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39" r:id="rId3"/>
    <p:sldId id="260" r:id="rId4"/>
    <p:sldId id="258" r:id="rId5"/>
    <p:sldId id="262" r:id="rId6"/>
    <p:sldId id="265" r:id="rId7"/>
    <p:sldId id="263" r:id="rId8"/>
    <p:sldId id="264" r:id="rId9"/>
    <p:sldId id="402" r:id="rId10"/>
    <p:sldId id="266" r:id="rId11"/>
    <p:sldId id="267" r:id="rId12"/>
    <p:sldId id="268" r:id="rId13"/>
    <p:sldId id="269" r:id="rId14"/>
    <p:sldId id="498" r:id="rId15"/>
    <p:sldId id="270" r:id="rId16"/>
    <p:sldId id="482" r:id="rId17"/>
    <p:sldId id="309" r:id="rId18"/>
    <p:sldId id="499" r:id="rId19"/>
    <p:sldId id="503" r:id="rId20"/>
    <p:sldId id="504" r:id="rId21"/>
    <p:sldId id="505" r:id="rId22"/>
    <p:sldId id="506" r:id="rId23"/>
    <p:sldId id="507" r:id="rId24"/>
    <p:sldId id="508" r:id="rId25"/>
    <p:sldId id="483" r:id="rId26"/>
    <p:sldId id="484" r:id="rId27"/>
    <p:sldId id="485" r:id="rId28"/>
    <p:sldId id="509" r:id="rId29"/>
    <p:sldId id="486" r:id="rId30"/>
    <p:sldId id="487" r:id="rId31"/>
    <p:sldId id="514" r:id="rId32"/>
    <p:sldId id="515" r:id="rId33"/>
    <p:sldId id="516" r:id="rId34"/>
    <p:sldId id="488" r:id="rId35"/>
    <p:sldId id="490" r:id="rId36"/>
    <p:sldId id="491" r:id="rId37"/>
    <p:sldId id="529" r:id="rId38"/>
    <p:sldId id="530" r:id="rId39"/>
    <p:sldId id="492" r:id="rId40"/>
    <p:sldId id="517" r:id="rId41"/>
    <p:sldId id="518" r:id="rId42"/>
    <p:sldId id="519" r:id="rId43"/>
    <p:sldId id="493" r:id="rId44"/>
    <p:sldId id="520" r:id="rId45"/>
    <p:sldId id="531" r:id="rId46"/>
    <p:sldId id="532" r:id="rId47"/>
    <p:sldId id="533" r:id="rId48"/>
    <p:sldId id="534" r:id="rId49"/>
    <p:sldId id="522" r:id="rId50"/>
    <p:sldId id="523" r:id="rId51"/>
    <p:sldId id="521" r:id="rId52"/>
    <p:sldId id="494" r:id="rId53"/>
    <p:sldId id="495" r:id="rId54"/>
    <p:sldId id="524" r:id="rId55"/>
    <p:sldId id="496" r:id="rId56"/>
    <p:sldId id="525" r:id="rId57"/>
    <p:sldId id="497" r:id="rId58"/>
    <p:sldId id="538" r:id="rId59"/>
    <p:sldId id="535" r:id="rId60"/>
    <p:sldId id="528" r:id="rId61"/>
    <p:sldId id="526" r:id="rId62"/>
    <p:sldId id="536" r:id="rId6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E84F7-DFF1-314E-5152-6723BCEDE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51E55-4DCB-BD54-802E-D3663E71B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9C790-B624-0A77-AA30-6F162273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9F2-5F95-4552-87F6-3F10722BFA90}" type="datetimeFigureOut">
              <a:rPr lang="hu-HU" smtClean="0"/>
              <a:t>2025. 10. 31.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EAA4A-EEC1-FF94-3BB7-2FCCAEDB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CB060-8E9C-BE71-EDEA-843DE1E0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AB5F-C2B6-427F-8CB8-7468A69FF6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646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A4DDD-853D-D1DC-8E7B-0A9FA3907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8432A-173C-12F5-7DD4-BF4E2491C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85A71-0FDA-E440-ACA0-26D6C4D0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9F2-5F95-4552-87F6-3F10722BFA90}" type="datetimeFigureOut">
              <a:rPr lang="hu-HU" smtClean="0"/>
              <a:t>2025. 10. 31.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C316A-41DA-9416-17F6-E1DC5DFBA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D15CB-781B-C1EE-643E-8D669955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AB5F-C2B6-427F-8CB8-7468A69FF6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658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9DD2D4-7DFA-C7FC-7D24-0EFDEE221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E4E47-EAD5-937A-16BD-DA215DD0C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EFDA6-5D2A-DB9D-E4C2-C7630BDF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9F2-5F95-4552-87F6-3F10722BFA90}" type="datetimeFigureOut">
              <a:rPr lang="hu-HU" smtClean="0"/>
              <a:t>2025. 10. 31.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16ED8-F686-D539-61D3-39B98A30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50C4B-0B62-17FE-6ED3-DBD975FB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AB5F-C2B6-427F-8CB8-7468A69FF6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130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D5B15-5A8D-429A-4E68-66214B4B6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C8C03-78E1-ED30-1A4A-01D183BE0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8AD4A-C50B-69D6-FB70-59A86E70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9F2-5F95-4552-87F6-3F10722BFA90}" type="datetimeFigureOut">
              <a:rPr lang="hu-HU" smtClean="0"/>
              <a:t>2025. 10. 31.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BB0E9-3715-81B8-6AC8-DFAEB3A91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C698C-1B8A-99D7-F98E-75B191667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AB5F-C2B6-427F-8CB8-7468A69FF6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959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018D-E46E-3617-15A4-2AB363634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2F92D-220A-0737-2C28-26E4ADEE9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55D2E-E667-81EF-8A40-71D5E72E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9F2-5F95-4552-87F6-3F10722BFA90}" type="datetimeFigureOut">
              <a:rPr lang="hu-HU" smtClean="0"/>
              <a:t>2025. 10. 31.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6C392-15EF-FB78-58FA-E1ADD0740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1FA02-66C5-D2A5-239C-79C131D32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AB5F-C2B6-427F-8CB8-7468A69FF6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55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CA54E-1F96-836C-6EBD-3D047F29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A3256-162E-3FCD-3E99-90555B0E3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3AA8B-216F-92CD-8A24-EAD3FC041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A8638-CD20-0196-7242-BCE1D647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9F2-5F95-4552-87F6-3F10722BFA90}" type="datetimeFigureOut">
              <a:rPr lang="hu-HU" smtClean="0"/>
              <a:t>2025. 10. 31.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E50E4-E7A0-AD1E-B8FF-D2611BCD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A6498-AB11-6BC2-A310-1447A3FD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AB5F-C2B6-427F-8CB8-7468A69FF6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04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E337-6215-F65F-CD7E-D66B6CB3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FB873-078A-FB5A-7DEF-104491F16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A4909-18C0-F901-30DB-84A940947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4C7BC-F918-8421-7B43-89F6FB334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20A84D-6286-529F-801B-2370053D0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698D23-08CE-B7A1-3DD0-56CF44F46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9F2-5F95-4552-87F6-3F10722BFA90}" type="datetimeFigureOut">
              <a:rPr lang="hu-HU" smtClean="0"/>
              <a:t>2025. 10. 31.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E38E9-DF07-155E-C82F-6BE6C9985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838784-9C14-F5F1-EEEE-24DE45F4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AB5F-C2B6-427F-8CB8-7468A69FF6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429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AFC7-6D74-A8DB-3FB9-B270DF05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92007-AF46-F0D0-0C6C-E476D923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9F2-5F95-4552-87F6-3F10722BFA90}" type="datetimeFigureOut">
              <a:rPr lang="hu-HU" smtClean="0"/>
              <a:t>2025. 10. 31.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8EA00-D053-3C94-9F18-D9BA0FE3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855AF1-D3CA-BADA-632E-E577F6D7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AB5F-C2B6-427F-8CB8-7468A69FF6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037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20BEB3-078A-3633-5E5F-C1F28E090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9F2-5F95-4552-87F6-3F10722BFA90}" type="datetimeFigureOut">
              <a:rPr lang="hu-HU" smtClean="0"/>
              <a:t>2025. 10. 31.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CC6DB6-B4F3-3659-E26A-A9FD1353A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9130C-BDB2-F227-28F4-BCED8232D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AB5F-C2B6-427F-8CB8-7468A69FF6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690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8EECC-4229-D15B-C7DE-3A07729EF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97B8B-8AE1-002D-281A-DC694B76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E0F33-BDA0-E56C-9493-2CF0A2723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1350F-CE20-4658-143C-3B2FB0BD3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9F2-5F95-4552-87F6-3F10722BFA90}" type="datetimeFigureOut">
              <a:rPr lang="hu-HU" smtClean="0"/>
              <a:t>2025. 10. 31.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7AFFE-67A9-F521-D65F-76E3F3C1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56305-C3E8-3498-B536-D040F540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AB5F-C2B6-427F-8CB8-7468A69FF6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761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2DD2C-E3BC-A5D2-1DF8-135DBD89D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F386F-7E73-F71C-DDCC-803153F12B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01CF4-8C7A-5DE8-594C-BDFC4D065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1E01E-C3E2-4CEC-4D09-4DB2C828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9F2-5F95-4552-87F6-3F10722BFA90}" type="datetimeFigureOut">
              <a:rPr lang="hu-HU" smtClean="0"/>
              <a:t>2025. 10. 31.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299D5-4F89-F2CA-A401-421457C2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6BDCF-DB64-B2DF-5AF5-F6FD5F09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AB5F-C2B6-427F-8CB8-7468A69FF6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466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8EC4FC-C124-83B4-F2B7-C641C08B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2C33F-F989-58EA-6D77-3A6AACBD3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EDC96-5175-5A9C-8E11-AD246B163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2ED9F2-5F95-4552-87F6-3F10722BFA90}" type="datetimeFigureOut">
              <a:rPr lang="hu-HU" smtClean="0"/>
              <a:t>2025. 10. 31.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F5D5-CD1B-56BD-B7C0-63685AD31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3FCC1-7CEB-2EE1-B670-93842762F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34AB5F-C2B6-427F-8CB8-7468A69FF6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086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1.png"/><Relationship Id="rId2" Type="http://schemas.openxmlformats.org/officeDocument/2006/relationships/image" Target="../media/image39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0.png"/><Relationship Id="rId4" Type="http://schemas.openxmlformats.org/officeDocument/2006/relationships/image" Target="../media/image70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0.png"/><Relationship Id="rId4" Type="http://schemas.openxmlformats.org/officeDocument/2006/relationships/image" Target="../media/image70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DCE7D-CFFC-60D1-52A3-7170F06D4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8417"/>
            <a:ext cx="9144000" cy="2387600"/>
          </a:xfrm>
        </p:spPr>
        <p:txBody>
          <a:bodyPr/>
          <a:lstStyle/>
          <a:p>
            <a:r>
              <a:rPr lang="en-US" dirty="0"/>
              <a:t>Algorithms for Dynamic and Sub-Linear Matching</a:t>
            </a:r>
            <a:endParaRPr lang="hu-H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CDDF98-9858-5E51-4A24-910AAB2A1D99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E62F8E-4CA2-5387-2A0B-519DF3D7C9B4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052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25809-4475-9716-879F-15A5A2F68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66291D-CD53-7D03-D63F-A06697E7D695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084ED024-66DD-F52A-EB70-5FDD25CF5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238" y="347083"/>
            <a:ext cx="9703279" cy="66987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 simple dynamic matching algorithm</a:t>
            </a:r>
            <a:endParaRPr lang="hu-HU" sz="4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D8EDA7-11F4-5CF9-F380-51E5C8523F6D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ED51B17-1593-E138-B731-A9F7D217848A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FF39CA6-82BE-40C6-D795-F27B9EC84468}"/>
                  </a:ext>
                </a:extLst>
              </p:cNvPr>
              <p:cNvSpPr txBox="1"/>
              <p:nvPr/>
            </p:nvSpPr>
            <p:spPr>
              <a:xfrm>
                <a:off x="1053520" y="2166924"/>
                <a:ext cx="48344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Compute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-approximate matching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2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time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FF39CA6-82BE-40C6-D795-F27B9EC84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20" y="2166924"/>
                <a:ext cx="4834474" cy="769441"/>
              </a:xfrm>
              <a:prstGeom prst="rect">
                <a:avLst/>
              </a:prstGeom>
              <a:blipFill>
                <a:blip r:embed="rId2"/>
                <a:stretch>
                  <a:fillRect l="-1639" t="-3937" b="-157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BF9FD6-E869-412B-144A-37396E887286}"/>
                  </a:ext>
                </a:extLst>
              </p:cNvPr>
              <p:cNvSpPr txBox="1"/>
              <p:nvPr/>
            </p:nvSpPr>
            <p:spPr>
              <a:xfrm>
                <a:off x="1053520" y="3706192"/>
                <a:ext cx="378969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Output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200" dirty="0"/>
                  <a:t>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updates</a:t>
                </a:r>
                <a:endParaRPr lang="hu-HU" sz="2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BF9FD6-E869-412B-144A-37396E887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20" y="3706192"/>
                <a:ext cx="3789692" cy="430887"/>
              </a:xfrm>
              <a:prstGeom prst="rect">
                <a:avLst/>
              </a:prstGeom>
              <a:blipFill>
                <a:blip r:embed="rId3"/>
                <a:stretch>
                  <a:fillRect l="-2093" t="-8451" r="-1288" b="-281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76DCE11-80FF-0925-9309-D8D2A4C5A2F0}"/>
              </a:ext>
            </a:extLst>
          </p:cNvPr>
          <p:cNvSpPr txBox="1"/>
          <p:nvPr/>
        </p:nvSpPr>
        <p:spPr>
          <a:xfrm>
            <a:off x="1053520" y="4906906"/>
            <a:ext cx="483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Recompute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74B26AB-9FF6-8B31-EDDE-27CE340357CF}"/>
              </a:ext>
            </a:extLst>
          </p:cNvPr>
          <p:cNvSpPr/>
          <p:nvPr/>
        </p:nvSpPr>
        <p:spPr>
          <a:xfrm>
            <a:off x="6722534" y="3406170"/>
            <a:ext cx="220127" cy="2201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5EC074-6BD3-4370-626A-37A7E7F7C86C}"/>
              </a:ext>
            </a:extLst>
          </p:cNvPr>
          <p:cNvCxnSpPr>
            <a:cxnSpLocks/>
            <a:stCxn id="3" idx="7"/>
            <a:endCxn id="15" idx="3"/>
          </p:cNvCxnSpPr>
          <p:nvPr/>
        </p:nvCxnSpPr>
        <p:spPr>
          <a:xfrm flipV="1">
            <a:off x="6910424" y="2629470"/>
            <a:ext cx="538614" cy="80893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EF99149-EE42-EB28-2EBE-2DFFA2033AD2}"/>
              </a:ext>
            </a:extLst>
          </p:cNvPr>
          <p:cNvSpPr/>
          <p:nvPr/>
        </p:nvSpPr>
        <p:spPr>
          <a:xfrm>
            <a:off x="7416801" y="2441580"/>
            <a:ext cx="220127" cy="2201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B75066-F9F0-47D3-EEF2-4FC13CE2111D}"/>
              </a:ext>
            </a:extLst>
          </p:cNvPr>
          <p:cNvSpPr/>
          <p:nvPr/>
        </p:nvSpPr>
        <p:spPr>
          <a:xfrm>
            <a:off x="8656112" y="2441580"/>
            <a:ext cx="220127" cy="2201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B5F23C-A056-2FE4-1187-D1A5F9EDFD4B}"/>
              </a:ext>
            </a:extLst>
          </p:cNvPr>
          <p:cNvSpPr/>
          <p:nvPr/>
        </p:nvSpPr>
        <p:spPr>
          <a:xfrm>
            <a:off x="7416800" y="4393198"/>
            <a:ext cx="220127" cy="2201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ABB597D-C9F0-7EAD-34AA-25FCAAC8601D}"/>
              </a:ext>
            </a:extLst>
          </p:cNvPr>
          <p:cNvSpPr/>
          <p:nvPr/>
        </p:nvSpPr>
        <p:spPr>
          <a:xfrm>
            <a:off x="8656111" y="4393198"/>
            <a:ext cx="220127" cy="2201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FB0FFD3-9C37-3DBF-F682-C87092DD3203}"/>
              </a:ext>
            </a:extLst>
          </p:cNvPr>
          <p:cNvSpPr/>
          <p:nvPr/>
        </p:nvSpPr>
        <p:spPr>
          <a:xfrm>
            <a:off x="9306560" y="3406169"/>
            <a:ext cx="220127" cy="2201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B55379-ABF3-340A-1A32-87F3549027E7}"/>
              </a:ext>
            </a:extLst>
          </p:cNvPr>
          <p:cNvCxnSpPr>
            <a:cxnSpLocks/>
            <a:stCxn id="22" idx="0"/>
            <a:endCxn id="15" idx="4"/>
          </p:cNvCxnSpPr>
          <p:nvPr/>
        </p:nvCxnSpPr>
        <p:spPr>
          <a:xfrm flipV="1">
            <a:off x="7526864" y="2661707"/>
            <a:ext cx="1" cy="1731491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51198B2-58E5-526A-A018-D6188CA417A5}"/>
              </a:ext>
            </a:extLst>
          </p:cNvPr>
          <p:cNvCxnSpPr>
            <a:cxnSpLocks/>
            <a:stCxn id="22" idx="7"/>
            <a:endCxn id="18" idx="3"/>
          </p:cNvCxnSpPr>
          <p:nvPr/>
        </p:nvCxnSpPr>
        <p:spPr>
          <a:xfrm flipV="1">
            <a:off x="7604690" y="2629470"/>
            <a:ext cx="1083659" cy="1795965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B3E44BF-9DFF-2046-FC8B-FDDA590EE409}"/>
              </a:ext>
            </a:extLst>
          </p:cNvPr>
          <p:cNvCxnSpPr>
            <a:cxnSpLocks/>
            <a:stCxn id="3" idx="5"/>
            <a:endCxn id="22" idx="1"/>
          </p:cNvCxnSpPr>
          <p:nvPr/>
        </p:nvCxnSpPr>
        <p:spPr>
          <a:xfrm>
            <a:off x="6910424" y="3594060"/>
            <a:ext cx="538613" cy="831375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9809372-5C95-CAE3-24CC-74F9D1543910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7636927" y="4503262"/>
            <a:ext cx="1019184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70C12D9-0A56-F7E4-1D05-A2F9DBBD5131}"/>
              </a:ext>
            </a:extLst>
          </p:cNvPr>
          <p:cNvCxnSpPr>
            <a:cxnSpLocks/>
            <a:stCxn id="24" idx="1"/>
            <a:endCxn id="18" idx="5"/>
          </p:cNvCxnSpPr>
          <p:nvPr/>
        </p:nvCxnSpPr>
        <p:spPr>
          <a:xfrm flipH="1" flipV="1">
            <a:off x="8844002" y="2629470"/>
            <a:ext cx="494795" cy="808936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461EAD0-DDCB-A69B-D122-A28011ABE682}"/>
              </a:ext>
            </a:extLst>
          </p:cNvPr>
          <p:cNvCxnSpPr>
            <a:cxnSpLocks/>
            <a:stCxn id="23" idx="7"/>
            <a:endCxn id="24" idx="3"/>
          </p:cNvCxnSpPr>
          <p:nvPr/>
        </p:nvCxnSpPr>
        <p:spPr>
          <a:xfrm flipV="1">
            <a:off x="8844001" y="3594059"/>
            <a:ext cx="494796" cy="831376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17FD3BF-B357-9717-45E0-ABEDCF8F9E1E}"/>
              </a:ext>
            </a:extLst>
          </p:cNvPr>
          <p:cNvCxnSpPr>
            <a:cxnSpLocks/>
            <a:stCxn id="3" idx="7"/>
            <a:endCxn id="15" idx="3"/>
          </p:cNvCxnSpPr>
          <p:nvPr/>
        </p:nvCxnSpPr>
        <p:spPr>
          <a:xfrm flipV="1">
            <a:off x="6910424" y="2629470"/>
            <a:ext cx="538614" cy="808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D59555B-AACE-0246-924E-90B0C404588F}"/>
              </a:ext>
            </a:extLst>
          </p:cNvPr>
          <p:cNvCxnSpPr>
            <a:cxnSpLocks/>
            <a:stCxn id="22" idx="7"/>
            <a:endCxn id="18" idx="3"/>
          </p:cNvCxnSpPr>
          <p:nvPr/>
        </p:nvCxnSpPr>
        <p:spPr>
          <a:xfrm flipV="1">
            <a:off x="7604690" y="2629470"/>
            <a:ext cx="1083659" cy="17959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8D7FA-1295-51BD-771B-F53C3CF8B0DF}"/>
              </a:ext>
            </a:extLst>
          </p:cNvPr>
          <p:cNvCxnSpPr>
            <a:cxnSpLocks/>
            <a:stCxn id="23" idx="7"/>
            <a:endCxn id="24" idx="3"/>
          </p:cNvCxnSpPr>
          <p:nvPr/>
        </p:nvCxnSpPr>
        <p:spPr>
          <a:xfrm flipV="1">
            <a:off x="8844001" y="3594059"/>
            <a:ext cx="494796" cy="8313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9BB25B0-E5A1-BDF8-21C3-23EAF77E6BA5}"/>
              </a:ext>
            </a:extLst>
          </p:cNvPr>
          <p:cNvCxnSpPr>
            <a:cxnSpLocks/>
            <a:stCxn id="23" idx="0"/>
            <a:endCxn id="18" idx="4"/>
          </p:cNvCxnSpPr>
          <p:nvPr/>
        </p:nvCxnSpPr>
        <p:spPr>
          <a:xfrm flipV="1">
            <a:off x="8766175" y="2661707"/>
            <a:ext cx="1" cy="1731491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33453E5-082C-B445-1C7E-8F5B434B6E17}"/>
              </a:ext>
            </a:extLst>
          </p:cNvPr>
          <p:cNvCxnSpPr>
            <a:cxnSpLocks/>
            <a:stCxn id="3" idx="7"/>
            <a:endCxn id="15" idx="3"/>
          </p:cNvCxnSpPr>
          <p:nvPr/>
        </p:nvCxnSpPr>
        <p:spPr>
          <a:xfrm flipV="1">
            <a:off x="6910424" y="2629470"/>
            <a:ext cx="538614" cy="808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EDA5AB7-20D4-3C45-7AD7-196F6BB54E62}"/>
              </a:ext>
            </a:extLst>
          </p:cNvPr>
          <p:cNvCxnSpPr>
            <a:cxnSpLocks/>
            <a:stCxn id="23" idx="2"/>
            <a:endCxn id="22" idx="6"/>
          </p:cNvCxnSpPr>
          <p:nvPr/>
        </p:nvCxnSpPr>
        <p:spPr>
          <a:xfrm flipH="1">
            <a:off x="7636927" y="4503262"/>
            <a:ext cx="10191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0809023-AC4F-32AE-48FE-1AF53FC0F069}"/>
              </a:ext>
            </a:extLst>
          </p:cNvPr>
          <p:cNvCxnSpPr>
            <a:cxnSpLocks/>
            <a:stCxn id="18" idx="5"/>
            <a:endCxn id="24" idx="1"/>
          </p:cNvCxnSpPr>
          <p:nvPr/>
        </p:nvCxnSpPr>
        <p:spPr>
          <a:xfrm>
            <a:off x="8844002" y="2629470"/>
            <a:ext cx="494795" cy="8089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1F9905B-06E0-A264-DDDD-BEADA6BF094D}"/>
              </a:ext>
            </a:extLst>
          </p:cNvPr>
          <p:cNvCxnSpPr>
            <a:cxnSpLocks/>
            <a:stCxn id="24" idx="3"/>
            <a:endCxn id="23" idx="7"/>
          </p:cNvCxnSpPr>
          <p:nvPr/>
        </p:nvCxnSpPr>
        <p:spPr>
          <a:xfrm flipH="1">
            <a:off x="8844001" y="3594059"/>
            <a:ext cx="494796" cy="831376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6">
            <a:extLst>
              <a:ext uri="{FF2B5EF4-FFF2-40B4-BE49-F238E27FC236}">
                <a16:creationId xmlns:a16="http://schemas.microsoft.com/office/drawing/2014/main" id="{E6DBDC55-D5D7-BB18-CCAF-D8A1DD853076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CE07-A675-223C-68DA-663D93B54776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66BB1B-C579-6A5A-9E87-2CA81E3A2D99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29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419B2-F73A-6A80-9E39-535CFBBA0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CF5F3E-A1EE-7A39-2817-EA3A1D89ED46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3D491F48-E0AD-5AF3-4315-D4D6C4D44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238" y="347083"/>
            <a:ext cx="9703279" cy="66987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 simple dynamic matching algorithm</a:t>
            </a:r>
            <a:endParaRPr lang="hu-HU" sz="4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FA3AC9-67D7-C864-24D0-93C070F7D777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F670D3E-4C8B-848C-A23A-E152F637A21D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494034F-3994-AD5B-AF77-2E193A70C98B}"/>
                  </a:ext>
                </a:extLst>
              </p:cNvPr>
              <p:cNvSpPr txBox="1"/>
              <p:nvPr/>
            </p:nvSpPr>
            <p:spPr>
              <a:xfrm>
                <a:off x="1053520" y="2166924"/>
                <a:ext cx="48344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Compute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-approximate matching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2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time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494034F-3994-AD5B-AF77-2E193A70C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20" y="2166924"/>
                <a:ext cx="4834474" cy="769441"/>
              </a:xfrm>
              <a:prstGeom prst="rect">
                <a:avLst/>
              </a:prstGeom>
              <a:blipFill>
                <a:blip r:embed="rId2"/>
                <a:stretch>
                  <a:fillRect l="-1639" t="-3937" b="-157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5EDBF8-969A-6A97-4F5C-E8F1D04AF7D2}"/>
                  </a:ext>
                </a:extLst>
              </p:cNvPr>
              <p:cNvSpPr txBox="1"/>
              <p:nvPr/>
            </p:nvSpPr>
            <p:spPr>
              <a:xfrm>
                <a:off x="1053520" y="3684439"/>
                <a:ext cx="378969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Output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200" dirty="0"/>
                  <a:t>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updates</a:t>
                </a:r>
                <a:endParaRPr lang="hu-HU" sz="2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5EDBF8-969A-6A97-4F5C-E8F1D04AF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20" y="3684439"/>
                <a:ext cx="3789692" cy="430887"/>
              </a:xfrm>
              <a:prstGeom prst="rect">
                <a:avLst/>
              </a:prstGeom>
              <a:blipFill>
                <a:blip r:embed="rId3"/>
                <a:stretch>
                  <a:fillRect l="-2093" t="-7042" r="-1288" b="-2957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F10674A-B6BB-84A4-3A2D-1E4FA66FD341}"/>
              </a:ext>
            </a:extLst>
          </p:cNvPr>
          <p:cNvSpPr txBox="1"/>
          <p:nvPr/>
        </p:nvSpPr>
        <p:spPr>
          <a:xfrm>
            <a:off x="1053520" y="4906906"/>
            <a:ext cx="483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Recompute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252F6E-CC35-F9C9-683D-271D5035FA34}"/>
                  </a:ext>
                </a:extLst>
              </p:cNvPr>
              <p:cNvSpPr txBox="1"/>
              <p:nvPr/>
            </p:nvSpPr>
            <p:spPr>
              <a:xfrm>
                <a:off x="6095999" y="2105442"/>
                <a:ext cx="5990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|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2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200" dirty="0">
                    <a:latin typeface="Cambria Math" panose="02040503050406030204" pitchFamily="18" charset="0"/>
                  </a:rPr>
                  <a:t>changes by 1 each update </a:t>
                </a:r>
                <a:endParaRPr lang="en-US" sz="2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252F6E-CC35-F9C9-683D-271D5035F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105442"/>
                <a:ext cx="5990964" cy="430887"/>
              </a:xfrm>
              <a:prstGeom prst="rect">
                <a:avLst/>
              </a:prstGeom>
              <a:blipFill>
                <a:blip r:embed="rId4"/>
                <a:stretch>
                  <a:fillRect l="-102" t="-8451" b="-281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D0F983-310B-E4C1-6F17-A897424BE01B}"/>
                  </a:ext>
                </a:extLst>
              </p:cNvPr>
              <p:cNvSpPr txBox="1"/>
              <p:nvPr/>
            </p:nvSpPr>
            <p:spPr>
              <a:xfrm>
                <a:off x="6035877" y="2683961"/>
                <a:ext cx="5990964" cy="4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→|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200" b="0" i="1" dirty="0">
                    <a:latin typeface="Cambria Math" panose="02040503050406030204" pitchFamily="18" charset="0"/>
                  </a:rPr>
                  <a:t>  </a:t>
                </a:r>
                <a:r>
                  <a:rPr lang="en-US" sz="2200" dirty="0">
                    <a:latin typeface="Cambria Math" panose="02040503050406030204" pitchFamily="18" charset="0"/>
                  </a:rPr>
                  <a:t>remains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b="0" i="1" dirty="0">
                    <a:latin typeface="Cambria Math" panose="02040503050406030204" pitchFamily="18" charset="0"/>
                  </a:rPr>
                  <a:t>-</a:t>
                </a:r>
                <a:r>
                  <a:rPr lang="en-US" sz="2200" b="0" dirty="0">
                    <a:latin typeface="Cambria Math" panose="02040503050406030204" pitchFamily="18" charset="0"/>
                  </a:rPr>
                  <a:t>approximate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D0F983-310B-E4C1-6F17-A897424BE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877" y="2683961"/>
                <a:ext cx="5990964" cy="474489"/>
              </a:xfrm>
              <a:prstGeom prst="rect">
                <a:avLst/>
              </a:prstGeom>
              <a:blipFill>
                <a:blip r:embed="rId5"/>
                <a:stretch>
                  <a:fillRect t="-5128" b="-1923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BBD9C4-2FA3-890D-9D2A-0430A6E5F306}"/>
                  </a:ext>
                </a:extLst>
              </p:cNvPr>
              <p:cNvSpPr txBox="1"/>
              <p:nvPr/>
            </p:nvSpPr>
            <p:spPr>
              <a:xfrm>
                <a:off x="6095999" y="3664463"/>
                <a:ext cx="3714607" cy="640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Amortized update time: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hu-HU" sz="2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BBD9C4-2FA3-890D-9D2A-0430A6E5F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664463"/>
                <a:ext cx="3714607" cy="640496"/>
              </a:xfrm>
              <a:prstGeom prst="rect">
                <a:avLst/>
              </a:prstGeom>
              <a:blipFill>
                <a:blip r:embed="rId6"/>
                <a:stretch>
                  <a:fillRect l="-2135" b="-285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53288B-7E11-98B7-4E59-EA0348D5FA18}"/>
                  </a:ext>
                </a:extLst>
              </p:cNvPr>
              <p:cNvSpPr txBox="1"/>
              <p:nvPr/>
            </p:nvSpPr>
            <p:spPr>
              <a:xfrm>
                <a:off x="6095999" y="4425413"/>
                <a:ext cx="1727524" cy="543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</m:oMath>
                </a14:m>
                <a:r>
                  <a:rPr lang="en-US" sz="2200" dirty="0"/>
                  <a:t>)</a:t>
                </a:r>
                <a:endParaRPr lang="hu-HU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53288B-7E11-98B7-4E59-EA0348D5F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4425413"/>
                <a:ext cx="1727524" cy="543547"/>
              </a:xfrm>
              <a:prstGeom prst="rect">
                <a:avLst/>
              </a:prstGeom>
              <a:blipFill>
                <a:blip r:embed="rId7"/>
                <a:stretch>
                  <a:fillRect r="-3534" b="-1011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9E77EC-5E33-8C76-669A-1187B4CA2636}"/>
                  </a:ext>
                </a:extLst>
              </p:cNvPr>
              <p:cNvSpPr txBox="1"/>
              <p:nvPr/>
            </p:nvSpPr>
            <p:spPr>
              <a:xfrm>
                <a:off x="6095999" y="5159708"/>
                <a:ext cx="40757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b="0" dirty="0">
                    <a:latin typeface="Cambria Math" panose="02040503050406030204" pitchFamily="18" charset="0"/>
                  </a:rPr>
                  <a:t>amortized update time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9E77EC-5E33-8C76-669A-1187B4CA2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159708"/>
                <a:ext cx="4075709" cy="430887"/>
              </a:xfrm>
              <a:prstGeom prst="rect">
                <a:avLst/>
              </a:prstGeom>
              <a:blipFill>
                <a:blip r:embed="rId8"/>
                <a:stretch>
                  <a:fillRect t="-8451" b="-281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A2E87F-0EBA-364C-D28F-3836DAD51526}"/>
                  </a:ext>
                </a:extLst>
              </p:cNvPr>
              <p:cNvSpPr txBox="1"/>
              <p:nvPr/>
            </p:nvSpPr>
            <p:spPr>
              <a:xfrm>
                <a:off x="8031528" y="4468075"/>
                <a:ext cx="48344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(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200" dirty="0"/>
                  <a:t>-edge coloring)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A2E87F-0EBA-364C-D28F-3836DAD51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528" y="4468075"/>
                <a:ext cx="4834474" cy="430887"/>
              </a:xfrm>
              <a:prstGeom prst="rect">
                <a:avLst/>
              </a:prstGeom>
              <a:blipFill>
                <a:blip r:embed="rId9"/>
                <a:stretch>
                  <a:fillRect l="-1639" t="-8451" b="-281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6">
            <a:extLst>
              <a:ext uri="{FF2B5EF4-FFF2-40B4-BE49-F238E27FC236}">
                <a16:creationId xmlns:a16="http://schemas.microsoft.com/office/drawing/2014/main" id="{128446C8-738E-6B37-62A3-D621E116E999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D4840B-F1E5-ADD9-788B-8C5E52FC4E7F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51886E-9470-666D-3BA8-D5CA33A54A6D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1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18FA4-BAEC-A594-7826-15D3723F1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B810FE-1DD1-7169-AED7-F7F00F937F92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424A63AA-7C31-9564-9F9E-C068DEDC7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238" y="347083"/>
            <a:ext cx="9703279" cy="66987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Matching in the Sub-Linear Model</a:t>
            </a:r>
            <a:endParaRPr lang="hu-HU" sz="4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0C174C-B305-C634-8D4B-A37DCA101DFB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3425D67-3C8A-E510-7979-0E83E15667EB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4CFA646-10A7-4EB1-D90F-DE7C4E1D0A72}"/>
                  </a:ext>
                </a:extLst>
              </p:cNvPr>
              <p:cNvSpPr txBox="1"/>
              <p:nvPr/>
            </p:nvSpPr>
            <p:spPr>
              <a:xfrm>
                <a:off x="2084057" y="2058799"/>
                <a:ext cx="512993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Access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with a small number of queries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4CFA646-10A7-4EB1-D90F-DE7C4E1D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057" y="2058799"/>
                <a:ext cx="5129930" cy="430887"/>
              </a:xfrm>
              <a:prstGeom prst="rect">
                <a:avLst/>
              </a:prstGeom>
              <a:blipFill>
                <a:blip r:embed="rId2"/>
                <a:stretch>
                  <a:fillRect l="-1546" t="-12857" r="-1546" b="-3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B06432-5EA4-A510-767C-C4799A2F57C5}"/>
                  </a:ext>
                </a:extLst>
              </p:cNvPr>
              <p:cNvSpPr txBox="1"/>
              <p:nvPr/>
            </p:nvSpPr>
            <p:spPr>
              <a:xfrm>
                <a:off x="2084057" y="3255272"/>
                <a:ext cx="507543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Goal: Return an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200" dirty="0"/>
                  <a:t>-approximate matching size estimate of the graph</a:t>
                </a:r>
                <a:endParaRPr lang="hu-HU" sz="2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B06432-5EA4-A510-767C-C4799A2F5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057" y="3255272"/>
                <a:ext cx="5075430" cy="769441"/>
              </a:xfrm>
              <a:prstGeom prst="rect">
                <a:avLst/>
              </a:prstGeom>
              <a:blipFill>
                <a:blip r:embed="rId3"/>
                <a:stretch>
                  <a:fillRect l="-1563" t="-4762" b="-1587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FAFA7C6-DC20-C7A1-7CD1-65EA5CF3089A}"/>
              </a:ext>
            </a:extLst>
          </p:cNvPr>
          <p:cNvSpPr txBox="1"/>
          <p:nvPr/>
        </p:nvSpPr>
        <p:spPr>
          <a:xfrm>
            <a:off x="2084057" y="4735053"/>
            <a:ext cx="5075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Returning any constant-approximate actual matching  is provably hard*</a:t>
            </a:r>
            <a:endParaRPr lang="hu-HU" sz="2200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DD0EB47-9A8D-05BD-E601-818C41BEA77B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D7B421-7C81-7B38-C1C6-FCF7A05B5133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AAD0C6-86CF-3F4C-D44E-5CB9A29F4EA6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89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DABCF-FF03-E452-1C8F-D228AA832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8A4F53-FAD0-6E56-3130-48870FA1B8F8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56564970-7303-7458-D65C-DE0F821EB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238" y="347083"/>
            <a:ext cx="9703279" cy="66987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Sub-Linear Matching: A Naïve Approach</a:t>
            </a:r>
            <a:endParaRPr lang="hu-HU" sz="4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ACF905-C575-704E-86AF-13663440838E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0B23377-94A5-80AD-2A9F-5C2C4BA7B168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2EF11-A930-3CC1-73F4-49C24574E840}"/>
              </a:ext>
            </a:extLst>
          </p:cNvPr>
          <p:cNvSpPr txBox="1"/>
          <p:nvPr/>
        </p:nvSpPr>
        <p:spPr>
          <a:xfrm>
            <a:off x="4171617" y="1611125"/>
            <a:ext cx="351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Sample lots of edges!</a:t>
            </a:r>
            <a:endParaRPr lang="hu-H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6E5FD-0A4B-342E-A76F-18AC395280CE}"/>
              </a:ext>
            </a:extLst>
          </p:cNvPr>
          <p:cNvSpPr txBox="1"/>
          <p:nvPr/>
        </p:nvSpPr>
        <p:spPr>
          <a:xfrm>
            <a:off x="2481987" y="2369452"/>
            <a:ext cx="6889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Issue: dense regions will dominate the sample</a:t>
            </a:r>
            <a:endParaRPr lang="hu-HU" sz="28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F3BC5C-763F-4FDE-6751-80DDBFA3CD27}"/>
              </a:ext>
            </a:extLst>
          </p:cNvPr>
          <p:cNvSpPr/>
          <p:nvPr/>
        </p:nvSpPr>
        <p:spPr>
          <a:xfrm>
            <a:off x="3708159" y="348662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023EEE-2AEA-F1FD-959E-14C3E627DC3E}"/>
              </a:ext>
            </a:extLst>
          </p:cNvPr>
          <p:cNvSpPr/>
          <p:nvPr/>
        </p:nvSpPr>
        <p:spPr>
          <a:xfrm>
            <a:off x="1406121" y="5069698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F22D69-F999-D76B-6509-8E904920FB8D}"/>
              </a:ext>
            </a:extLst>
          </p:cNvPr>
          <p:cNvSpPr/>
          <p:nvPr/>
        </p:nvSpPr>
        <p:spPr>
          <a:xfrm>
            <a:off x="5011375" y="3486626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17E11B-1A4B-83DE-B636-1A45A0E134A2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 flipV="1">
            <a:off x="3975408" y="3620251"/>
            <a:ext cx="1035967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2FFD23F-F9D7-5C24-CE13-8875CB741CCA}"/>
              </a:ext>
            </a:extLst>
          </p:cNvPr>
          <p:cNvSpPr/>
          <p:nvPr/>
        </p:nvSpPr>
        <p:spPr>
          <a:xfrm>
            <a:off x="962775" y="4505435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3B9690-D2F0-041B-C96C-BDE66261B070}"/>
              </a:ext>
            </a:extLst>
          </p:cNvPr>
          <p:cNvSpPr/>
          <p:nvPr/>
        </p:nvSpPr>
        <p:spPr>
          <a:xfrm>
            <a:off x="1138872" y="3839704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C6DAA3-E870-DFBF-66F3-A45D56DC8C5D}"/>
              </a:ext>
            </a:extLst>
          </p:cNvPr>
          <p:cNvSpPr/>
          <p:nvPr/>
        </p:nvSpPr>
        <p:spPr>
          <a:xfrm>
            <a:off x="2071334" y="3865706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253B80-40B7-7420-6281-4385E0E4ECF6}"/>
              </a:ext>
            </a:extLst>
          </p:cNvPr>
          <p:cNvSpPr/>
          <p:nvPr/>
        </p:nvSpPr>
        <p:spPr>
          <a:xfrm>
            <a:off x="2165820" y="505792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592DE80-7C68-6FD0-B99B-BF6C382D59A3}"/>
              </a:ext>
            </a:extLst>
          </p:cNvPr>
          <p:cNvSpPr/>
          <p:nvPr/>
        </p:nvSpPr>
        <p:spPr>
          <a:xfrm>
            <a:off x="2343101" y="4437919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0A002A-B5B9-7627-CB80-1F4F631CBD39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>
            <a:off x="1406121" y="3973329"/>
            <a:ext cx="665213" cy="260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CB7522-A86C-C1EE-B6A7-38B6109C098A}"/>
              </a:ext>
            </a:extLst>
          </p:cNvPr>
          <p:cNvCxnSpPr>
            <a:cxnSpLocks/>
            <a:stCxn id="13" idx="5"/>
            <a:endCxn id="15" idx="0"/>
          </p:cNvCxnSpPr>
          <p:nvPr/>
        </p:nvCxnSpPr>
        <p:spPr>
          <a:xfrm>
            <a:off x="2299445" y="4093817"/>
            <a:ext cx="177281" cy="3441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90FD40-D0E9-2AFB-691E-EFCBAA286361}"/>
              </a:ext>
            </a:extLst>
          </p:cNvPr>
          <p:cNvCxnSpPr>
            <a:cxnSpLocks/>
            <a:stCxn id="11" idx="6"/>
            <a:endCxn id="15" idx="2"/>
          </p:cNvCxnSpPr>
          <p:nvPr/>
        </p:nvCxnSpPr>
        <p:spPr>
          <a:xfrm flipV="1">
            <a:off x="1230024" y="4571544"/>
            <a:ext cx="1113077" cy="6751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A7245D-E784-2622-F816-2A4444301B3E}"/>
              </a:ext>
            </a:extLst>
          </p:cNvPr>
          <p:cNvCxnSpPr>
            <a:cxnSpLocks/>
            <a:stCxn id="12" idx="5"/>
            <a:endCxn id="15" idx="1"/>
          </p:cNvCxnSpPr>
          <p:nvPr/>
        </p:nvCxnSpPr>
        <p:spPr>
          <a:xfrm>
            <a:off x="1366983" y="4067815"/>
            <a:ext cx="1015256" cy="40924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9B49A9-D7C9-6238-4670-2C0542E56E50}"/>
              </a:ext>
            </a:extLst>
          </p:cNvPr>
          <p:cNvCxnSpPr>
            <a:cxnSpLocks/>
            <a:stCxn id="12" idx="4"/>
            <a:endCxn id="11" idx="0"/>
          </p:cNvCxnSpPr>
          <p:nvPr/>
        </p:nvCxnSpPr>
        <p:spPr>
          <a:xfrm flipH="1">
            <a:off x="1096400" y="4106953"/>
            <a:ext cx="176097" cy="39848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5FF5FE-732D-81CE-0FE5-E5B64E3EAF92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 flipV="1">
            <a:off x="1673370" y="5191547"/>
            <a:ext cx="492450" cy="117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113BE3-1E52-EFC5-B0C0-698070C917A5}"/>
              </a:ext>
            </a:extLst>
          </p:cNvPr>
          <p:cNvCxnSpPr>
            <a:cxnSpLocks/>
            <a:stCxn id="15" idx="4"/>
            <a:endCxn id="14" idx="0"/>
          </p:cNvCxnSpPr>
          <p:nvPr/>
        </p:nvCxnSpPr>
        <p:spPr>
          <a:xfrm flipH="1">
            <a:off x="2299445" y="4705168"/>
            <a:ext cx="177281" cy="3527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DEA7567-E032-0DFF-F21B-086D3FD4572F}"/>
              </a:ext>
            </a:extLst>
          </p:cNvPr>
          <p:cNvCxnSpPr>
            <a:cxnSpLocks/>
            <a:stCxn id="8" idx="1"/>
            <a:endCxn id="11" idx="4"/>
          </p:cNvCxnSpPr>
          <p:nvPr/>
        </p:nvCxnSpPr>
        <p:spPr>
          <a:xfrm flipH="1" flipV="1">
            <a:off x="1096400" y="4772684"/>
            <a:ext cx="348859" cy="33615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68CBFE-E8F8-7159-AF09-4875B6E895E2}"/>
              </a:ext>
            </a:extLst>
          </p:cNvPr>
          <p:cNvCxnSpPr>
            <a:cxnSpLocks/>
            <a:stCxn id="12" idx="4"/>
            <a:endCxn id="14" idx="1"/>
          </p:cNvCxnSpPr>
          <p:nvPr/>
        </p:nvCxnSpPr>
        <p:spPr>
          <a:xfrm>
            <a:off x="1272497" y="4106953"/>
            <a:ext cx="932461" cy="99010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853CE3-FFE7-7AB5-858C-E531372AAA01}"/>
              </a:ext>
            </a:extLst>
          </p:cNvPr>
          <p:cNvCxnSpPr>
            <a:cxnSpLocks/>
            <a:stCxn id="13" idx="3"/>
            <a:endCxn id="8" idx="0"/>
          </p:cNvCxnSpPr>
          <p:nvPr/>
        </p:nvCxnSpPr>
        <p:spPr>
          <a:xfrm flipH="1">
            <a:off x="1539746" y="4093817"/>
            <a:ext cx="570726" cy="9758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DEFF58-BED2-01E9-8A89-E188A719940A}"/>
              </a:ext>
            </a:extLst>
          </p:cNvPr>
          <p:cNvCxnSpPr>
            <a:cxnSpLocks/>
            <a:stCxn id="11" idx="5"/>
            <a:endCxn id="14" idx="1"/>
          </p:cNvCxnSpPr>
          <p:nvPr/>
        </p:nvCxnSpPr>
        <p:spPr>
          <a:xfrm>
            <a:off x="1190886" y="4733546"/>
            <a:ext cx="1014072" cy="3635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63131938-7ABB-730A-9BC0-228E0FCF5A3E}"/>
              </a:ext>
            </a:extLst>
          </p:cNvPr>
          <p:cNvSpPr/>
          <p:nvPr/>
        </p:nvSpPr>
        <p:spPr>
          <a:xfrm>
            <a:off x="3703583" y="4106954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C3F0FC3-2BE6-9B54-E870-DBA09816464B}"/>
              </a:ext>
            </a:extLst>
          </p:cNvPr>
          <p:cNvSpPr/>
          <p:nvPr/>
        </p:nvSpPr>
        <p:spPr>
          <a:xfrm>
            <a:off x="5006799" y="4106953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34AA43B-1AA2-C869-8AD6-B70987830A4E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 flipV="1">
            <a:off x="3970832" y="4240578"/>
            <a:ext cx="1035967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3019961C-DD73-C551-6226-51730354FBCC}"/>
              </a:ext>
            </a:extLst>
          </p:cNvPr>
          <p:cNvSpPr/>
          <p:nvPr/>
        </p:nvSpPr>
        <p:spPr>
          <a:xfrm>
            <a:off x="3703583" y="4756079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019CFCB-3012-9F9D-65FD-1A7B256F9E96}"/>
              </a:ext>
            </a:extLst>
          </p:cNvPr>
          <p:cNvSpPr/>
          <p:nvPr/>
        </p:nvSpPr>
        <p:spPr>
          <a:xfrm>
            <a:off x="5006799" y="4756078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0AEAE0F-2CE8-FFEE-0EB9-00DB3FB09E1B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3970832" y="4889703"/>
            <a:ext cx="1035967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83C011FF-CCE8-C6FB-0CA6-F23C4D451515}"/>
              </a:ext>
            </a:extLst>
          </p:cNvPr>
          <p:cNvSpPr/>
          <p:nvPr/>
        </p:nvSpPr>
        <p:spPr>
          <a:xfrm>
            <a:off x="3675958" y="537695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478D7D6-CBE0-D14A-6B6B-97415C7EB677}"/>
              </a:ext>
            </a:extLst>
          </p:cNvPr>
          <p:cNvSpPr/>
          <p:nvPr/>
        </p:nvSpPr>
        <p:spPr>
          <a:xfrm>
            <a:off x="4979174" y="5376949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6F2164F-A529-0E15-73F8-46D25DC89BD1}"/>
              </a:ext>
            </a:extLst>
          </p:cNvPr>
          <p:cNvCxnSpPr>
            <a:cxnSpLocks/>
            <a:stCxn id="37" idx="6"/>
            <a:endCxn id="38" idx="2"/>
          </p:cNvCxnSpPr>
          <p:nvPr/>
        </p:nvCxnSpPr>
        <p:spPr>
          <a:xfrm flipV="1">
            <a:off x="3943207" y="5510574"/>
            <a:ext cx="1035967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6">
            <a:extLst>
              <a:ext uri="{FF2B5EF4-FFF2-40B4-BE49-F238E27FC236}">
                <a16:creationId xmlns:a16="http://schemas.microsoft.com/office/drawing/2014/main" id="{0EDC0CB0-DCFB-75C2-298C-B999A5827891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ACB148-6743-97CF-6369-3EDA0164520A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991AA2-6D17-7DE2-9152-0EE5E97A1870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81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1" grpId="0" animBg="1"/>
      <p:bldP spid="32" grpId="0" animBg="1"/>
      <p:bldP spid="34" grpId="0" animBg="1"/>
      <p:bldP spid="35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31E6D-84A5-D252-80DB-3249F26E3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0D5D6E-759D-C76B-8E89-581521226100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44189782-E97E-C4DF-3194-F7FA0D78B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238" y="347083"/>
            <a:ext cx="9703279" cy="66987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Sub-Linear Matching: A Naïve Approach</a:t>
            </a:r>
            <a:endParaRPr lang="hu-HU" sz="4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797B94-8DD9-DBF1-C46B-25734A91E710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2DED445-9121-33D3-012A-AC9AFC88541D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6575E-D517-2778-1D18-89E22501FEB3}"/>
              </a:ext>
            </a:extLst>
          </p:cNvPr>
          <p:cNvSpPr txBox="1"/>
          <p:nvPr/>
        </p:nvSpPr>
        <p:spPr>
          <a:xfrm>
            <a:off x="4171617" y="1611125"/>
            <a:ext cx="351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Sample lots of edges!</a:t>
            </a:r>
            <a:endParaRPr lang="hu-H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0A53F-9917-60E2-33FF-C479591A8B7A}"/>
              </a:ext>
            </a:extLst>
          </p:cNvPr>
          <p:cNvSpPr txBox="1"/>
          <p:nvPr/>
        </p:nvSpPr>
        <p:spPr>
          <a:xfrm>
            <a:off x="2481987" y="2369452"/>
            <a:ext cx="6889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Issue: dense regions will dominate the sample</a:t>
            </a:r>
            <a:endParaRPr lang="hu-HU" sz="28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F9144B-E2CD-5568-1912-AED1DD677D07}"/>
              </a:ext>
            </a:extLst>
          </p:cNvPr>
          <p:cNvSpPr/>
          <p:nvPr/>
        </p:nvSpPr>
        <p:spPr>
          <a:xfrm>
            <a:off x="3708159" y="348662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B52CB4-8E63-2071-1035-DDE5EEC7035E}"/>
              </a:ext>
            </a:extLst>
          </p:cNvPr>
          <p:cNvSpPr/>
          <p:nvPr/>
        </p:nvSpPr>
        <p:spPr>
          <a:xfrm>
            <a:off x="1406121" y="5069698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C3D95A-5869-7A35-B021-B2ACDBDA3633}"/>
              </a:ext>
            </a:extLst>
          </p:cNvPr>
          <p:cNvSpPr/>
          <p:nvPr/>
        </p:nvSpPr>
        <p:spPr>
          <a:xfrm>
            <a:off x="5011375" y="3486626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244C32-36BC-9314-A562-5F22E641C633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 flipV="1">
            <a:off x="3975408" y="3620251"/>
            <a:ext cx="1035967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27C9AB9-936F-C9E2-44DE-40A45DC8BAEB}"/>
              </a:ext>
            </a:extLst>
          </p:cNvPr>
          <p:cNvSpPr/>
          <p:nvPr/>
        </p:nvSpPr>
        <p:spPr>
          <a:xfrm>
            <a:off x="962775" y="4505435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394E6DE-E039-A87D-61D0-8945C1318658}"/>
              </a:ext>
            </a:extLst>
          </p:cNvPr>
          <p:cNvSpPr/>
          <p:nvPr/>
        </p:nvSpPr>
        <p:spPr>
          <a:xfrm>
            <a:off x="1138872" y="3839704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D8C241-D9C5-AD3B-AB7E-DD1B502980C2}"/>
              </a:ext>
            </a:extLst>
          </p:cNvPr>
          <p:cNvSpPr/>
          <p:nvPr/>
        </p:nvSpPr>
        <p:spPr>
          <a:xfrm>
            <a:off x="2071334" y="3865706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59043F-2FC6-FFB8-4659-BCE9F530EDAC}"/>
              </a:ext>
            </a:extLst>
          </p:cNvPr>
          <p:cNvSpPr/>
          <p:nvPr/>
        </p:nvSpPr>
        <p:spPr>
          <a:xfrm>
            <a:off x="2165820" y="505792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C680069-CD59-17D7-1CE6-3765362B54E5}"/>
              </a:ext>
            </a:extLst>
          </p:cNvPr>
          <p:cNvSpPr/>
          <p:nvPr/>
        </p:nvSpPr>
        <p:spPr>
          <a:xfrm>
            <a:off x="2343101" y="4437919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9DFC16-09D8-8ABE-D9F5-2E8AB8A85B56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>
            <a:off x="1406121" y="3973329"/>
            <a:ext cx="665213" cy="2600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0A2C52-229D-4BF8-C4EF-FEE65D713227}"/>
              </a:ext>
            </a:extLst>
          </p:cNvPr>
          <p:cNvCxnSpPr>
            <a:cxnSpLocks/>
            <a:stCxn id="13" idx="5"/>
            <a:endCxn id="15" idx="0"/>
          </p:cNvCxnSpPr>
          <p:nvPr/>
        </p:nvCxnSpPr>
        <p:spPr>
          <a:xfrm>
            <a:off x="2299445" y="4093817"/>
            <a:ext cx="177281" cy="34410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AA2E27-393B-5C8C-8B91-E17D6BD96F04}"/>
              </a:ext>
            </a:extLst>
          </p:cNvPr>
          <p:cNvCxnSpPr>
            <a:cxnSpLocks/>
            <a:stCxn id="11" idx="6"/>
            <a:endCxn id="15" idx="2"/>
          </p:cNvCxnSpPr>
          <p:nvPr/>
        </p:nvCxnSpPr>
        <p:spPr>
          <a:xfrm flipV="1">
            <a:off x="1230024" y="4571544"/>
            <a:ext cx="1113077" cy="6751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D0302C-D486-CBD5-E767-5574F892ECA0}"/>
              </a:ext>
            </a:extLst>
          </p:cNvPr>
          <p:cNvCxnSpPr>
            <a:cxnSpLocks/>
            <a:stCxn id="12" idx="5"/>
            <a:endCxn id="15" idx="1"/>
          </p:cNvCxnSpPr>
          <p:nvPr/>
        </p:nvCxnSpPr>
        <p:spPr>
          <a:xfrm>
            <a:off x="1366983" y="4067815"/>
            <a:ext cx="1015256" cy="40924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FDC5CE-CC0E-F532-B70B-4613EFAA6B06}"/>
              </a:ext>
            </a:extLst>
          </p:cNvPr>
          <p:cNvCxnSpPr>
            <a:cxnSpLocks/>
            <a:stCxn id="12" idx="4"/>
            <a:endCxn id="11" idx="0"/>
          </p:cNvCxnSpPr>
          <p:nvPr/>
        </p:nvCxnSpPr>
        <p:spPr>
          <a:xfrm flipH="1">
            <a:off x="1096400" y="4106953"/>
            <a:ext cx="176097" cy="39848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DC112BC-3408-2AF6-F193-1D0B26CDB81E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 flipV="1">
            <a:off x="1673370" y="5191547"/>
            <a:ext cx="492450" cy="117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18A417-65DD-1B97-4A32-36AD7054F532}"/>
              </a:ext>
            </a:extLst>
          </p:cNvPr>
          <p:cNvCxnSpPr>
            <a:cxnSpLocks/>
            <a:stCxn id="15" idx="4"/>
            <a:endCxn id="14" idx="0"/>
          </p:cNvCxnSpPr>
          <p:nvPr/>
        </p:nvCxnSpPr>
        <p:spPr>
          <a:xfrm flipH="1">
            <a:off x="2299445" y="4705168"/>
            <a:ext cx="177281" cy="3527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2BC48B-CA1B-E108-3E32-422277097205}"/>
              </a:ext>
            </a:extLst>
          </p:cNvPr>
          <p:cNvCxnSpPr>
            <a:cxnSpLocks/>
            <a:stCxn id="8" idx="1"/>
            <a:endCxn id="11" idx="4"/>
          </p:cNvCxnSpPr>
          <p:nvPr/>
        </p:nvCxnSpPr>
        <p:spPr>
          <a:xfrm flipH="1" flipV="1">
            <a:off x="1096400" y="4772684"/>
            <a:ext cx="348859" cy="33615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52C5AA2-A176-ABBB-C0E7-D547C5407036}"/>
              </a:ext>
            </a:extLst>
          </p:cNvPr>
          <p:cNvCxnSpPr>
            <a:cxnSpLocks/>
            <a:stCxn id="12" idx="4"/>
            <a:endCxn id="14" idx="1"/>
          </p:cNvCxnSpPr>
          <p:nvPr/>
        </p:nvCxnSpPr>
        <p:spPr>
          <a:xfrm>
            <a:off x="1272497" y="4106953"/>
            <a:ext cx="932461" cy="99010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97F84D9-11A9-5B0E-2F7E-F8E1C2C88D00}"/>
              </a:ext>
            </a:extLst>
          </p:cNvPr>
          <p:cNvCxnSpPr>
            <a:cxnSpLocks/>
            <a:stCxn id="13" idx="3"/>
            <a:endCxn id="8" idx="0"/>
          </p:cNvCxnSpPr>
          <p:nvPr/>
        </p:nvCxnSpPr>
        <p:spPr>
          <a:xfrm flipH="1">
            <a:off x="1539746" y="4093817"/>
            <a:ext cx="570726" cy="97588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8C286E7-439B-A477-032D-13ACCC972553}"/>
              </a:ext>
            </a:extLst>
          </p:cNvPr>
          <p:cNvCxnSpPr>
            <a:cxnSpLocks/>
            <a:stCxn id="11" idx="5"/>
            <a:endCxn id="14" idx="1"/>
          </p:cNvCxnSpPr>
          <p:nvPr/>
        </p:nvCxnSpPr>
        <p:spPr>
          <a:xfrm>
            <a:off x="1190886" y="4733546"/>
            <a:ext cx="1014072" cy="3635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AEC8049C-1342-1E02-A8AD-4F2B5482C677}"/>
              </a:ext>
            </a:extLst>
          </p:cNvPr>
          <p:cNvSpPr/>
          <p:nvPr/>
        </p:nvSpPr>
        <p:spPr>
          <a:xfrm>
            <a:off x="3703583" y="4106954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9C15C4F-498B-F79B-389B-BA6037132C73}"/>
              </a:ext>
            </a:extLst>
          </p:cNvPr>
          <p:cNvSpPr/>
          <p:nvPr/>
        </p:nvSpPr>
        <p:spPr>
          <a:xfrm>
            <a:off x="5006799" y="4106953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74C7933-6B80-BD09-87F0-F258364BD11B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 flipV="1">
            <a:off x="3970832" y="4240578"/>
            <a:ext cx="1035967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91859D6D-8FE2-163C-1CA9-F5EB3F299D81}"/>
              </a:ext>
            </a:extLst>
          </p:cNvPr>
          <p:cNvSpPr/>
          <p:nvPr/>
        </p:nvSpPr>
        <p:spPr>
          <a:xfrm>
            <a:off x="3703583" y="4756079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19B6ED3-8D7E-AE2C-EFA4-BDAB54E9D975}"/>
              </a:ext>
            </a:extLst>
          </p:cNvPr>
          <p:cNvSpPr/>
          <p:nvPr/>
        </p:nvSpPr>
        <p:spPr>
          <a:xfrm>
            <a:off x="5006799" y="4756078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A094D9-4B4D-C952-E55F-19596A0AE47A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3970832" y="4889703"/>
            <a:ext cx="1035967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54AB9E74-DD97-E625-64DA-D2187E04E09D}"/>
              </a:ext>
            </a:extLst>
          </p:cNvPr>
          <p:cNvSpPr/>
          <p:nvPr/>
        </p:nvSpPr>
        <p:spPr>
          <a:xfrm>
            <a:off x="3675958" y="537695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4337E0E-6A39-D14E-BBE8-8AF5D0F15B72}"/>
              </a:ext>
            </a:extLst>
          </p:cNvPr>
          <p:cNvSpPr/>
          <p:nvPr/>
        </p:nvSpPr>
        <p:spPr>
          <a:xfrm>
            <a:off x="4979174" y="5376949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1C1AA56-52E9-89BE-8D88-CE127204852D}"/>
              </a:ext>
            </a:extLst>
          </p:cNvPr>
          <p:cNvCxnSpPr>
            <a:cxnSpLocks/>
            <a:stCxn id="37" idx="6"/>
            <a:endCxn id="38" idx="2"/>
          </p:cNvCxnSpPr>
          <p:nvPr/>
        </p:nvCxnSpPr>
        <p:spPr>
          <a:xfrm flipV="1">
            <a:off x="3943207" y="5510574"/>
            <a:ext cx="1035967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F284CC4-CAA5-2BDB-B307-7FF7CEDB7175}"/>
                  </a:ext>
                </a:extLst>
              </p:cNvPr>
              <p:cNvSpPr txBox="1"/>
              <p:nvPr/>
            </p:nvSpPr>
            <p:spPr>
              <a:xfrm>
                <a:off x="6042766" y="4066997"/>
                <a:ext cx="5856121" cy="971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[KMNT’20]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samples needed for constant approximation!</a:t>
                </a:r>
                <a:endParaRPr lang="hu-HU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F284CC4-CAA5-2BDB-B307-7FF7CEDB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766" y="4066997"/>
                <a:ext cx="5856121" cy="971997"/>
              </a:xfrm>
              <a:prstGeom prst="rect">
                <a:avLst/>
              </a:prstGeom>
              <a:blipFill>
                <a:blip r:embed="rId2"/>
                <a:stretch>
                  <a:fillRect l="-2081" t="-4375" b="-162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6">
            <a:extLst>
              <a:ext uri="{FF2B5EF4-FFF2-40B4-BE49-F238E27FC236}">
                <a16:creationId xmlns:a16="http://schemas.microsoft.com/office/drawing/2014/main" id="{28BE9360-5DD5-2816-9EDB-6D7BCC746C9D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E02404-3F31-BBB0-6333-A833A4EB860E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6937643-B0A2-8D24-4BDF-A8D8E2154E61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04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07C59-E88E-BF75-B351-A504788B2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E0DD0-BC88-73D6-F032-D57DED01B674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ED67F68D-732F-1430-ACE5-71A3FEFD3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238" y="347083"/>
            <a:ext cx="9703279" cy="66987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Sub-Linear Matching: A Common Approach</a:t>
            </a:r>
            <a:endParaRPr lang="hu-HU" sz="4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3C232B-C0C1-B17C-721A-0536CA91B6C5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F9A822B-1AC8-1A71-2CE8-0701F3EA79CF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2A0B47-088F-CC3C-4250-FFC0E0160D0D}"/>
                  </a:ext>
                </a:extLst>
              </p:cNvPr>
              <p:cNvSpPr txBox="1"/>
              <p:nvPr/>
            </p:nvSpPr>
            <p:spPr>
              <a:xfrm>
                <a:off x="3011286" y="1698562"/>
                <a:ext cx="57650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Choose a suitable a static algorithm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hu-HU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2A0B47-088F-CC3C-4250-FFC0E0160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286" y="1698562"/>
                <a:ext cx="5765040" cy="523220"/>
              </a:xfrm>
              <a:prstGeom prst="rect">
                <a:avLst/>
              </a:prstGeom>
              <a:blipFill>
                <a:blip r:embed="rId2"/>
                <a:stretch>
                  <a:fillRect l="-2220" t="-12941" r="-3488" b="-329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FEF9606C-4DCE-3925-BE82-36B30CC71532}"/>
              </a:ext>
            </a:extLst>
          </p:cNvPr>
          <p:cNvSpPr txBox="1"/>
          <p:nvPr/>
        </p:nvSpPr>
        <p:spPr>
          <a:xfrm>
            <a:off x="2863992" y="2497856"/>
            <a:ext cx="6464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Ideally: randomized, small parallel depth</a:t>
            </a:r>
            <a:endParaRPr lang="hu-HU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18407F-04F3-95F3-315E-CEFEDF83D6C6}"/>
              </a:ext>
            </a:extLst>
          </p:cNvPr>
          <p:cNvSpPr txBox="1"/>
          <p:nvPr/>
        </p:nvSpPr>
        <p:spPr>
          <a:xfrm>
            <a:off x="5116330" y="3206181"/>
            <a:ext cx="1760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Very ‘local’</a:t>
            </a:r>
            <a:endParaRPr lang="hu-H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FD4BDD8-B71E-6112-76E5-0873CE68CB3C}"/>
                  </a:ext>
                </a:extLst>
              </p:cNvPr>
              <p:cNvSpPr txBox="1"/>
              <p:nvPr/>
            </p:nvSpPr>
            <p:spPr>
              <a:xfrm>
                <a:off x="639511" y="3949822"/>
                <a:ext cx="10714183" cy="972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For 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-random vertices calculate how many of them are matched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800" dirty="0"/>
                  <a:t>, say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endParaRPr lang="hu-HU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FD4BDD8-B71E-6112-76E5-0873CE68C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11" y="3949822"/>
                <a:ext cx="10714183" cy="972317"/>
              </a:xfrm>
              <a:prstGeom prst="rect">
                <a:avLst/>
              </a:prstGeom>
              <a:blipFill>
                <a:blip r:embed="rId3"/>
                <a:stretch>
                  <a:fillRect l="-854" t="-5660" r="-1594" b="-1761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E6A99-0A36-3611-9D6A-D4A2208DD45B}"/>
                  </a:ext>
                </a:extLst>
              </p:cNvPr>
              <p:cNvSpPr txBox="1"/>
              <p:nvPr/>
            </p:nvSpPr>
            <p:spPr>
              <a:xfrm>
                <a:off x="4835365" y="5257958"/>
                <a:ext cx="2521268" cy="751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Return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u-HU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E6A99-0A36-3611-9D6A-D4A2208DD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365" y="5257958"/>
                <a:ext cx="2521268" cy="751039"/>
              </a:xfrm>
              <a:prstGeom prst="rect">
                <a:avLst/>
              </a:prstGeom>
              <a:blipFill>
                <a:blip r:embed="rId4"/>
                <a:stretch>
                  <a:fillRect l="-4831" b="-113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6">
            <a:extLst>
              <a:ext uri="{FF2B5EF4-FFF2-40B4-BE49-F238E27FC236}">
                <a16:creationId xmlns:a16="http://schemas.microsoft.com/office/drawing/2014/main" id="{EB1FA1F8-0338-8569-7DBB-9C4F9FD716F8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26CC69-23CB-D07A-A5A4-B3A039E9952A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9E952E-A7DD-3D30-55C4-09937C713D43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54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C529D2-0FC2-B249-F012-FA7F05FDBE35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6485F-4E3E-0982-899A-32775ECDEE24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65F235-3A3B-B33F-D562-05C6ACAEF091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B2C599-9081-C27C-DD85-E8D414BB13D1}"/>
                  </a:ext>
                </a:extLst>
              </p:cNvPr>
              <p:cNvSpPr txBox="1"/>
              <p:nvPr/>
            </p:nvSpPr>
            <p:spPr>
              <a:xfrm>
                <a:off x="738908" y="1640731"/>
                <a:ext cx="10714183" cy="972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For 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-random vertices calculate how many of them are matched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800" dirty="0"/>
                  <a:t>, say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endParaRPr lang="hu-HU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B2C599-9081-C27C-DD85-E8D414BB1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08" y="1640731"/>
                <a:ext cx="10714183" cy="972317"/>
              </a:xfrm>
              <a:prstGeom prst="rect">
                <a:avLst/>
              </a:prstGeom>
              <a:blipFill>
                <a:blip r:embed="rId2"/>
                <a:stretch>
                  <a:fillRect t="-4375" b="-168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35A44A-80B9-CF4B-D796-2A8560141E83}"/>
                  </a:ext>
                </a:extLst>
              </p:cNvPr>
              <p:cNvSpPr txBox="1"/>
              <p:nvPr/>
            </p:nvSpPr>
            <p:spPr>
              <a:xfrm>
                <a:off x="4811993" y="2788645"/>
                <a:ext cx="2521268" cy="751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Return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u-HU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35A44A-80B9-CF4B-D796-2A8560141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993" y="2788645"/>
                <a:ext cx="2521268" cy="751039"/>
              </a:xfrm>
              <a:prstGeom prst="rect">
                <a:avLst/>
              </a:prstGeom>
              <a:blipFill>
                <a:blip r:embed="rId3"/>
                <a:stretch>
                  <a:fillRect l="-4831" b="-1048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CA178A-F910-0933-EBF3-BDDC5DD15F46}"/>
                  </a:ext>
                </a:extLst>
              </p:cNvPr>
              <p:cNvSpPr txBox="1"/>
              <p:nvPr/>
            </p:nvSpPr>
            <p:spPr>
              <a:xfrm>
                <a:off x="1267746" y="3901005"/>
                <a:ext cx="979646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Goal: find some oracle which tells matching status under matching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output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800" dirty="0"/>
                  <a:t> </a:t>
                </a:r>
                <a:endParaRPr lang="hu-HU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CA178A-F910-0933-EBF3-BDDC5DD15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746" y="3901005"/>
                <a:ext cx="9796466" cy="954107"/>
              </a:xfrm>
              <a:prstGeom prst="rect">
                <a:avLst/>
              </a:prstGeom>
              <a:blipFill>
                <a:blip r:embed="rId4"/>
                <a:stretch>
                  <a:fillRect l="-933" t="-6410" r="-2054" b="-1794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C527E3E-8058-14D9-8A05-1F3AC1D52E46}"/>
              </a:ext>
            </a:extLst>
          </p:cNvPr>
          <p:cNvSpPr txBox="1"/>
          <p:nvPr/>
        </p:nvSpPr>
        <p:spPr>
          <a:xfrm>
            <a:off x="1408606" y="5122910"/>
            <a:ext cx="9796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Somehow do this without accessing majority of the edges of the graph</a:t>
            </a:r>
            <a:endParaRPr lang="hu-HU" sz="2800" dirty="0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ABABE050-3933-7F95-635C-139EE28A53A8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Sub-Linear Matching: A Common Approach</a:t>
            </a:r>
            <a:endParaRPr lang="hu-HU" sz="4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55F3D7-0E35-8962-7E2D-4385F2BD482A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6">
            <a:extLst>
              <a:ext uri="{FF2B5EF4-FFF2-40B4-BE49-F238E27FC236}">
                <a16:creationId xmlns:a16="http://schemas.microsoft.com/office/drawing/2014/main" id="{5C9967D5-CEB5-EDE0-8EF8-95AFF9E9C165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B2D7E-BB6E-B9C9-AE16-FFCC448949A0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85C333-0EF2-E63A-5D8D-5277258A8312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3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C529D2-0FC2-B249-F012-FA7F05FDBE35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6485F-4E3E-0982-899A-32775ECDEE24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65F235-3A3B-B33F-D562-05C6ACAEF091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D18780-C8F5-D8B3-2D72-B8C8B1258DBF}"/>
                  </a:ext>
                </a:extLst>
              </p:cNvPr>
              <p:cNvSpPr txBox="1"/>
              <p:nvPr/>
            </p:nvSpPr>
            <p:spPr>
              <a:xfrm>
                <a:off x="1199257" y="3255598"/>
                <a:ext cx="302018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200" dirty="0"/>
                  <a:t> be random order </a:t>
                </a:r>
              </a:p>
              <a:p>
                <a:r>
                  <a:rPr lang="en-US" sz="2200" dirty="0"/>
                  <a:t>greedy matching</a:t>
                </a:r>
                <a:endParaRPr lang="hu-HU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D18780-C8F5-D8B3-2D72-B8C8B1258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257" y="3255598"/>
                <a:ext cx="3020186" cy="769441"/>
              </a:xfrm>
              <a:prstGeom prst="rect">
                <a:avLst/>
              </a:prstGeom>
              <a:blipFill>
                <a:blip r:embed="rId2"/>
                <a:stretch>
                  <a:fillRect l="-2626" t="-4762" r="-1818" b="-1587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171D4015-8D80-93B0-673C-1A24ED0B3666}"/>
              </a:ext>
            </a:extLst>
          </p:cNvPr>
          <p:cNvSpPr/>
          <p:nvPr/>
        </p:nvSpPr>
        <p:spPr>
          <a:xfrm>
            <a:off x="6947390" y="318878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325EF0-F1F4-86D0-3F2E-FE65F76ADD8C}"/>
              </a:ext>
            </a:extLst>
          </p:cNvPr>
          <p:cNvSpPr/>
          <p:nvPr/>
        </p:nvSpPr>
        <p:spPr>
          <a:xfrm>
            <a:off x="8250606" y="3188786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6D26C0-D502-56E0-F992-47D733C80588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7214639" y="3322411"/>
            <a:ext cx="1035967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4892D6D-649C-93F5-9068-E7CB9AA4B300}"/>
              </a:ext>
            </a:extLst>
          </p:cNvPr>
          <p:cNvSpPr/>
          <p:nvPr/>
        </p:nvSpPr>
        <p:spPr>
          <a:xfrm>
            <a:off x="6048535" y="2800825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DB7868-0B90-910E-B954-CD08F425049E}"/>
              </a:ext>
            </a:extLst>
          </p:cNvPr>
          <p:cNvSpPr/>
          <p:nvPr/>
        </p:nvSpPr>
        <p:spPr>
          <a:xfrm>
            <a:off x="6048535" y="365088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A438963-FA66-05F8-3417-BB612BCCEC75}"/>
              </a:ext>
            </a:extLst>
          </p:cNvPr>
          <p:cNvSpPr/>
          <p:nvPr/>
        </p:nvSpPr>
        <p:spPr>
          <a:xfrm>
            <a:off x="9275888" y="365088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871D719-CD82-BC4D-F124-CAB709A663CC}"/>
              </a:ext>
            </a:extLst>
          </p:cNvPr>
          <p:cNvSpPr/>
          <p:nvPr/>
        </p:nvSpPr>
        <p:spPr>
          <a:xfrm>
            <a:off x="9275887" y="277946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9B39CA-D42A-FC8A-4A26-2BE1EB6F567E}"/>
              </a:ext>
            </a:extLst>
          </p:cNvPr>
          <p:cNvSpPr/>
          <p:nvPr/>
        </p:nvSpPr>
        <p:spPr>
          <a:xfrm>
            <a:off x="4974711" y="4345401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1DDBAC-06B7-B235-6791-2A8DC8D87D8D}"/>
              </a:ext>
            </a:extLst>
          </p:cNvPr>
          <p:cNvSpPr/>
          <p:nvPr/>
        </p:nvSpPr>
        <p:spPr>
          <a:xfrm>
            <a:off x="4717291" y="365912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87593AF-BB8D-484E-2956-6D0C35ECFB17}"/>
              </a:ext>
            </a:extLst>
          </p:cNvPr>
          <p:cNvSpPr/>
          <p:nvPr/>
        </p:nvSpPr>
        <p:spPr>
          <a:xfrm>
            <a:off x="4717291" y="281152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5B544EE-4EB9-15B8-D767-765F28278FE6}"/>
              </a:ext>
            </a:extLst>
          </p:cNvPr>
          <p:cNvSpPr/>
          <p:nvPr/>
        </p:nvSpPr>
        <p:spPr>
          <a:xfrm>
            <a:off x="4988311" y="2231643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83D626B-DB32-BF8C-19A6-8D9638AC44AC}"/>
              </a:ext>
            </a:extLst>
          </p:cNvPr>
          <p:cNvSpPr/>
          <p:nvPr/>
        </p:nvSpPr>
        <p:spPr>
          <a:xfrm>
            <a:off x="10581899" y="279513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A3A0B65-3DE1-75DA-72F0-B7095518FC66}"/>
              </a:ext>
            </a:extLst>
          </p:cNvPr>
          <p:cNvSpPr/>
          <p:nvPr/>
        </p:nvSpPr>
        <p:spPr>
          <a:xfrm>
            <a:off x="10184735" y="220122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82BF9DF-92F8-D253-6A6C-C3258A8BB516}"/>
              </a:ext>
            </a:extLst>
          </p:cNvPr>
          <p:cNvSpPr/>
          <p:nvPr/>
        </p:nvSpPr>
        <p:spPr>
          <a:xfrm>
            <a:off x="10581899" y="3659126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07480B-E8F6-7CBD-5E50-7FFAB0093E47}"/>
              </a:ext>
            </a:extLst>
          </p:cNvPr>
          <p:cNvSpPr/>
          <p:nvPr/>
        </p:nvSpPr>
        <p:spPr>
          <a:xfrm>
            <a:off x="10184734" y="432216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AFB622C-2388-1F37-F764-5B593A095C36}"/>
              </a:ext>
            </a:extLst>
          </p:cNvPr>
          <p:cNvCxnSpPr>
            <a:cxnSpLocks/>
            <a:stCxn id="11" idx="2"/>
            <a:endCxn id="14" idx="5"/>
          </p:cNvCxnSpPr>
          <p:nvPr/>
        </p:nvCxnSpPr>
        <p:spPr>
          <a:xfrm flipH="1" flipV="1">
            <a:off x="6276646" y="3028936"/>
            <a:ext cx="670744" cy="2934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4A35D8-ED40-9A68-BE06-0DAC99E3AD69}"/>
              </a:ext>
            </a:extLst>
          </p:cNvPr>
          <p:cNvCxnSpPr>
            <a:cxnSpLocks/>
            <a:stCxn id="11" idx="3"/>
            <a:endCxn id="15" idx="7"/>
          </p:cNvCxnSpPr>
          <p:nvPr/>
        </p:nvCxnSpPr>
        <p:spPr>
          <a:xfrm flipH="1">
            <a:off x="6276646" y="3416898"/>
            <a:ext cx="709882" cy="27312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6DC8B81-4DB4-4F5A-A893-B0BF22E337AD}"/>
              </a:ext>
            </a:extLst>
          </p:cNvPr>
          <p:cNvCxnSpPr>
            <a:cxnSpLocks/>
            <a:stCxn id="15" idx="2"/>
            <a:endCxn id="25" idx="6"/>
          </p:cNvCxnSpPr>
          <p:nvPr/>
        </p:nvCxnSpPr>
        <p:spPr>
          <a:xfrm flipH="1">
            <a:off x="4984540" y="3784507"/>
            <a:ext cx="1063995" cy="824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DAA7298-3ABF-122F-8113-77841BA104CC}"/>
              </a:ext>
            </a:extLst>
          </p:cNvPr>
          <p:cNvCxnSpPr>
            <a:cxnSpLocks/>
            <a:stCxn id="15" idx="3"/>
            <a:endCxn id="24" idx="7"/>
          </p:cNvCxnSpPr>
          <p:nvPr/>
        </p:nvCxnSpPr>
        <p:spPr>
          <a:xfrm flipH="1">
            <a:off x="5202822" y="3878993"/>
            <a:ext cx="884851" cy="50554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E0C4E8F-6F71-20EC-7E19-A9E40D1BC72F}"/>
              </a:ext>
            </a:extLst>
          </p:cNvPr>
          <p:cNvCxnSpPr>
            <a:cxnSpLocks/>
            <a:stCxn id="14" idx="2"/>
            <a:endCxn id="26" idx="6"/>
          </p:cNvCxnSpPr>
          <p:nvPr/>
        </p:nvCxnSpPr>
        <p:spPr>
          <a:xfrm flipH="1">
            <a:off x="4984540" y="2934450"/>
            <a:ext cx="1063995" cy="1069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2AFB1AA-EB20-F64F-D9AA-CC750EB5C0A2}"/>
              </a:ext>
            </a:extLst>
          </p:cNvPr>
          <p:cNvCxnSpPr>
            <a:cxnSpLocks/>
            <a:stCxn id="14" idx="1"/>
            <a:endCxn id="27" idx="5"/>
          </p:cNvCxnSpPr>
          <p:nvPr/>
        </p:nvCxnSpPr>
        <p:spPr>
          <a:xfrm flipH="1" flipV="1">
            <a:off x="5216422" y="2459754"/>
            <a:ext cx="871251" cy="3802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24982A7-C8C3-397B-F230-10A48DDF2397}"/>
              </a:ext>
            </a:extLst>
          </p:cNvPr>
          <p:cNvCxnSpPr>
            <a:cxnSpLocks/>
            <a:stCxn id="12" idx="7"/>
            <a:endCxn id="22" idx="2"/>
          </p:cNvCxnSpPr>
          <p:nvPr/>
        </p:nvCxnSpPr>
        <p:spPr>
          <a:xfrm flipV="1">
            <a:off x="8478717" y="2913085"/>
            <a:ext cx="797170" cy="31483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09848B1-3106-CE7D-4818-0F710B3F572A}"/>
              </a:ext>
            </a:extLst>
          </p:cNvPr>
          <p:cNvCxnSpPr>
            <a:cxnSpLocks/>
            <a:stCxn id="22" idx="7"/>
            <a:endCxn id="29" idx="3"/>
          </p:cNvCxnSpPr>
          <p:nvPr/>
        </p:nvCxnSpPr>
        <p:spPr>
          <a:xfrm flipV="1">
            <a:off x="9503998" y="2429331"/>
            <a:ext cx="719875" cy="38926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972B5DC-AE16-452A-8B31-89CB37F6F3AF}"/>
              </a:ext>
            </a:extLst>
          </p:cNvPr>
          <p:cNvCxnSpPr>
            <a:cxnSpLocks/>
            <a:stCxn id="22" idx="6"/>
            <a:endCxn id="28" idx="2"/>
          </p:cNvCxnSpPr>
          <p:nvPr/>
        </p:nvCxnSpPr>
        <p:spPr>
          <a:xfrm>
            <a:off x="9543136" y="2913085"/>
            <a:ext cx="1038763" cy="1567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734AA57-6DAA-E647-26B7-D73F395A9194}"/>
              </a:ext>
            </a:extLst>
          </p:cNvPr>
          <p:cNvCxnSpPr>
            <a:cxnSpLocks/>
            <a:stCxn id="12" idx="5"/>
            <a:endCxn id="21" idx="2"/>
          </p:cNvCxnSpPr>
          <p:nvPr/>
        </p:nvCxnSpPr>
        <p:spPr>
          <a:xfrm>
            <a:off x="8478717" y="3416897"/>
            <a:ext cx="797171" cy="36761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3A8123A-5021-18D7-B777-0FB4AC9B28FE}"/>
              </a:ext>
            </a:extLst>
          </p:cNvPr>
          <p:cNvCxnSpPr>
            <a:cxnSpLocks/>
            <a:stCxn id="21" idx="5"/>
            <a:endCxn id="31" idx="1"/>
          </p:cNvCxnSpPr>
          <p:nvPr/>
        </p:nvCxnSpPr>
        <p:spPr>
          <a:xfrm>
            <a:off x="9503999" y="3878993"/>
            <a:ext cx="719873" cy="482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ABB27AD-65A9-B2D8-2950-8CF16D064621}"/>
              </a:ext>
            </a:extLst>
          </p:cNvPr>
          <p:cNvCxnSpPr>
            <a:cxnSpLocks/>
            <a:stCxn id="21" idx="6"/>
            <a:endCxn id="30" idx="2"/>
          </p:cNvCxnSpPr>
          <p:nvPr/>
        </p:nvCxnSpPr>
        <p:spPr>
          <a:xfrm>
            <a:off x="9543137" y="3784507"/>
            <a:ext cx="1038762" cy="824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BAF3310-502B-259D-A77C-E3096D021338}"/>
                  </a:ext>
                </a:extLst>
              </p:cNvPr>
              <p:cNvSpPr txBox="1"/>
              <p:nvPr/>
            </p:nvSpPr>
            <p:spPr>
              <a:xfrm>
                <a:off x="5238441" y="3445911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BAF3310-502B-259D-A77C-E3096D021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441" y="3445911"/>
                <a:ext cx="174728" cy="276999"/>
              </a:xfrm>
              <a:prstGeom prst="rect">
                <a:avLst/>
              </a:prstGeom>
              <a:blipFill>
                <a:blip r:embed="rId3"/>
                <a:stretch>
                  <a:fillRect l="-31034" r="-34483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DC243B8-E8E4-ED16-E58B-B58CCB2EA33C}"/>
                  </a:ext>
                </a:extLst>
              </p:cNvPr>
              <p:cNvSpPr txBox="1"/>
              <p:nvPr/>
            </p:nvSpPr>
            <p:spPr>
              <a:xfrm>
                <a:off x="5124414" y="3971524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DC243B8-E8E4-ED16-E58B-B58CCB2EA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14" y="3971524"/>
                <a:ext cx="302968" cy="276999"/>
              </a:xfrm>
              <a:prstGeom prst="rect">
                <a:avLst/>
              </a:prstGeom>
              <a:blipFill>
                <a:blip r:embed="rId4"/>
                <a:stretch>
                  <a:fillRect l="-20408" r="-20408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AF6D158-4951-748F-4252-144A4E4E766C}"/>
                  </a:ext>
                </a:extLst>
              </p:cNvPr>
              <p:cNvSpPr txBox="1"/>
              <p:nvPr/>
            </p:nvSpPr>
            <p:spPr>
              <a:xfrm>
                <a:off x="5195585" y="2686722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AF6D158-4951-748F-4252-144A4E4E7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585" y="2686722"/>
                <a:ext cx="174728" cy="276999"/>
              </a:xfrm>
              <a:prstGeom prst="rect">
                <a:avLst/>
              </a:prstGeom>
              <a:blipFill>
                <a:blip r:embed="rId5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4D6E071-3C98-205D-1F4F-133AD4605815}"/>
                  </a:ext>
                </a:extLst>
              </p:cNvPr>
              <p:cNvSpPr txBox="1"/>
              <p:nvPr/>
            </p:nvSpPr>
            <p:spPr>
              <a:xfrm>
                <a:off x="5645247" y="2289673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4D6E071-3C98-205D-1F4F-133AD4605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247" y="2289673"/>
                <a:ext cx="302968" cy="276999"/>
              </a:xfrm>
              <a:prstGeom prst="rect">
                <a:avLst/>
              </a:prstGeom>
              <a:blipFill>
                <a:blip r:embed="rId6"/>
                <a:stretch>
                  <a:fillRect l="-18000" r="-20000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460F69A-1C1C-DF65-9C0F-CCD008A0227D}"/>
                  </a:ext>
                </a:extLst>
              </p:cNvPr>
              <p:cNvSpPr txBox="1"/>
              <p:nvPr/>
            </p:nvSpPr>
            <p:spPr>
              <a:xfrm>
                <a:off x="6243914" y="3322410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460F69A-1C1C-DF65-9C0F-CCD008A02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914" y="3322410"/>
                <a:ext cx="174728" cy="276999"/>
              </a:xfrm>
              <a:prstGeom prst="rect">
                <a:avLst/>
              </a:prstGeom>
              <a:blipFill>
                <a:blip r:embed="rId7"/>
                <a:stretch>
                  <a:fillRect l="-34483" r="-34483" b="-888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1721900-06EC-7AED-C8E3-5F996BDED39F}"/>
                  </a:ext>
                </a:extLst>
              </p:cNvPr>
              <p:cNvSpPr txBox="1"/>
              <p:nvPr/>
            </p:nvSpPr>
            <p:spPr>
              <a:xfrm>
                <a:off x="6536858" y="2863517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1721900-06EC-7AED-C8E3-5F996BDED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858" y="2863517"/>
                <a:ext cx="174728" cy="276999"/>
              </a:xfrm>
              <a:prstGeom prst="rect">
                <a:avLst/>
              </a:prstGeom>
              <a:blipFill>
                <a:blip r:embed="rId8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9051D87-04B1-6EA8-C9D5-39F0FE3FD7BB}"/>
                  </a:ext>
                </a:extLst>
              </p:cNvPr>
              <p:cNvSpPr txBox="1"/>
              <p:nvPr/>
            </p:nvSpPr>
            <p:spPr>
              <a:xfrm>
                <a:off x="7468241" y="2978599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9051D87-04B1-6EA8-C9D5-39F0FE3FD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241" y="2978599"/>
                <a:ext cx="174728" cy="276999"/>
              </a:xfrm>
              <a:prstGeom prst="rect">
                <a:avLst/>
              </a:prstGeom>
              <a:blipFill>
                <a:blip r:embed="rId9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5FA780C-6AAC-8DA7-9C8C-92600A4CBAFB}"/>
                  </a:ext>
                </a:extLst>
              </p:cNvPr>
              <p:cNvSpPr txBox="1"/>
              <p:nvPr/>
            </p:nvSpPr>
            <p:spPr>
              <a:xfrm>
                <a:off x="8631634" y="2718568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5FA780C-6AAC-8DA7-9C8C-92600A4CB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634" y="2718568"/>
                <a:ext cx="174728" cy="276999"/>
              </a:xfrm>
              <a:prstGeom prst="rect">
                <a:avLst/>
              </a:prstGeom>
              <a:blipFill>
                <a:blip r:embed="rId10"/>
                <a:stretch>
                  <a:fillRect l="-34483" r="-31034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21F3892-220C-21E3-1D85-0BB581B40CBA}"/>
                  </a:ext>
                </a:extLst>
              </p:cNvPr>
              <p:cNvSpPr txBox="1"/>
              <p:nvPr/>
            </p:nvSpPr>
            <p:spPr>
              <a:xfrm>
                <a:off x="8745966" y="3283273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21F3892-220C-21E3-1D85-0BB581B40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966" y="3283273"/>
                <a:ext cx="302968" cy="276999"/>
              </a:xfrm>
              <a:prstGeom prst="rect">
                <a:avLst/>
              </a:prstGeom>
              <a:blipFill>
                <a:blip r:embed="rId11"/>
                <a:stretch>
                  <a:fillRect l="-20408" r="-20408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25A5513-BCAB-EA32-1C9F-5296117885A9}"/>
                  </a:ext>
                </a:extLst>
              </p:cNvPr>
              <p:cNvSpPr txBox="1"/>
              <p:nvPr/>
            </p:nvSpPr>
            <p:spPr>
              <a:xfrm>
                <a:off x="9510428" y="2304984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25A5513-BCAB-EA32-1C9F-529611788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428" y="2304984"/>
                <a:ext cx="302968" cy="276999"/>
              </a:xfrm>
              <a:prstGeom prst="rect">
                <a:avLst/>
              </a:prstGeom>
              <a:blipFill>
                <a:blip r:embed="rId12"/>
                <a:stretch>
                  <a:fillRect l="-18000" r="-20000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DF418A3-D534-FD9E-2BE7-79D0E2841545}"/>
                  </a:ext>
                </a:extLst>
              </p:cNvPr>
              <p:cNvSpPr txBox="1"/>
              <p:nvPr/>
            </p:nvSpPr>
            <p:spPr>
              <a:xfrm>
                <a:off x="10016847" y="2914521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DF418A3-D534-FD9E-2BE7-79D0E2841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847" y="2914521"/>
                <a:ext cx="174728" cy="276999"/>
              </a:xfrm>
              <a:prstGeom prst="rect">
                <a:avLst/>
              </a:prstGeom>
              <a:blipFill>
                <a:blip r:embed="rId13"/>
                <a:stretch>
                  <a:fillRect l="-31034" r="-34483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72E5E41-32E4-F8AE-67C5-8D705CE4F62D}"/>
                  </a:ext>
                </a:extLst>
              </p:cNvPr>
              <p:cNvSpPr txBox="1"/>
              <p:nvPr/>
            </p:nvSpPr>
            <p:spPr>
              <a:xfrm>
                <a:off x="9912968" y="3474343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72E5E41-32E4-F8AE-67C5-8D705CE4F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968" y="3474343"/>
                <a:ext cx="174728" cy="276999"/>
              </a:xfrm>
              <a:prstGeom prst="rect">
                <a:avLst/>
              </a:prstGeom>
              <a:blipFill>
                <a:blip r:embed="rId14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C48166D-F0D5-B34F-6871-7A46026C160D}"/>
                  </a:ext>
                </a:extLst>
              </p:cNvPr>
              <p:cNvSpPr txBox="1"/>
              <p:nvPr/>
            </p:nvSpPr>
            <p:spPr>
              <a:xfrm>
                <a:off x="9409511" y="4124271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C48166D-F0D5-B34F-6871-7A46026C1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511" y="4124271"/>
                <a:ext cx="174728" cy="276999"/>
              </a:xfrm>
              <a:prstGeom prst="rect">
                <a:avLst/>
              </a:prstGeom>
              <a:blipFill>
                <a:blip r:embed="rId15"/>
                <a:stretch>
                  <a:fillRect l="-35714" r="-35714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3E0457B-A7FF-674F-8A61-8FC96287059E}"/>
              </a:ext>
            </a:extLst>
          </p:cNvPr>
          <p:cNvSpPr txBox="1"/>
          <p:nvPr/>
        </p:nvSpPr>
        <p:spPr>
          <a:xfrm>
            <a:off x="1226986" y="1939610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[B21]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79BA7C98-142C-55B3-1838-292E8E666AA3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Sub-Linear Matching: A Common Approach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5DE21A-10D3-3EEB-C507-EBD8AF3B5CC7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6">
            <a:extLst>
              <a:ext uri="{FF2B5EF4-FFF2-40B4-BE49-F238E27FC236}">
                <a16:creationId xmlns:a16="http://schemas.microsoft.com/office/drawing/2014/main" id="{FB252010-2779-D194-9E1C-CE7F00FA7E53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FCBB02-59F6-05CD-E9DE-2DB0EFEE0A0C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76243B-6BAF-AE32-B54F-4F2C52041D63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93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 animBg="1"/>
      <p:bldP spid="15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C5B76-D4D9-4682-57E4-624D8115B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C2714D-53E9-2A5D-4ACE-A1E04E905A59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D69244-8FB1-A5E3-5B53-5E7066572C6E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A7DE5A-7648-3681-D8D0-EB69AEE9619C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1B3157-8519-5412-8ADF-A025C4706127}"/>
                  </a:ext>
                </a:extLst>
              </p:cNvPr>
              <p:cNvSpPr txBox="1"/>
              <p:nvPr/>
            </p:nvSpPr>
            <p:spPr>
              <a:xfrm>
                <a:off x="1199257" y="3255598"/>
                <a:ext cx="302018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200" dirty="0"/>
                  <a:t> be random order </a:t>
                </a:r>
              </a:p>
              <a:p>
                <a:r>
                  <a:rPr lang="en-US" sz="2200" dirty="0"/>
                  <a:t>greedy matching</a:t>
                </a:r>
                <a:endParaRPr lang="hu-HU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1B3157-8519-5412-8ADF-A025C4706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257" y="3255598"/>
                <a:ext cx="3020186" cy="769441"/>
              </a:xfrm>
              <a:prstGeom prst="rect">
                <a:avLst/>
              </a:prstGeom>
              <a:blipFill>
                <a:blip r:embed="rId2"/>
                <a:stretch>
                  <a:fillRect l="-2626" t="-4762" r="-1818" b="-1587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52BF1365-C4A8-811E-90D4-5E1F5ADA00A2}"/>
              </a:ext>
            </a:extLst>
          </p:cNvPr>
          <p:cNvSpPr/>
          <p:nvPr/>
        </p:nvSpPr>
        <p:spPr>
          <a:xfrm>
            <a:off x="6947390" y="318878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E1DA1C-18C4-24CB-2A2E-C778A3F61161}"/>
              </a:ext>
            </a:extLst>
          </p:cNvPr>
          <p:cNvSpPr/>
          <p:nvPr/>
        </p:nvSpPr>
        <p:spPr>
          <a:xfrm>
            <a:off x="8250606" y="3188786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B1C572-3344-AA09-5D21-04FFEB5034D2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7214639" y="3322411"/>
            <a:ext cx="1035967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1BEB255B-3461-49D7-8A84-9B54197D3305}"/>
              </a:ext>
            </a:extLst>
          </p:cNvPr>
          <p:cNvSpPr/>
          <p:nvPr/>
        </p:nvSpPr>
        <p:spPr>
          <a:xfrm>
            <a:off x="6048535" y="2800825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C135A0-97CD-37C4-E809-C17FCDF337EC}"/>
              </a:ext>
            </a:extLst>
          </p:cNvPr>
          <p:cNvSpPr/>
          <p:nvPr/>
        </p:nvSpPr>
        <p:spPr>
          <a:xfrm>
            <a:off x="6048535" y="365088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4480479-F748-4848-7488-626F33DBDF65}"/>
              </a:ext>
            </a:extLst>
          </p:cNvPr>
          <p:cNvSpPr/>
          <p:nvPr/>
        </p:nvSpPr>
        <p:spPr>
          <a:xfrm>
            <a:off x="9275888" y="365088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C11E53F-F17D-E3B5-D3EE-F42E77247DC2}"/>
              </a:ext>
            </a:extLst>
          </p:cNvPr>
          <p:cNvSpPr/>
          <p:nvPr/>
        </p:nvSpPr>
        <p:spPr>
          <a:xfrm>
            <a:off x="9275887" y="277946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6EA6E6D-F654-A408-34C0-F98CDDF878F5}"/>
              </a:ext>
            </a:extLst>
          </p:cNvPr>
          <p:cNvSpPr/>
          <p:nvPr/>
        </p:nvSpPr>
        <p:spPr>
          <a:xfrm>
            <a:off x="4974711" y="4345401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D819394-9AB3-93A6-F93A-0606C1842EE1}"/>
              </a:ext>
            </a:extLst>
          </p:cNvPr>
          <p:cNvSpPr/>
          <p:nvPr/>
        </p:nvSpPr>
        <p:spPr>
          <a:xfrm>
            <a:off x="4717291" y="365912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F1E6BDE-8DF4-F202-0C59-3DE71DBCF96C}"/>
              </a:ext>
            </a:extLst>
          </p:cNvPr>
          <p:cNvSpPr/>
          <p:nvPr/>
        </p:nvSpPr>
        <p:spPr>
          <a:xfrm>
            <a:off x="4717291" y="281152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05D5D04-B55A-EAE0-FB22-739D2C9F4F1B}"/>
              </a:ext>
            </a:extLst>
          </p:cNvPr>
          <p:cNvSpPr/>
          <p:nvPr/>
        </p:nvSpPr>
        <p:spPr>
          <a:xfrm>
            <a:off x="4988311" y="2231643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5876AEA-6B8D-E48D-931C-3550B36E5B82}"/>
              </a:ext>
            </a:extLst>
          </p:cNvPr>
          <p:cNvSpPr/>
          <p:nvPr/>
        </p:nvSpPr>
        <p:spPr>
          <a:xfrm>
            <a:off x="10581899" y="279513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6A96BB-0426-4DBE-9EA5-CF8CD53BAB98}"/>
              </a:ext>
            </a:extLst>
          </p:cNvPr>
          <p:cNvSpPr/>
          <p:nvPr/>
        </p:nvSpPr>
        <p:spPr>
          <a:xfrm>
            <a:off x="10184735" y="220122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C52895A-9A50-46DD-1F3F-B63AAB18F001}"/>
              </a:ext>
            </a:extLst>
          </p:cNvPr>
          <p:cNvSpPr/>
          <p:nvPr/>
        </p:nvSpPr>
        <p:spPr>
          <a:xfrm>
            <a:off x="10581899" y="3659126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5753271-5CB1-B1E3-5D90-AA0DD75FB5A0}"/>
              </a:ext>
            </a:extLst>
          </p:cNvPr>
          <p:cNvSpPr/>
          <p:nvPr/>
        </p:nvSpPr>
        <p:spPr>
          <a:xfrm>
            <a:off x="10184734" y="432216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258433E-D81B-5BCE-05FA-DA51A0E149AA}"/>
              </a:ext>
            </a:extLst>
          </p:cNvPr>
          <p:cNvCxnSpPr>
            <a:cxnSpLocks/>
            <a:stCxn id="11" idx="2"/>
            <a:endCxn id="14" idx="5"/>
          </p:cNvCxnSpPr>
          <p:nvPr/>
        </p:nvCxnSpPr>
        <p:spPr>
          <a:xfrm flipH="1" flipV="1">
            <a:off x="6276646" y="3028936"/>
            <a:ext cx="670744" cy="2934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B1586A1-EA67-3B92-EDBC-D9CB6D92412C}"/>
              </a:ext>
            </a:extLst>
          </p:cNvPr>
          <p:cNvCxnSpPr>
            <a:cxnSpLocks/>
            <a:stCxn id="11" idx="3"/>
            <a:endCxn id="15" idx="7"/>
          </p:cNvCxnSpPr>
          <p:nvPr/>
        </p:nvCxnSpPr>
        <p:spPr>
          <a:xfrm flipH="1">
            <a:off x="6276646" y="3416898"/>
            <a:ext cx="709882" cy="27312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4EABB8D-344E-3EB0-3314-8169DAC6F39D}"/>
              </a:ext>
            </a:extLst>
          </p:cNvPr>
          <p:cNvCxnSpPr>
            <a:cxnSpLocks/>
            <a:stCxn id="15" idx="2"/>
            <a:endCxn id="25" idx="6"/>
          </p:cNvCxnSpPr>
          <p:nvPr/>
        </p:nvCxnSpPr>
        <p:spPr>
          <a:xfrm flipH="1">
            <a:off x="4984540" y="3784507"/>
            <a:ext cx="1063995" cy="824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9BEB262-46B2-8C82-2387-A8AE3EEB8A6E}"/>
              </a:ext>
            </a:extLst>
          </p:cNvPr>
          <p:cNvCxnSpPr>
            <a:cxnSpLocks/>
            <a:stCxn id="15" idx="3"/>
            <a:endCxn id="24" idx="7"/>
          </p:cNvCxnSpPr>
          <p:nvPr/>
        </p:nvCxnSpPr>
        <p:spPr>
          <a:xfrm flipH="1">
            <a:off x="5202822" y="3878993"/>
            <a:ext cx="884851" cy="50554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9FB716F-8261-B525-6CDA-16067E5B2A87}"/>
              </a:ext>
            </a:extLst>
          </p:cNvPr>
          <p:cNvCxnSpPr>
            <a:cxnSpLocks/>
            <a:stCxn id="14" idx="2"/>
            <a:endCxn id="26" idx="6"/>
          </p:cNvCxnSpPr>
          <p:nvPr/>
        </p:nvCxnSpPr>
        <p:spPr>
          <a:xfrm flipH="1">
            <a:off x="4984540" y="2934450"/>
            <a:ext cx="1063995" cy="1069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3B316C8-F7C3-E97C-7661-4CF340023C7D}"/>
              </a:ext>
            </a:extLst>
          </p:cNvPr>
          <p:cNvCxnSpPr>
            <a:cxnSpLocks/>
            <a:stCxn id="14" idx="1"/>
            <a:endCxn id="27" idx="5"/>
          </p:cNvCxnSpPr>
          <p:nvPr/>
        </p:nvCxnSpPr>
        <p:spPr>
          <a:xfrm flipH="1" flipV="1">
            <a:off x="5216422" y="2459754"/>
            <a:ext cx="871251" cy="3802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78251F2-EE7F-8029-F8C2-F88E498793B6}"/>
              </a:ext>
            </a:extLst>
          </p:cNvPr>
          <p:cNvCxnSpPr>
            <a:cxnSpLocks/>
            <a:stCxn id="12" idx="7"/>
            <a:endCxn id="22" idx="2"/>
          </p:cNvCxnSpPr>
          <p:nvPr/>
        </p:nvCxnSpPr>
        <p:spPr>
          <a:xfrm flipV="1">
            <a:off x="8478717" y="2913085"/>
            <a:ext cx="797170" cy="31483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9FC4EDA-3892-E774-18CF-A9A3B886801D}"/>
              </a:ext>
            </a:extLst>
          </p:cNvPr>
          <p:cNvCxnSpPr>
            <a:cxnSpLocks/>
            <a:stCxn id="22" idx="7"/>
            <a:endCxn id="29" idx="3"/>
          </p:cNvCxnSpPr>
          <p:nvPr/>
        </p:nvCxnSpPr>
        <p:spPr>
          <a:xfrm flipV="1">
            <a:off x="9503998" y="2429331"/>
            <a:ext cx="719875" cy="38926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B4EE64A-3829-74A9-EF27-74DBC3532F36}"/>
              </a:ext>
            </a:extLst>
          </p:cNvPr>
          <p:cNvCxnSpPr>
            <a:cxnSpLocks/>
            <a:stCxn id="22" idx="6"/>
            <a:endCxn id="28" idx="2"/>
          </p:cNvCxnSpPr>
          <p:nvPr/>
        </p:nvCxnSpPr>
        <p:spPr>
          <a:xfrm>
            <a:off x="9543136" y="2913085"/>
            <a:ext cx="1038763" cy="1567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BA51C5B-3533-6121-0DE4-8530D283F777}"/>
              </a:ext>
            </a:extLst>
          </p:cNvPr>
          <p:cNvCxnSpPr>
            <a:cxnSpLocks/>
            <a:stCxn id="12" idx="5"/>
            <a:endCxn id="21" idx="2"/>
          </p:cNvCxnSpPr>
          <p:nvPr/>
        </p:nvCxnSpPr>
        <p:spPr>
          <a:xfrm>
            <a:off x="8478717" y="3416897"/>
            <a:ext cx="797171" cy="36761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688507A-B3B9-B725-A19E-CF23B0B43696}"/>
              </a:ext>
            </a:extLst>
          </p:cNvPr>
          <p:cNvCxnSpPr>
            <a:cxnSpLocks/>
            <a:stCxn id="21" idx="5"/>
            <a:endCxn id="31" idx="1"/>
          </p:cNvCxnSpPr>
          <p:nvPr/>
        </p:nvCxnSpPr>
        <p:spPr>
          <a:xfrm>
            <a:off x="9503999" y="3878993"/>
            <a:ext cx="719873" cy="482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43D863D-A305-C3B2-35D1-57CCAC4FB69D}"/>
              </a:ext>
            </a:extLst>
          </p:cNvPr>
          <p:cNvCxnSpPr>
            <a:cxnSpLocks/>
            <a:stCxn id="21" idx="6"/>
            <a:endCxn id="30" idx="2"/>
          </p:cNvCxnSpPr>
          <p:nvPr/>
        </p:nvCxnSpPr>
        <p:spPr>
          <a:xfrm>
            <a:off x="9543137" y="3784507"/>
            <a:ext cx="1038762" cy="824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609F1D2-AB12-C6CF-F3CD-7F4616D8B468}"/>
                  </a:ext>
                </a:extLst>
              </p:cNvPr>
              <p:cNvSpPr txBox="1"/>
              <p:nvPr/>
            </p:nvSpPr>
            <p:spPr>
              <a:xfrm>
                <a:off x="5238441" y="3445911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609F1D2-AB12-C6CF-F3CD-7F4616D8B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441" y="3445911"/>
                <a:ext cx="174728" cy="276999"/>
              </a:xfrm>
              <a:prstGeom prst="rect">
                <a:avLst/>
              </a:prstGeom>
              <a:blipFill>
                <a:blip r:embed="rId3"/>
                <a:stretch>
                  <a:fillRect l="-31034" r="-34483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ED8F902-10AF-7667-3F92-12EA37CDB4BB}"/>
                  </a:ext>
                </a:extLst>
              </p:cNvPr>
              <p:cNvSpPr txBox="1"/>
              <p:nvPr/>
            </p:nvSpPr>
            <p:spPr>
              <a:xfrm>
                <a:off x="5124414" y="3971524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ED8F902-10AF-7667-3F92-12EA37CDB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14" y="3971524"/>
                <a:ext cx="302968" cy="276999"/>
              </a:xfrm>
              <a:prstGeom prst="rect">
                <a:avLst/>
              </a:prstGeom>
              <a:blipFill>
                <a:blip r:embed="rId4"/>
                <a:stretch>
                  <a:fillRect l="-20408" r="-20408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1A8F959-CDAE-6154-1B41-DB73C48DFBBF}"/>
                  </a:ext>
                </a:extLst>
              </p:cNvPr>
              <p:cNvSpPr txBox="1"/>
              <p:nvPr/>
            </p:nvSpPr>
            <p:spPr>
              <a:xfrm>
                <a:off x="5195585" y="2686722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1A8F959-CDAE-6154-1B41-DB73C48DF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585" y="2686722"/>
                <a:ext cx="174728" cy="276999"/>
              </a:xfrm>
              <a:prstGeom prst="rect">
                <a:avLst/>
              </a:prstGeom>
              <a:blipFill>
                <a:blip r:embed="rId5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1FAC79B-DAB6-BAD7-F799-29D0917355A4}"/>
                  </a:ext>
                </a:extLst>
              </p:cNvPr>
              <p:cNvSpPr txBox="1"/>
              <p:nvPr/>
            </p:nvSpPr>
            <p:spPr>
              <a:xfrm>
                <a:off x="5645247" y="2289673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1FAC79B-DAB6-BAD7-F799-29D091735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247" y="2289673"/>
                <a:ext cx="302968" cy="276999"/>
              </a:xfrm>
              <a:prstGeom prst="rect">
                <a:avLst/>
              </a:prstGeom>
              <a:blipFill>
                <a:blip r:embed="rId6"/>
                <a:stretch>
                  <a:fillRect l="-18000" r="-20000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59A9B56-04DA-4EF2-7CE4-F896C3FC5993}"/>
                  </a:ext>
                </a:extLst>
              </p:cNvPr>
              <p:cNvSpPr txBox="1"/>
              <p:nvPr/>
            </p:nvSpPr>
            <p:spPr>
              <a:xfrm>
                <a:off x="6243914" y="3322410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59A9B56-04DA-4EF2-7CE4-F896C3FC5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914" y="3322410"/>
                <a:ext cx="174728" cy="276999"/>
              </a:xfrm>
              <a:prstGeom prst="rect">
                <a:avLst/>
              </a:prstGeom>
              <a:blipFill>
                <a:blip r:embed="rId7"/>
                <a:stretch>
                  <a:fillRect l="-34483" r="-34483" b="-888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CEA5BC6-4265-314A-F44B-BA7326A5127A}"/>
                  </a:ext>
                </a:extLst>
              </p:cNvPr>
              <p:cNvSpPr txBox="1"/>
              <p:nvPr/>
            </p:nvSpPr>
            <p:spPr>
              <a:xfrm>
                <a:off x="6536858" y="2863517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CEA5BC6-4265-314A-F44B-BA7326A51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858" y="2863517"/>
                <a:ext cx="174728" cy="276999"/>
              </a:xfrm>
              <a:prstGeom prst="rect">
                <a:avLst/>
              </a:prstGeom>
              <a:blipFill>
                <a:blip r:embed="rId8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12801D-EEE8-AF11-FE93-E17F101DC7AE}"/>
                  </a:ext>
                </a:extLst>
              </p:cNvPr>
              <p:cNvSpPr txBox="1"/>
              <p:nvPr/>
            </p:nvSpPr>
            <p:spPr>
              <a:xfrm>
                <a:off x="7468241" y="2978599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12801D-EEE8-AF11-FE93-E17F101DC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241" y="2978599"/>
                <a:ext cx="174728" cy="276999"/>
              </a:xfrm>
              <a:prstGeom prst="rect">
                <a:avLst/>
              </a:prstGeom>
              <a:blipFill>
                <a:blip r:embed="rId9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D2495B3-CD21-2A75-89A7-271E8737D0B5}"/>
                  </a:ext>
                </a:extLst>
              </p:cNvPr>
              <p:cNvSpPr txBox="1"/>
              <p:nvPr/>
            </p:nvSpPr>
            <p:spPr>
              <a:xfrm>
                <a:off x="8631634" y="2718568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D2495B3-CD21-2A75-89A7-271E8737D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634" y="2718568"/>
                <a:ext cx="174728" cy="276999"/>
              </a:xfrm>
              <a:prstGeom prst="rect">
                <a:avLst/>
              </a:prstGeom>
              <a:blipFill>
                <a:blip r:embed="rId10"/>
                <a:stretch>
                  <a:fillRect l="-34483" r="-31034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BEF0D5F-72B3-263B-EA68-FEB6F8EB53DE}"/>
                  </a:ext>
                </a:extLst>
              </p:cNvPr>
              <p:cNvSpPr txBox="1"/>
              <p:nvPr/>
            </p:nvSpPr>
            <p:spPr>
              <a:xfrm>
                <a:off x="8745966" y="3283273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BEF0D5F-72B3-263B-EA68-FEB6F8EB5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966" y="3283273"/>
                <a:ext cx="302968" cy="276999"/>
              </a:xfrm>
              <a:prstGeom prst="rect">
                <a:avLst/>
              </a:prstGeom>
              <a:blipFill>
                <a:blip r:embed="rId11"/>
                <a:stretch>
                  <a:fillRect l="-20408" r="-20408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83A2BF7-8F81-9746-43B1-4B4662FB1C84}"/>
                  </a:ext>
                </a:extLst>
              </p:cNvPr>
              <p:cNvSpPr txBox="1"/>
              <p:nvPr/>
            </p:nvSpPr>
            <p:spPr>
              <a:xfrm>
                <a:off x="9510428" y="2304984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83A2BF7-8F81-9746-43B1-4B4662FB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428" y="2304984"/>
                <a:ext cx="302968" cy="276999"/>
              </a:xfrm>
              <a:prstGeom prst="rect">
                <a:avLst/>
              </a:prstGeom>
              <a:blipFill>
                <a:blip r:embed="rId12"/>
                <a:stretch>
                  <a:fillRect l="-18000" r="-20000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1E46E51-0C5F-175E-7432-2F52E3D3A438}"/>
                  </a:ext>
                </a:extLst>
              </p:cNvPr>
              <p:cNvSpPr txBox="1"/>
              <p:nvPr/>
            </p:nvSpPr>
            <p:spPr>
              <a:xfrm>
                <a:off x="10016847" y="2914521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1E46E51-0C5F-175E-7432-2F52E3D3A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847" y="2914521"/>
                <a:ext cx="174728" cy="276999"/>
              </a:xfrm>
              <a:prstGeom prst="rect">
                <a:avLst/>
              </a:prstGeom>
              <a:blipFill>
                <a:blip r:embed="rId13"/>
                <a:stretch>
                  <a:fillRect l="-31034" r="-34483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1D4C0DE-2357-7D6F-D7B6-D08BE3B5C3F6}"/>
                  </a:ext>
                </a:extLst>
              </p:cNvPr>
              <p:cNvSpPr txBox="1"/>
              <p:nvPr/>
            </p:nvSpPr>
            <p:spPr>
              <a:xfrm>
                <a:off x="9912968" y="3474343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1D4C0DE-2357-7D6F-D7B6-D08BE3B5C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968" y="3474343"/>
                <a:ext cx="174728" cy="276999"/>
              </a:xfrm>
              <a:prstGeom prst="rect">
                <a:avLst/>
              </a:prstGeom>
              <a:blipFill>
                <a:blip r:embed="rId14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ABD694C-87ED-ED6A-556C-DA1CF62DFDE8}"/>
                  </a:ext>
                </a:extLst>
              </p:cNvPr>
              <p:cNvSpPr txBox="1"/>
              <p:nvPr/>
            </p:nvSpPr>
            <p:spPr>
              <a:xfrm>
                <a:off x="9409511" y="4124271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ABD694C-87ED-ED6A-556C-DA1CF62DF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511" y="4124271"/>
                <a:ext cx="174728" cy="276999"/>
              </a:xfrm>
              <a:prstGeom prst="rect">
                <a:avLst/>
              </a:prstGeom>
              <a:blipFill>
                <a:blip r:embed="rId15"/>
                <a:stretch>
                  <a:fillRect l="-35714" r="-35714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F01427E-FEBF-7141-A828-B1520739F4A4}"/>
              </a:ext>
            </a:extLst>
          </p:cNvPr>
          <p:cNvSpPr txBox="1"/>
          <p:nvPr/>
        </p:nvSpPr>
        <p:spPr>
          <a:xfrm>
            <a:off x="1226986" y="1939610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[B21]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C3A74FFF-8343-BFF8-6236-31835CD365D2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Sub-Linear Matching: A Common Approach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1D8A98-6174-8B66-A8AD-C457C23C125B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75B02A-C959-DBEC-487B-A5F3B1344121}"/>
              </a:ext>
            </a:extLst>
          </p:cNvPr>
          <p:cNvCxnSpPr>
            <a:cxnSpLocks/>
          </p:cNvCxnSpPr>
          <p:nvPr/>
        </p:nvCxnSpPr>
        <p:spPr>
          <a:xfrm>
            <a:off x="7748693" y="2779460"/>
            <a:ext cx="0" cy="4681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6">
            <a:extLst>
              <a:ext uri="{FF2B5EF4-FFF2-40B4-BE49-F238E27FC236}">
                <a16:creationId xmlns:a16="http://schemas.microsoft.com/office/drawing/2014/main" id="{4B4C01BC-6A03-A3D8-4C86-20D6F43A2D31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C75976-FD1A-BD75-BE5C-287A490AFB32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E24C7D-B0FC-A3FE-BE79-9972DA2509D6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442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EF311-F410-8053-E4B3-3E7B9D9EB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101310-BC25-6B33-1065-7A847D811F1B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7EFCE8-F990-020F-32BE-E61427F17EC9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E1F46C-E0A3-B137-98BF-D83E337D898C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A08955-26A7-A355-89CA-D2D3A929683B}"/>
                  </a:ext>
                </a:extLst>
              </p:cNvPr>
              <p:cNvSpPr txBox="1"/>
              <p:nvPr/>
            </p:nvSpPr>
            <p:spPr>
              <a:xfrm>
                <a:off x="1199257" y="3255598"/>
                <a:ext cx="302018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200" dirty="0"/>
                  <a:t> be random order </a:t>
                </a:r>
              </a:p>
              <a:p>
                <a:r>
                  <a:rPr lang="en-US" sz="2200" dirty="0"/>
                  <a:t>greedy matching</a:t>
                </a:r>
                <a:endParaRPr lang="hu-HU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A08955-26A7-A355-89CA-D2D3A9296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257" y="3255598"/>
                <a:ext cx="3020186" cy="769441"/>
              </a:xfrm>
              <a:prstGeom prst="rect">
                <a:avLst/>
              </a:prstGeom>
              <a:blipFill>
                <a:blip r:embed="rId2"/>
                <a:stretch>
                  <a:fillRect l="-2626" t="-4762" r="-1818" b="-1587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248132D6-CC16-56A2-C514-D2195347A17B}"/>
              </a:ext>
            </a:extLst>
          </p:cNvPr>
          <p:cNvSpPr/>
          <p:nvPr/>
        </p:nvSpPr>
        <p:spPr>
          <a:xfrm>
            <a:off x="6947390" y="318878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908F92-F332-8584-0368-76D85D39A9B9}"/>
              </a:ext>
            </a:extLst>
          </p:cNvPr>
          <p:cNvSpPr/>
          <p:nvPr/>
        </p:nvSpPr>
        <p:spPr>
          <a:xfrm>
            <a:off x="8250606" y="3188786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D74654-4D4D-D3F9-3C6E-3523B052D68A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7214639" y="3322411"/>
            <a:ext cx="1035967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1FCB48C-1356-3D17-AB70-BBB890C81379}"/>
              </a:ext>
            </a:extLst>
          </p:cNvPr>
          <p:cNvSpPr/>
          <p:nvPr/>
        </p:nvSpPr>
        <p:spPr>
          <a:xfrm>
            <a:off x="6048535" y="2800825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7B1FD94-49F2-353D-B43F-2C65E9D60007}"/>
              </a:ext>
            </a:extLst>
          </p:cNvPr>
          <p:cNvSpPr/>
          <p:nvPr/>
        </p:nvSpPr>
        <p:spPr>
          <a:xfrm>
            <a:off x="6048535" y="365088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01CC6D-D759-778C-5AFE-F3E97B76F379}"/>
              </a:ext>
            </a:extLst>
          </p:cNvPr>
          <p:cNvSpPr/>
          <p:nvPr/>
        </p:nvSpPr>
        <p:spPr>
          <a:xfrm>
            <a:off x="9275888" y="365088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E4C307-4C21-DF6F-EBB9-8852AE0E39D5}"/>
              </a:ext>
            </a:extLst>
          </p:cNvPr>
          <p:cNvSpPr/>
          <p:nvPr/>
        </p:nvSpPr>
        <p:spPr>
          <a:xfrm>
            <a:off x="9275887" y="277946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7B68A22-08A8-17D6-C798-5090B0326DE3}"/>
              </a:ext>
            </a:extLst>
          </p:cNvPr>
          <p:cNvSpPr/>
          <p:nvPr/>
        </p:nvSpPr>
        <p:spPr>
          <a:xfrm>
            <a:off x="4974711" y="4345401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16A3D43-3A0A-34C5-7D01-9B805753392A}"/>
              </a:ext>
            </a:extLst>
          </p:cNvPr>
          <p:cNvSpPr/>
          <p:nvPr/>
        </p:nvSpPr>
        <p:spPr>
          <a:xfrm>
            <a:off x="4717291" y="365912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843C5E3-56AF-0264-2E54-3418EF418FE0}"/>
              </a:ext>
            </a:extLst>
          </p:cNvPr>
          <p:cNvSpPr/>
          <p:nvPr/>
        </p:nvSpPr>
        <p:spPr>
          <a:xfrm>
            <a:off x="4717291" y="281152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888DEA5-776F-DF7E-0987-A26273432A6C}"/>
              </a:ext>
            </a:extLst>
          </p:cNvPr>
          <p:cNvSpPr/>
          <p:nvPr/>
        </p:nvSpPr>
        <p:spPr>
          <a:xfrm>
            <a:off x="4988311" y="2231643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E8754E-F0E7-ED83-129D-51F5532AAEE3}"/>
              </a:ext>
            </a:extLst>
          </p:cNvPr>
          <p:cNvSpPr/>
          <p:nvPr/>
        </p:nvSpPr>
        <p:spPr>
          <a:xfrm>
            <a:off x="10581899" y="279513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F78B892-38F1-6175-EAFA-D8141E7A3EFC}"/>
              </a:ext>
            </a:extLst>
          </p:cNvPr>
          <p:cNvSpPr/>
          <p:nvPr/>
        </p:nvSpPr>
        <p:spPr>
          <a:xfrm>
            <a:off x="10184735" y="220122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D0D81B0-5105-D3E8-CC41-9A95BF132712}"/>
              </a:ext>
            </a:extLst>
          </p:cNvPr>
          <p:cNvSpPr/>
          <p:nvPr/>
        </p:nvSpPr>
        <p:spPr>
          <a:xfrm>
            <a:off x="10581899" y="3659126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3BB497A-B605-AF0F-3011-EA0F8CC179C8}"/>
              </a:ext>
            </a:extLst>
          </p:cNvPr>
          <p:cNvSpPr/>
          <p:nvPr/>
        </p:nvSpPr>
        <p:spPr>
          <a:xfrm>
            <a:off x="10184734" y="432216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09F205-AC1C-543A-EE96-4D1AEDC8BB9F}"/>
              </a:ext>
            </a:extLst>
          </p:cNvPr>
          <p:cNvCxnSpPr>
            <a:cxnSpLocks/>
            <a:stCxn id="11" idx="2"/>
            <a:endCxn id="14" idx="5"/>
          </p:cNvCxnSpPr>
          <p:nvPr/>
        </p:nvCxnSpPr>
        <p:spPr>
          <a:xfrm flipH="1" flipV="1">
            <a:off x="6276646" y="3028936"/>
            <a:ext cx="670744" cy="293476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FA24A7-ED9E-6455-258E-94BF5F4A9266}"/>
              </a:ext>
            </a:extLst>
          </p:cNvPr>
          <p:cNvCxnSpPr>
            <a:cxnSpLocks/>
            <a:stCxn id="11" idx="3"/>
            <a:endCxn id="15" idx="7"/>
          </p:cNvCxnSpPr>
          <p:nvPr/>
        </p:nvCxnSpPr>
        <p:spPr>
          <a:xfrm flipH="1">
            <a:off x="6276646" y="3416898"/>
            <a:ext cx="709882" cy="27312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EF7789-DCB2-0FD1-CDAD-08A0AA5D87FB}"/>
              </a:ext>
            </a:extLst>
          </p:cNvPr>
          <p:cNvCxnSpPr>
            <a:cxnSpLocks/>
            <a:stCxn id="15" idx="2"/>
            <a:endCxn id="25" idx="6"/>
          </p:cNvCxnSpPr>
          <p:nvPr/>
        </p:nvCxnSpPr>
        <p:spPr>
          <a:xfrm flipH="1">
            <a:off x="4984540" y="3784507"/>
            <a:ext cx="1063995" cy="824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FB7FF1F-580A-A464-6F37-CBD480B8F2D8}"/>
              </a:ext>
            </a:extLst>
          </p:cNvPr>
          <p:cNvCxnSpPr>
            <a:cxnSpLocks/>
            <a:stCxn id="15" idx="3"/>
            <a:endCxn id="24" idx="7"/>
          </p:cNvCxnSpPr>
          <p:nvPr/>
        </p:nvCxnSpPr>
        <p:spPr>
          <a:xfrm flipH="1">
            <a:off x="5202822" y="3878993"/>
            <a:ext cx="884851" cy="505546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0179FF-DF43-7D52-C07C-6D42CD16E3D4}"/>
              </a:ext>
            </a:extLst>
          </p:cNvPr>
          <p:cNvCxnSpPr>
            <a:cxnSpLocks/>
            <a:stCxn id="14" idx="2"/>
            <a:endCxn id="26" idx="6"/>
          </p:cNvCxnSpPr>
          <p:nvPr/>
        </p:nvCxnSpPr>
        <p:spPr>
          <a:xfrm flipH="1">
            <a:off x="4984540" y="2934450"/>
            <a:ext cx="1063995" cy="10697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D5F96A1-A6FD-77EC-1F68-6D7DFB9168FB}"/>
              </a:ext>
            </a:extLst>
          </p:cNvPr>
          <p:cNvCxnSpPr>
            <a:cxnSpLocks/>
            <a:stCxn id="14" idx="1"/>
            <a:endCxn id="27" idx="5"/>
          </p:cNvCxnSpPr>
          <p:nvPr/>
        </p:nvCxnSpPr>
        <p:spPr>
          <a:xfrm flipH="1" flipV="1">
            <a:off x="5216422" y="2459754"/>
            <a:ext cx="871251" cy="380209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6B87F61-7948-5A50-FD29-55FE3AB41FBA}"/>
              </a:ext>
            </a:extLst>
          </p:cNvPr>
          <p:cNvCxnSpPr>
            <a:cxnSpLocks/>
            <a:stCxn id="12" idx="7"/>
            <a:endCxn id="22" idx="2"/>
          </p:cNvCxnSpPr>
          <p:nvPr/>
        </p:nvCxnSpPr>
        <p:spPr>
          <a:xfrm flipV="1">
            <a:off x="8478717" y="2913085"/>
            <a:ext cx="797170" cy="314839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091185D-A22E-9569-4851-A8EF73189919}"/>
              </a:ext>
            </a:extLst>
          </p:cNvPr>
          <p:cNvCxnSpPr>
            <a:cxnSpLocks/>
            <a:stCxn id="22" idx="7"/>
            <a:endCxn id="29" idx="3"/>
          </p:cNvCxnSpPr>
          <p:nvPr/>
        </p:nvCxnSpPr>
        <p:spPr>
          <a:xfrm flipV="1">
            <a:off x="9503998" y="2429331"/>
            <a:ext cx="719875" cy="389267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82A3FE2-948F-46E8-0169-B27F76541118}"/>
              </a:ext>
            </a:extLst>
          </p:cNvPr>
          <p:cNvCxnSpPr>
            <a:cxnSpLocks/>
            <a:stCxn id="22" idx="6"/>
            <a:endCxn id="28" idx="2"/>
          </p:cNvCxnSpPr>
          <p:nvPr/>
        </p:nvCxnSpPr>
        <p:spPr>
          <a:xfrm>
            <a:off x="9543136" y="2913085"/>
            <a:ext cx="1038763" cy="1567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ADE7E80-2956-F35E-B973-F6865AB65428}"/>
              </a:ext>
            </a:extLst>
          </p:cNvPr>
          <p:cNvCxnSpPr>
            <a:cxnSpLocks/>
            <a:stCxn id="12" idx="5"/>
            <a:endCxn id="21" idx="2"/>
          </p:cNvCxnSpPr>
          <p:nvPr/>
        </p:nvCxnSpPr>
        <p:spPr>
          <a:xfrm>
            <a:off x="8478717" y="3416897"/>
            <a:ext cx="797171" cy="36761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A8500DF-A884-795D-1EFA-B313CD1D867C}"/>
              </a:ext>
            </a:extLst>
          </p:cNvPr>
          <p:cNvCxnSpPr>
            <a:cxnSpLocks/>
            <a:stCxn id="21" idx="5"/>
            <a:endCxn id="31" idx="1"/>
          </p:cNvCxnSpPr>
          <p:nvPr/>
        </p:nvCxnSpPr>
        <p:spPr>
          <a:xfrm>
            <a:off x="9503999" y="3878993"/>
            <a:ext cx="719873" cy="482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7045AFE-4EA8-28E7-8E51-755878A9B0E7}"/>
              </a:ext>
            </a:extLst>
          </p:cNvPr>
          <p:cNvCxnSpPr>
            <a:cxnSpLocks/>
            <a:stCxn id="21" idx="6"/>
            <a:endCxn id="30" idx="2"/>
          </p:cNvCxnSpPr>
          <p:nvPr/>
        </p:nvCxnSpPr>
        <p:spPr>
          <a:xfrm>
            <a:off x="9543137" y="3784507"/>
            <a:ext cx="1038762" cy="824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18024FB-179A-11D8-8730-8EEAED4036B5}"/>
                  </a:ext>
                </a:extLst>
              </p:cNvPr>
              <p:cNvSpPr txBox="1"/>
              <p:nvPr/>
            </p:nvSpPr>
            <p:spPr>
              <a:xfrm>
                <a:off x="5238441" y="3445911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18024FB-179A-11D8-8730-8EEAED403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441" y="3445911"/>
                <a:ext cx="174728" cy="276999"/>
              </a:xfrm>
              <a:prstGeom prst="rect">
                <a:avLst/>
              </a:prstGeom>
              <a:blipFill>
                <a:blip r:embed="rId3"/>
                <a:stretch>
                  <a:fillRect l="-31034" r="-34483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CBEEC60-3AEC-CB40-73A8-24FF85938730}"/>
                  </a:ext>
                </a:extLst>
              </p:cNvPr>
              <p:cNvSpPr txBox="1"/>
              <p:nvPr/>
            </p:nvSpPr>
            <p:spPr>
              <a:xfrm>
                <a:off x="5124414" y="3971524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CBEEC60-3AEC-CB40-73A8-24FF85938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14" y="3971524"/>
                <a:ext cx="302968" cy="276999"/>
              </a:xfrm>
              <a:prstGeom prst="rect">
                <a:avLst/>
              </a:prstGeom>
              <a:blipFill>
                <a:blip r:embed="rId4"/>
                <a:stretch>
                  <a:fillRect l="-20408" r="-20408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BDFC120-3F86-A0A3-EBDB-C18367860B9E}"/>
                  </a:ext>
                </a:extLst>
              </p:cNvPr>
              <p:cNvSpPr txBox="1"/>
              <p:nvPr/>
            </p:nvSpPr>
            <p:spPr>
              <a:xfrm>
                <a:off x="5195585" y="2686722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BDFC120-3F86-A0A3-EBDB-C18367860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585" y="2686722"/>
                <a:ext cx="174728" cy="276999"/>
              </a:xfrm>
              <a:prstGeom prst="rect">
                <a:avLst/>
              </a:prstGeom>
              <a:blipFill>
                <a:blip r:embed="rId5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ED1DD9A-BFFE-00C3-F1C4-2806EDF08114}"/>
                  </a:ext>
                </a:extLst>
              </p:cNvPr>
              <p:cNvSpPr txBox="1"/>
              <p:nvPr/>
            </p:nvSpPr>
            <p:spPr>
              <a:xfrm>
                <a:off x="5645247" y="2289673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ED1DD9A-BFFE-00C3-F1C4-2806EDF08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247" y="2289673"/>
                <a:ext cx="302968" cy="276999"/>
              </a:xfrm>
              <a:prstGeom prst="rect">
                <a:avLst/>
              </a:prstGeom>
              <a:blipFill>
                <a:blip r:embed="rId6"/>
                <a:stretch>
                  <a:fillRect l="-18000" r="-20000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ED9AA9F-D170-454C-539A-9C77D5F9CFB4}"/>
                  </a:ext>
                </a:extLst>
              </p:cNvPr>
              <p:cNvSpPr txBox="1"/>
              <p:nvPr/>
            </p:nvSpPr>
            <p:spPr>
              <a:xfrm>
                <a:off x="6243914" y="3322410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ED9AA9F-D170-454C-539A-9C77D5F9C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914" y="3322410"/>
                <a:ext cx="174728" cy="276999"/>
              </a:xfrm>
              <a:prstGeom prst="rect">
                <a:avLst/>
              </a:prstGeom>
              <a:blipFill>
                <a:blip r:embed="rId7"/>
                <a:stretch>
                  <a:fillRect l="-34483" r="-34483" b="-888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C252CAD-E1C0-01EB-50B0-514D9B70ED90}"/>
                  </a:ext>
                </a:extLst>
              </p:cNvPr>
              <p:cNvSpPr txBox="1"/>
              <p:nvPr/>
            </p:nvSpPr>
            <p:spPr>
              <a:xfrm>
                <a:off x="6536858" y="2863517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C252CAD-E1C0-01EB-50B0-514D9B70E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858" y="2863517"/>
                <a:ext cx="174728" cy="276999"/>
              </a:xfrm>
              <a:prstGeom prst="rect">
                <a:avLst/>
              </a:prstGeom>
              <a:blipFill>
                <a:blip r:embed="rId8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9A93502-5FFE-0A65-AA30-C5F836151E87}"/>
                  </a:ext>
                </a:extLst>
              </p:cNvPr>
              <p:cNvSpPr txBox="1"/>
              <p:nvPr/>
            </p:nvSpPr>
            <p:spPr>
              <a:xfrm>
                <a:off x="7468241" y="2978599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9A93502-5FFE-0A65-AA30-C5F836151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241" y="2978599"/>
                <a:ext cx="174728" cy="276999"/>
              </a:xfrm>
              <a:prstGeom prst="rect">
                <a:avLst/>
              </a:prstGeom>
              <a:blipFill>
                <a:blip r:embed="rId9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CC6AC34-7677-35D4-3A3E-5A45E9AC3C4A}"/>
                  </a:ext>
                </a:extLst>
              </p:cNvPr>
              <p:cNvSpPr txBox="1"/>
              <p:nvPr/>
            </p:nvSpPr>
            <p:spPr>
              <a:xfrm>
                <a:off x="8631634" y="2718568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CC6AC34-7677-35D4-3A3E-5A45E9AC3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634" y="2718568"/>
                <a:ext cx="174728" cy="276999"/>
              </a:xfrm>
              <a:prstGeom prst="rect">
                <a:avLst/>
              </a:prstGeom>
              <a:blipFill>
                <a:blip r:embed="rId10"/>
                <a:stretch>
                  <a:fillRect l="-34483" r="-31034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D13D491-AC8B-1D0C-8675-FE050ACF9A03}"/>
                  </a:ext>
                </a:extLst>
              </p:cNvPr>
              <p:cNvSpPr txBox="1"/>
              <p:nvPr/>
            </p:nvSpPr>
            <p:spPr>
              <a:xfrm>
                <a:off x="8745966" y="3283273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D13D491-AC8B-1D0C-8675-FE050ACF9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966" y="3283273"/>
                <a:ext cx="302968" cy="276999"/>
              </a:xfrm>
              <a:prstGeom prst="rect">
                <a:avLst/>
              </a:prstGeom>
              <a:blipFill>
                <a:blip r:embed="rId11"/>
                <a:stretch>
                  <a:fillRect l="-20408" r="-20408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E38250F-BE70-6186-6763-0A624058E5E3}"/>
                  </a:ext>
                </a:extLst>
              </p:cNvPr>
              <p:cNvSpPr txBox="1"/>
              <p:nvPr/>
            </p:nvSpPr>
            <p:spPr>
              <a:xfrm>
                <a:off x="9510428" y="2304984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E38250F-BE70-6186-6763-0A624058E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428" y="2304984"/>
                <a:ext cx="302968" cy="276999"/>
              </a:xfrm>
              <a:prstGeom prst="rect">
                <a:avLst/>
              </a:prstGeom>
              <a:blipFill>
                <a:blip r:embed="rId12"/>
                <a:stretch>
                  <a:fillRect l="-18000" r="-20000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29D98C7-3BDB-8412-8C2A-09718D59DCEC}"/>
                  </a:ext>
                </a:extLst>
              </p:cNvPr>
              <p:cNvSpPr txBox="1"/>
              <p:nvPr/>
            </p:nvSpPr>
            <p:spPr>
              <a:xfrm>
                <a:off x="10016847" y="2914521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29D98C7-3BDB-8412-8C2A-09718D59D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847" y="2914521"/>
                <a:ext cx="174728" cy="276999"/>
              </a:xfrm>
              <a:prstGeom prst="rect">
                <a:avLst/>
              </a:prstGeom>
              <a:blipFill>
                <a:blip r:embed="rId13"/>
                <a:stretch>
                  <a:fillRect l="-31034" r="-34483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9935B74-C428-5D97-209C-800295916666}"/>
                  </a:ext>
                </a:extLst>
              </p:cNvPr>
              <p:cNvSpPr txBox="1"/>
              <p:nvPr/>
            </p:nvSpPr>
            <p:spPr>
              <a:xfrm>
                <a:off x="9912968" y="3474343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9935B74-C428-5D97-209C-800295916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968" y="3474343"/>
                <a:ext cx="174728" cy="276999"/>
              </a:xfrm>
              <a:prstGeom prst="rect">
                <a:avLst/>
              </a:prstGeom>
              <a:blipFill>
                <a:blip r:embed="rId14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6FF4B97-FE1C-51CE-EFF7-31E2F80A7805}"/>
                  </a:ext>
                </a:extLst>
              </p:cNvPr>
              <p:cNvSpPr txBox="1"/>
              <p:nvPr/>
            </p:nvSpPr>
            <p:spPr>
              <a:xfrm>
                <a:off x="9409511" y="4124271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6FF4B97-FE1C-51CE-EFF7-31E2F80A7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511" y="4124271"/>
                <a:ext cx="174728" cy="276999"/>
              </a:xfrm>
              <a:prstGeom prst="rect">
                <a:avLst/>
              </a:prstGeom>
              <a:blipFill>
                <a:blip r:embed="rId15"/>
                <a:stretch>
                  <a:fillRect l="-35714" r="-35714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481C8D0-914D-109C-4ECC-CC99B3A95D21}"/>
              </a:ext>
            </a:extLst>
          </p:cNvPr>
          <p:cNvSpPr txBox="1"/>
          <p:nvPr/>
        </p:nvSpPr>
        <p:spPr>
          <a:xfrm>
            <a:off x="1226986" y="1939610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[B21]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105EB2E4-141F-88E0-C7F7-67DA85ABA51C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Sub-Linear Matching: A Common Approach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D12188-842A-E1E2-473E-D16F706679D9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3394A0-85E5-B58D-2619-1E9F76665E78}"/>
              </a:ext>
            </a:extLst>
          </p:cNvPr>
          <p:cNvCxnSpPr>
            <a:cxnSpLocks/>
          </p:cNvCxnSpPr>
          <p:nvPr/>
        </p:nvCxnSpPr>
        <p:spPr>
          <a:xfrm>
            <a:off x="7748693" y="2779460"/>
            <a:ext cx="0" cy="4681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6">
            <a:extLst>
              <a:ext uri="{FF2B5EF4-FFF2-40B4-BE49-F238E27FC236}">
                <a16:creationId xmlns:a16="http://schemas.microsoft.com/office/drawing/2014/main" id="{C8DBBA7A-3718-E1D4-C2C0-4181309CA505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982FF9-871F-853F-FF5A-ED5AB3AF82FB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7DFAD5-164F-4911-CF73-075A28744F34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50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8C0-C964-5AA8-8B25-0DA2416DB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04D07-BCC5-E765-88C9-E64545086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880" y="1046376"/>
            <a:ext cx="6488784" cy="823196"/>
          </a:xfrm>
        </p:spPr>
        <p:txBody>
          <a:bodyPr>
            <a:normAutofit/>
          </a:bodyPr>
          <a:lstStyle/>
          <a:p>
            <a:r>
              <a:rPr lang="en-US" sz="2400" b="1" dirty="0"/>
              <a:t>Dynamic Matching with Better-than-2 Approximation in Polylogarithmic Update Time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24127F-E258-8FDE-CE3A-33116001A75D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3F717F-9A58-4641-FA66-E8DDBAF02A41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049927-1B0F-1483-43F2-290F52D61B77}"/>
              </a:ext>
            </a:extLst>
          </p:cNvPr>
          <p:cNvCxnSpPr>
            <a:cxnSpLocks/>
          </p:cNvCxnSpPr>
          <p:nvPr/>
        </p:nvCxnSpPr>
        <p:spPr>
          <a:xfrm flipV="1">
            <a:off x="7871381" y="697583"/>
            <a:ext cx="0" cy="480767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3C283E8-CE62-A384-56D5-A130FC54EEB7}"/>
              </a:ext>
            </a:extLst>
          </p:cNvPr>
          <p:cNvSpPr txBox="1">
            <a:spLocks/>
          </p:cNvSpPr>
          <p:nvPr/>
        </p:nvSpPr>
        <p:spPr>
          <a:xfrm>
            <a:off x="8089771" y="1046376"/>
            <a:ext cx="4102229" cy="823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Dynamic Algorithms for Maximum Matching 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CB077-8DA8-368C-F45D-DF7BDD19160F}"/>
              </a:ext>
            </a:extLst>
          </p:cNvPr>
          <p:cNvSpPr txBox="1"/>
          <p:nvPr/>
        </p:nvSpPr>
        <p:spPr>
          <a:xfrm>
            <a:off x="10645" y="4657793"/>
            <a:ext cx="2792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Sayan Bhattacharya</a:t>
            </a:r>
          </a:p>
          <a:p>
            <a:pPr algn="ctr"/>
            <a:r>
              <a:rPr lang="en-US" sz="2200" dirty="0"/>
              <a:t>University of Warwick</a:t>
            </a:r>
            <a:endParaRPr lang="hu-HU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D8DE5C-1934-78DB-1539-5E141F910116}"/>
              </a:ext>
            </a:extLst>
          </p:cNvPr>
          <p:cNvSpPr txBox="1"/>
          <p:nvPr/>
        </p:nvSpPr>
        <p:spPr>
          <a:xfrm>
            <a:off x="3142334" y="4758252"/>
            <a:ext cx="2485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Thatchaphol</a:t>
            </a:r>
            <a:r>
              <a:rPr lang="en-US" dirty="0"/>
              <a:t> </a:t>
            </a:r>
            <a:r>
              <a:rPr lang="en-US" dirty="0" err="1"/>
              <a:t>Saranurak</a:t>
            </a:r>
            <a:endParaRPr lang="en-US" dirty="0"/>
          </a:p>
          <a:p>
            <a:pPr algn="ctr"/>
            <a:r>
              <a:rPr lang="en-US" dirty="0"/>
              <a:t>University of Michigan</a:t>
            </a:r>
            <a:endParaRPr lang="hu-H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10796C-3F04-B32B-2A36-EC4CA6B2491A}"/>
              </a:ext>
            </a:extLst>
          </p:cNvPr>
          <p:cNvSpPr txBox="1"/>
          <p:nvPr/>
        </p:nvSpPr>
        <p:spPr>
          <a:xfrm>
            <a:off x="6123378" y="4780903"/>
            <a:ext cx="132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David </a:t>
            </a:r>
            <a:r>
              <a:rPr lang="en-US" dirty="0" err="1"/>
              <a:t>Wajc</a:t>
            </a:r>
            <a:endParaRPr lang="en-US" dirty="0"/>
          </a:p>
          <a:p>
            <a:pPr algn="ctr"/>
            <a:r>
              <a:rPr lang="hu-HU" dirty="0"/>
              <a:t>Technion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B9036E-CFBC-E8E9-A929-5DF27344DA0F}"/>
              </a:ext>
            </a:extLst>
          </p:cNvPr>
          <p:cNvSpPr txBox="1"/>
          <p:nvPr/>
        </p:nvSpPr>
        <p:spPr>
          <a:xfrm>
            <a:off x="8979546" y="4882723"/>
            <a:ext cx="2734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/>
              <a:t>Soheil Behnezhad</a:t>
            </a:r>
          </a:p>
          <a:p>
            <a:endParaRPr lang="hu-HU" sz="2200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B6B2FAD9-C3DF-73CB-E57F-0D12D3FFA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162" y="2260229"/>
            <a:ext cx="2253217" cy="225321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99A02A29-E549-94E3-76E8-E292FD064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8" t="6976" b="32076"/>
          <a:stretch/>
        </p:blipFill>
        <p:spPr bwMode="auto">
          <a:xfrm>
            <a:off x="274643" y="2260229"/>
            <a:ext cx="2264628" cy="224942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erson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C1B7A17B-445E-6B60-0F2D-8342F90F4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460" y="2177656"/>
            <a:ext cx="1819923" cy="2455474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A person with his arms crossed&#10;&#10;AI-generated content may be incorrect.">
            <a:extLst>
              <a:ext uri="{FF2B5EF4-FFF2-40B4-BE49-F238E27FC236}">
                <a16:creationId xmlns:a16="http://schemas.microsoft.com/office/drawing/2014/main" id="{FCBA8D2D-F4C5-E8EF-5B86-0D2DC6633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203" y="2260229"/>
            <a:ext cx="2139091" cy="24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1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671BC-F288-3450-A726-9EC04D729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CC5778-E723-4CA9-AD75-2C870BD26B0F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32409-C809-BF38-38DA-3B16C35F55F9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EB60FC-0FC8-4632-C469-9C98D5393778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4E3D6B-A332-38B1-A6E0-2BCAA98CC577}"/>
                  </a:ext>
                </a:extLst>
              </p:cNvPr>
              <p:cNvSpPr txBox="1"/>
              <p:nvPr/>
            </p:nvSpPr>
            <p:spPr>
              <a:xfrm>
                <a:off x="1199257" y="3255598"/>
                <a:ext cx="302018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200" dirty="0"/>
                  <a:t> be random order </a:t>
                </a:r>
              </a:p>
              <a:p>
                <a:r>
                  <a:rPr lang="en-US" sz="2200" dirty="0"/>
                  <a:t>greedy matching</a:t>
                </a:r>
                <a:endParaRPr lang="hu-HU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4E3D6B-A332-38B1-A6E0-2BCAA98CC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257" y="3255598"/>
                <a:ext cx="3020186" cy="769441"/>
              </a:xfrm>
              <a:prstGeom prst="rect">
                <a:avLst/>
              </a:prstGeom>
              <a:blipFill>
                <a:blip r:embed="rId2"/>
                <a:stretch>
                  <a:fillRect l="-2626" t="-4762" r="-1818" b="-1587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9EFDC692-9688-DEE9-A5D8-5348E7A04DB0}"/>
              </a:ext>
            </a:extLst>
          </p:cNvPr>
          <p:cNvSpPr/>
          <p:nvPr/>
        </p:nvSpPr>
        <p:spPr>
          <a:xfrm>
            <a:off x="6947390" y="318878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68DE96-D4A6-0520-0D0D-91F4645C055D}"/>
              </a:ext>
            </a:extLst>
          </p:cNvPr>
          <p:cNvSpPr/>
          <p:nvPr/>
        </p:nvSpPr>
        <p:spPr>
          <a:xfrm>
            <a:off x="8250606" y="3188786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7808CC-918D-CF4D-6F1D-E510CE525D62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7214639" y="3322411"/>
            <a:ext cx="1035967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23E22AA-BC7D-81FA-4ED8-9CE5088ED03E}"/>
              </a:ext>
            </a:extLst>
          </p:cNvPr>
          <p:cNvSpPr/>
          <p:nvPr/>
        </p:nvSpPr>
        <p:spPr>
          <a:xfrm>
            <a:off x="6048535" y="2800825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5E8E01-9F2B-5AA7-1145-B44756EAD062}"/>
              </a:ext>
            </a:extLst>
          </p:cNvPr>
          <p:cNvSpPr/>
          <p:nvPr/>
        </p:nvSpPr>
        <p:spPr>
          <a:xfrm>
            <a:off x="6048535" y="365088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F6F1EB1-462C-3E7B-A3EF-75DFCEE4C297}"/>
              </a:ext>
            </a:extLst>
          </p:cNvPr>
          <p:cNvSpPr/>
          <p:nvPr/>
        </p:nvSpPr>
        <p:spPr>
          <a:xfrm>
            <a:off x="9275888" y="365088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692C34-C85A-3A2D-C5AA-60AF8A78639C}"/>
              </a:ext>
            </a:extLst>
          </p:cNvPr>
          <p:cNvSpPr/>
          <p:nvPr/>
        </p:nvSpPr>
        <p:spPr>
          <a:xfrm>
            <a:off x="9275887" y="277946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5F83D6B-CBF5-128E-50D5-70FF95F60CFA}"/>
              </a:ext>
            </a:extLst>
          </p:cNvPr>
          <p:cNvSpPr/>
          <p:nvPr/>
        </p:nvSpPr>
        <p:spPr>
          <a:xfrm>
            <a:off x="4974711" y="4345401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5CE0D94-762D-8FED-20F3-810DE32C8C11}"/>
              </a:ext>
            </a:extLst>
          </p:cNvPr>
          <p:cNvSpPr/>
          <p:nvPr/>
        </p:nvSpPr>
        <p:spPr>
          <a:xfrm>
            <a:off x="4717291" y="365912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2491FFD-F7CC-0644-39B9-C62BDE13866B}"/>
              </a:ext>
            </a:extLst>
          </p:cNvPr>
          <p:cNvSpPr/>
          <p:nvPr/>
        </p:nvSpPr>
        <p:spPr>
          <a:xfrm>
            <a:off x="4717291" y="281152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43DC727-19C9-35F2-F769-1DD56872E9EE}"/>
              </a:ext>
            </a:extLst>
          </p:cNvPr>
          <p:cNvSpPr/>
          <p:nvPr/>
        </p:nvSpPr>
        <p:spPr>
          <a:xfrm>
            <a:off x="4988311" y="2231643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1055B22-1A6F-D269-09B5-44D335BFE49B}"/>
              </a:ext>
            </a:extLst>
          </p:cNvPr>
          <p:cNvSpPr/>
          <p:nvPr/>
        </p:nvSpPr>
        <p:spPr>
          <a:xfrm>
            <a:off x="10581899" y="279513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93C6C46-93F5-24DB-3A73-CE4928211451}"/>
              </a:ext>
            </a:extLst>
          </p:cNvPr>
          <p:cNvSpPr/>
          <p:nvPr/>
        </p:nvSpPr>
        <p:spPr>
          <a:xfrm>
            <a:off x="10184735" y="220122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0C6E384-4D6D-F32A-3086-594BF392EF21}"/>
              </a:ext>
            </a:extLst>
          </p:cNvPr>
          <p:cNvSpPr/>
          <p:nvPr/>
        </p:nvSpPr>
        <p:spPr>
          <a:xfrm>
            <a:off x="10581899" y="3659126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A3981C0-3CE4-B6DB-3E7F-F7759723EA20}"/>
              </a:ext>
            </a:extLst>
          </p:cNvPr>
          <p:cNvSpPr/>
          <p:nvPr/>
        </p:nvSpPr>
        <p:spPr>
          <a:xfrm>
            <a:off x="10184734" y="432216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D098CF-B898-E51B-5B0B-C1D1A2FFBFA2}"/>
              </a:ext>
            </a:extLst>
          </p:cNvPr>
          <p:cNvCxnSpPr>
            <a:cxnSpLocks/>
            <a:stCxn id="11" idx="2"/>
            <a:endCxn id="14" idx="5"/>
          </p:cNvCxnSpPr>
          <p:nvPr/>
        </p:nvCxnSpPr>
        <p:spPr>
          <a:xfrm flipH="1" flipV="1">
            <a:off x="6276646" y="3028936"/>
            <a:ext cx="670744" cy="293476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D26EDB4-DE51-7550-CD54-F8BAEB27C7DA}"/>
              </a:ext>
            </a:extLst>
          </p:cNvPr>
          <p:cNvCxnSpPr>
            <a:cxnSpLocks/>
            <a:stCxn id="11" idx="3"/>
            <a:endCxn id="15" idx="7"/>
          </p:cNvCxnSpPr>
          <p:nvPr/>
        </p:nvCxnSpPr>
        <p:spPr>
          <a:xfrm flipH="1">
            <a:off x="6276646" y="3416898"/>
            <a:ext cx="709882" cy="27312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398247C-F9E2-FB9D-FFC3-6FFAAC9E67A9}"/>
              </a:ext>
            </a:extLst>
          </p:cNvPr>
          <p:cNvCxnSpPr>
            <a:cxnSpLocks/>
            <a:stCxn id="15" idx="2"/>
            <a:endCxn id="25" idx="6"/>
          </p:cNvCxnSpPr>
          <p:nvPr/>
        </p:nvCxnSpPr>
        <p:spPr>
          <a:xfrm flipH="1">
            <a:off x="4984540" y="3784507"/>
            <a:ext cx="1063995" cy="824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9DD877F-5F41-F6CE-695A-C328F5CF6BF7}"/>
              </a:ext>
            </a:extLst>
          </p:cNvPr>
          <p:cNvCxnSpPr>
            <a:cxnSpLocks/>
            <a:stCxn id="15" idx="3"/>
            <a:endCxn id="24" idx="7"/>
          </p:cNvCxnSpPr>
          <p:nvPr/>
        </p:nvCxnSpPr>
        <p:spPr>
          <a:xfrm flipH="1">
            <a:off x="5202822" y="3878993"/>
            <a:ext cx="884851" cy="505546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58514C5-94A4-8712-25C6-4CA574A40CBE}"/>
              </a:ext>
            </a:extLst>
          </p:cNvPr>
          <p:cNvCxnSpPr>
            <a:cxnSpLocks/>
            <a:stCxn id="14" idx="2"/>
            <a:endCxn id="26" idx="6"/>
          </p:cNvCxnSpPr>
          <p:nvPr/>
        </p:nvCxnSpPr>
        <p:spPr>
          <a:xfrm flipH="1">
            <a:off x="4984540" y="2934450"/>
            <a:ext cx="1063995" cy="10697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1DD8C2E-81E0-6415-BD87-107932CFAAEC}"/>
              </a:ext>
            </a:extLst>
          </p:cNvPr>
          <p:cNvCxnSpPr>
            <a:cxnSpLocks/>
            <a:stCxn id="14" idx="1"/>
            <a:endCxn id="27" idx="5"/>
          </p:cNvCxnSpPr>
          <p:nvPr/>
        </p:nvCxnSpPr>
        <p:spPr>
          <a:xfrm flipH="1" flipV="1">
            <a:off x="5216422" y="2459754"/>
            <a:ext cx="871251" cy="380209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5DB3C26-56E9-8A9F-8F41-809CB5DAEA11}"/>
              </a:ext>
            </a:extLst>
          </p:cNvPr>
          <p:cNvCxnSpPr>
            <a:cxnSpLocks/>
            <a:stCxn id="12" idx="7"/>
            <a:endCxn id="22" idx="2"/>
          </p:cNvCxnSpPr>
          <p:nvPr/>
        </p:nvCxnSpPr>
        <p:spPr>
          <a:xfrm flipV="1">
            <a:off x="8478717" y="2913085"/>
            <a:ext cx="797170" cy="314839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8A3B8B3-09F0-A595-E058-C512512F32EE}"/>
              </a:ext>
            </a:extLst>
          </p:cNvPr>
          <p:cNvCxnSpPr>
            <a:cxnSpLocks/>
            <a:stCxn id="22" idx="7"/>
            <a:endCxn id="29" idx="3"/>
          </p:cNvCxnSpPr>
          <p:nvPr/>
        </p:nvCxnSpPr>
        <p:spPr>
          <a:xfrm flipV="1">
            <a:off x="9503998" y="2429331"/>
            <a:ext cx="719875" cy="389267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53B7DFF-2B70-5B31-D9DA-DC8D5BBA5069}"/>
              </a:ext>
            </a:extLst>
          </p:cNvPr>
          <p:cNvCxnSpPr>
            <a:cxnSpLocks/>
            <a:stCxn id="22" idx="6"/>
            <a:endCxn id="28" idx="2"/>
          </p:cNvCxnSpPr>
          <p:nvPr/>
        </p:nvCxnSpPr>
        <p:spPr>
          <a:xfrm>
            <a:off x="9543136" y="2913085"/>
            <a:ext cx="1038763" cy="1567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CC9D680-178B-64DA-8435-73FDEBB48F6E}"/>
              </a:ext>
            </a:extLst>
          </p:cNvPr>
          <p:cNvCxnSpPr>
            <a:cxnSpLocks/>
            <a:stCxn id="12" idx="5"/>
            <a:endCxn id="21" idx="2"/>
          </p:cNvCxnSpPr>
          <p:nvPr/>
        </p:nvCxnSpPr>
        <p:spPr>
          <a:xfrm>
            <a:off x="8478717" y="3416897"/>
            <a:ext cx="797171" cy="36761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15DA814-1187-60A6-99C5-DC0C1BC76E53}"/>
              </a:ext>
            </a:extLst>
          </p:cNvPr>
          <p:cNvCxnSpPr>
            <a:cxnSpLocks/>
            <a:stCxn id="21" idx="5"/>
            <a:endCxn id="31" idx="1"/>
          </p:cNvCxnSpPr>
          <p:nvPr/>
        </p:nvCxnSpPr>
        <p:spPr>
          <a:xfrm>
            <a:off x="9503999" y="3878993"/>
            <a:ext cx="719873" cy="482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EA0BF02-7E1D-E251-C779-170433732F72}"/>
              </a:ext>
            </a:extLst>
          </p:cNvPr>
          <p:cNvCxnSpPr>
            <a:cxnSpLocks/>
            <a:stCxn id="21" idx="6"/>
            <a:endCxn id="30" idx="2"/>
          </p:cNvCxnSpPr>
          <p:nvPr/>
        </p:nvCxnSpPr>
        <p:spPr>
          <a:xfrm>
            <a:off x="9543137" y="3784507"/>
            <a:ext cx="1038762" cy="824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9BD4B0A-551B-737B-F385-05F822F361B4}"/>
                  </a:ext>
                </a:extLst>
              </p:cNvPr>
              <p:cNvSpPr txBox="1"/>
              <p:nvPr/>
            </p:nvSpPr>
            <p:spPr>
              <a:xfrm>
                <a:off x="5238441" y="3445911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9BD4B0A-551B-737B-F385-05F822F36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441" y="3445911"/>
                <a:ext cx="174728" cy="276999"/>
              </a:xfrm>
              <a:prstGeom prst="rect">
                <a:avLst/>
              </a:prstGeom>
              <a:blipFill>
                <a:blip r:embed="rId3"/>
                <a:stretch>
                  <a:fillRect l="-31034" r="-34483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7F9967D-FFC2-1CD4-E755-6BE14209D207}"/>
                  </a:ext>
                </a:extLst>
              </p:cNvPr>
              <p:cNvSpPr txBox="1"/>
              <p:nvPr/>
            </p:nvSpPr>
            <p:spPr>
              <a:xfrm>
                <a:off x="5124414" y="3971524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7F9967D-FFC2-1CD4-E755-6BE14209D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14" y="3971524"/>
                <a:ext cx="302968" cy="276999"/>
              </a:xfrm>
              <a:prstGeom prst="rect">
                <a:avLst/>
              </a:prstGeom>
              <a:blipFill>
                <a:blip r:embed="rId4"/>
                <a:stretch>
                  <a:fillRect l="-20408" r="-20408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D2BF841-CC31-D681-3FB6-B5EE9A68BF49}"/>
                  </a:ext>
                </a:extLst>
              </p:cNvPr>
              <p:cNvSpPr txBox="1"/>
              <p:nvPr/>
            </p:nvSpPr>
            <p:spPr>
              <a:xfrm>
                <a:off x="5195585" y="2686722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D2BF841-CC31-D681-3FB6-B5EE9A68B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585" y="2686722"/>
                <a:ext cx="174728" cy="276999"/>
              </a:xfrm>
              <a:prstGeom prst="rect">
                <a:avLst/>
              </a:prstGeom>
              <a:blipFill>
                <a:blip r:embed="rId5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4B6F36E-F00A-E396-CC4B-D074C7703156}"/>
                  </a:ext>
                </a:extLst>
              </p:cNvPr>
              <p:cNvSpPr txBox="1"/>
              <p:nvPr/>
            </p:nvSpPr>
            <p:spPr>
              <a:xfrm>
                <a:off x="5645247" y="2289673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4B6F36E-F00A-E396-CC4B-D074C7703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247" y="2289673"/>
                <a:ext cx="302968" cy="276999"/>
              </a:xfrm>
              <a:prstGeom prst="rect">
                <a:avLst/>
              </a:prstGeom>
              <a:blipFill>
                <a:blip r:embed="rId6"/>
                <a:stretch>
                  <a:fillRect l="-18000" r="-20000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2806F24-DE1D-37E8-A53F-B277276572AB}"/>
                  </a:ext>
                </a:extLst>
              </p:cNvPr>
              <p:cNvSpPr txBox="1"/>
              <p:nvPr/>
            </p:nvSpPr>
            <p:spPr>
              <a:xfrm>
                <a:off x="6243914" y="3322410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2806F24-DE1D-37E8-A53F-B27727657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914" y="3322410"/>
                <a:ext cx="174728" cy="276999"/>
              </a:xfrm>
              <a:prstGeom prst="rect">
                <a:avLst/>
              </a:prstGeom>
              <a:blipFill>
                <a:blip r:embed="rId7"/>
                <a:stretch>
                  <a:fillRect l="-34483" r="-34483" b="-888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837CB80-87D4-3679-DE92-B48D0545981B}"/>
                  </a:ext>
                </a:extLst>
              </p:cNvPr>
              <p:cNvSpPr txBox="1"/>
              <p:nvPr/>
            </p:nvSpPr>
            <p:spPr>
              <a:xfrm>
                <a:off x="6536858" y="2863517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837CB80-87D4-3679-DE92-B48D05459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858" y="2863517"/>
                <a:ext cx="174728" cy="276999"/>
              </a:xfrm>
              <a:prstGeom prst="rect">
                <a:avLst/>
              </a:prstGeom>
              <a:blipFill>
                <a:blip r:embed="rId8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1457DC6-1C29-E1B5-F0BC-C21240B8C1C8}"/>
                  </a:ext>
                </a:extLst>
              </p:cNvPr>
              <p:cNvSpPr txBox="1"/>
              <p:nvPr/>
            </p:nvSpPr>
            <p:spPr>
              <a:xfrm>
                <a:off x="7468241" y="2978599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1457DC6-1C29-E1B5-F0BC-C21240B8C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241" y="2978599"/>
                <a:ext cx="174728" cy="276999"/>
              </a:xfrm>
              <a:prstGeom prst="rect">
                <a:avLst/>
              </a:prstGeom>
              <a:blipFill>
                <a:blip r:embed="rId9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E1F7838-84B4-4921-A897-58A779F91A28}"/>
                  </a:ext>
                </a:extLst>
              </p:cNvPr>
              <p:cNvSpPr txBox="1"/>
              <p:nvPr/>
            </p:nvSpPr>
            <p:spPr>
              <a:xfrm>
                <a:off x="8631634" y="2718568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E1F7838-84B4-4921-A897-58A779F91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634" y="2718568"/>
                <a:ext cx="174728" cy="276999"/>
              </a:xfrm>
              <a:prstGeom prst="rect">
                <a:avLst/>
              </a:prstGeom>
              <a:blipFill>
                <a:blip r:embed="rId10"/>
                <a:stretch>
                  <a:fillRect l="-34483" r="-31034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7190C18-5759-B37C-B5A7-3C3F15FBB4FB}"/>
                  </a:ext>
                </a:extLst>
              </p:cNvPr>
              <p:cNvSpPr txBox="1"/>
              <p:nvPr/>
            </p:nvSpPr>
            <p:spPr>
              <a:xfrm>
                <a:off x="8745966" y="3283273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7190C18-5759-B37C-B5A7-3C3F15FBB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966" y="3283273"/>
                <a:ext cx="302968" cy="276999"/>
              </a:xfrm>
              <a:prstGeom prst="rect">
                <a:avLst/>
              </a:prstGeom>
              <a:blipFill>
                <a:blip r:embed="rId11"/>
                <a:stretch>
                  <a:fillRect l="-20408" r="-20408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8FA2305-1114-224E-E820-EA6E4E4EF10A}"/>
                  </a:ext>
                </a:extLst>
              </p:cNvPr>
              <p:cNvSpPr txBox="1"/>
              <p:nvPr/>
            </p:nvSpPr>
            <p:spPr>
              <a:xfrm>
                <a:off x="9510428" y="2304984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8FA2305-1114-224E-E820-EA6E4E4EF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428" y="2304984"/>
                <a:ext cx="302968" cy="276999"/>
              </a:xfrm>
              <a:prstGeom prst="rect">
                <a:avLst/>
              </a:prstGeom>
              <a:blipFill>
                <a:blip r:embed="rId12"/>
                <a:stretch>
                  <a:fillRect l="-18000" r="-20000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E4BE679-5758-2A28-164D-8A22B790C5B4}"/>
                  </a:ext>
                </a:extLst>
              </p:cNvPr>
              <p:cNvSpPr txBox="1"/>
              <p:nvPr/>
            </p:nvSpPr>
            <p:spPr>
              <a:xfrm>
                <a:off x="10016847" y="2914521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E4BE679-5758-2A28-164D-8A22B790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847" y="2914521"/>
                <a:ext cx="174728" cy="276999"/>
              </a:xfrm>
              <a:prstGeom prst="rect">
                <a:avLst/>
              </a:prstGeom>
              <a:blipFill>
                <a:blip r:embed="rId13"/>
                <a:stretch>
                  <a:fillRect l="-31034" r="-34483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009B987-E781-42A6-5AC2-178B46F4B5F8}"/>
                  </a:ext>
                </a:extLst>
              </p:cNvPr>
              <p:cNvSpPr txBox="1"/>
              <p:nvPr/>
            </p:nvSpPr>
            <p:spPr>
              <a:xfrm>
                <a:off x="9912968" y="3474343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009B987-E781-42A6-5AC2-178B46F4B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968" y="3474343"/>
                <a:ext cx="174728" cy="276999"/>
              </a:xfrm>
              <a:prstGeom prst="rect">
                <a:avLst/>
              </a:prstGeom>
              <a:blipFill>
                <a:blip r:embed="rId14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F7D4BCC-44AB-9BDF-FB4B-2BA01A263798}"/>
                  </a:ext>
                </a:extLst>
              </p:cNvPr>
              <p:cNvSpPr txBox="1"/>
              <p:nvPr/>
            </p:nvSpPr>
            <p:spPr>
              <a:xfrm>
                <a:off x="9409511" y="4124271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F7D4BCC-44AB-9BDF-FB4B-2BA01A263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511" y="4124271"/>
                <a:ext cx="174728" cy="276999"/>
              </a:xfrm>
              <a:prstGeom prst="rect">
                <a:avLst/>
              </a:prstGeom>
              <a:blipFill>
                <a:blip r:embed="rId15"/>
                <a:stretch>
                  <a:fillRect l="-35714" r="-35714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88457C4-445A-1DE1-C0C3-DA66667F8A63}"/>
              </a:ext>
            </a:extLst>
          </p:cNvPr>
          <p:cNvSpPr txBox="1"/>
          <p:nvPr/>
        </p:nvSpPr>
        <p:spPr>
          <a:xfrm>
            <a:off x="1226986" y="1939610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[B21]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AB1FA25-E1F9-A0C0-265C-0A37C6FB9C18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Sub-Linear Matching: A Common Approach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A787A7-0CB8-8774-89F7-DECD9F0CC820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192A35F-A7C8-CA11-C044-48048A2EDA74}"/>
              </a:ext>
            </a:extLst>
          </p:cNvPr>
          <p:cNvCxnSpPr>
            <a:cxnSpLocks/>
          </p:cNvCxnSpPr>
          <p:nvPr/>
        </p:nvCxnSpPr>
        <p:spPr>
          <a:xfrm flipH="1" flipV="1">
            <a:off x="6711586" y="3690020"/>
            <a:ext cx="332681" cy="5585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6">
            <a:extLst>
              <a:ext uri="{FF2B5EF4-FFF2-40B4-BE49-F238E27FC236}">
                <a16:creationId xmlns:a16="http://schemas.microsoft.com/office/drawing/2014/main" id="{B155F512-095B-6829-2B36-097698731036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317916-6DE6-8045-2591-DCE4868A01BC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59A8BC-86FA-6829-A184-9BBD907B42E0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151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5654B-F0C8-C3EA-D84D-A0F2A14EB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8808EB-224D-3630-1B0D-8299480B5BBB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DAA445-A66F-D56F-1345-70E340E6996A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1F3094-26FC-E288-1F57-2875726897F4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F467D6-D266-C592-5844-E63CE5DF6AB8}"/>
                  </a:ext>
                </a:extLst>
              </p:cNvPr>
              <p:cNvSpPr txBox="1"/>
              <p:nvPr/>
            </p:nvSpPr>
            <p:spPr>
              <a:xfrm>
                <a:off x="1199257" y="3255598"/>
                <a:ext cx="302018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200" dirty="0"/>
                  <a:t> be random order </a:t>
                </a:r>
              </a:p>
              <a:p>
                <a:r>
                  <a:rPr lang="en-US" sz="2200" dirty="0"/>
                  <a:t>greedy matching</a:t>
                </a:r>
                <a:endParaRPr lang="hu-HU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F467D6-D266-C592-5844-E63CE5DF6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257" y="3255598"/>
                <a:ext cx="3020186" cy="769441"/>
              </a:xfrm>
              <a:prstGeom prst="rect">
                <a:avLst/>
              </a:prstGeom>
              <a:blipFill>
                <a:blip r:embed="rId2"/>
                <a:stretch>
                  <a:fillRect l="-2626" t="-4762" r="-1818" b="-1587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F8F60286-28B4-AA8E-6714-50C178641817}"/>
              </a:ext>
            </a:extLst>
          </p:cNvPr>
          <p:cNvSpPr/>
          <p:nvPr/>
        </p:nvSpPr>
        <p:spPr>
          <a:xfrm>
            <a:off x="6947390" y="318878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BF83F4-EB2E-D2ED-4E1F-04BCC75323D2}"/>
              </a:ext>
            </a:extLst>
          </p:cNvPr>
          <p:cNvSpPr/>
          <p:nvPr/>
        </p:nvSpPr>
        <p:spPr>
          <a:xfrm>
            <a:off x="8250606" y="3188786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7AAD15-1B6D-B512-80F3-849521ABA470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7214639" y="3322411"/>
            <a:ext cx="1035967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5B7D5F9-72EC-233F-D909-10C661293B2A}"/>
              </a:ext>
            </a:extLst>
          </p:cNvPr>
          <p:cNvSpPr/>
          <p:nvPr/>
        </p:nvSpPr>
        <p:spPr>
          <a:xfrm>
            <a:off x="6048535" y="2800825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206691-3224-EFA8-0065-BAE407298AA9}"/>
              </a:ext>
            </a:extLst>
          </p:cNvPr>
          <p:cNvSpPr/>
          <p:nvPr/>
        </p:nvSpPr>
        <p:spPr>
          <a:xfrm>
            <a:off x="6048535" y="365088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512A57-4FA5-05EB-E870-1EA58BDA45A4}"/>
              </a:ext>
            </a:extLst>
          </p:cNvPr>
          <p:cNvSpPr/>
          <p:nvPr/>
        </p:nvSpPr>
        <p:spPr>
          <a:xfrm>
            <a:off x="9275888" y="365088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829F951-034B-26B1-0E97-1F04A5081262}"/>
              </a:ext>
            </a:extLst>
          </p:cNvPr>
          <p:cNvSpPr/>
          <p:nvPr/>
        </p:nvSpPr>
        <p:spPr>
          <a:xfrm>
            <a:off x="9275887" y="277946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BB4104E-F6B2-FD01-32C5-C993F50123B7}"/>
              </a:ext>
            </a:extLst>
          </p:cNvPr>
          <p:cNvSpPr/>
          <p:nvPr/>
        </p:nvSpPr>
        <p:spPr>
          <a:xfrm>
            <a:off x="4974711" y="4345401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4107B1C-7A4E-1C40-ED90-526F1D4EEE23}"/>
              </a:ext>
            </a:extLst>
          </p:cNvPr>
          <p:cNvSpPr/>
          <p:nvPr/>
        </p:nvSpPr>
        <p:spPr>
          <a:xfrm>
            <a:off x="4717291" y="365912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A845318-B255-F7FA-AD06-F65A4FC032DB}"/>
              </a:ext>
            </a:extLst>
          </p:cNvPr>
          <p:cNvSpPr/>
          <p:nvPr/>
        </p:nvSpPr>
        <p:spPr>
          <a:xfrm>
            <a:off x="4717291" y="281152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BD3C91B-9D00-7310-62BC-1D9B4204130B}"/>
              </a:ext>
            </a:extLst>
          </p:cNvPr>
          <p:cNvSpPr/>
          <p:nvPr/>
        </p:nvSpPr>
        <p:spPr>
          <a:xfrm>
            <a:off x="4988311" y="2231643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07BB923-B128-BFEA-156D-18BD06DE3079}"/>
              </a:ext>
            </a:extLst>
          </p:cNvPr>
          <p:cNvSpPr/>
          <p:nvPr/>
        </p:nvSpPr>
        <p:spPr>
          <a:xfrm>
            <a:off x="10581899" y="279513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7DE7877-E09B-7A8F-1813-E4A1322292D8}"/>
              </a:ext>
            </a:extLst>
          </p:cNvPr>
          <p:cNvSpPr/>
          <p:nvPr/>
        </p:nvSpPr>
        <p:spPr>
          <a:xfrm>
            <a:off x="10184735" y="220122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040807-F16C-1D1D-6594-9B570D586ED6}"/>
              </a:ext>
            </a:extLst>
          </p:cNvPr>
          <p:cNvSpPr/>
          <p:nvPr/>
        </p:nvSpPr>
        <p:spPr>
          <a:xfrm>
            <a:off x="10581899" y="3659126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306290-8FC0-8500-97C6-64AF3007083C}"/>
              </a:ext>
            </a:extLst>
          </p:cNvPr>
          <p:cNvSpPr/>
          <p:nvPr/>
        </p:nvSpPr>
        <p:spPr>
          <a:xfrm>
            <a:off x="10184734" y="432216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EE452EA-6342-DA17-0271-048A2F0532B5}"/>
              </a:ext>
            </a:extLst>
          </p:cNvPr>
          <p:cNvCxnSpPr>
            <a:cxnSpLocks/>
            <a:stCxn id="11" idx="2"/>
            <a:endCxn id="14" idx="5"/>
          </p:cNvCxnSpPr>
          <p:nvPr/>
        </p:nvCxnSpPr>
        <p:spPr>
          <a:xfrm flipH="1" flipV="1">
            <a:off x="6276646" y="3028936"/>
            <a:ext cx="670744" cy="293476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DB753BC-C330-4314-F999-3D53CAE7594C}"/>
              </a:ext>
            </a:extLst>
          </p:cNvPr>
          <p:cNvCxnSpPr>
            <a:cxnSpLocks/>
            <a:stCxn id="11" idx="3"/>
            <a:endCxn id="15" idx="7"/>
          </p:cNvCxnSpPr>
          <p:nvPr/>
        </p:nvCxnSpPr>
        <p:spPr>
          <a:xfrm flipH="1">
            <a:off x="6276646" y="3416898"/>
            <a:ext cx="709882" cy="27312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C221F13-A344-1B42-1186-FC5637D3E7C2}"/>
              </a:ext>
            </a:extLst>
          </p:cNvPr>
          <p:cNvCxnSpPr>
            <a:cxnSpLocks/>
            <a:stCxn id="15" idx="2"/>
            <a:endCxn id="25" idx="6"/>
          </p:cNvCxnSpPr>
          <p:nvPr/>
        </p:nvCxnSpPr>
        <p:spPr>
          <a:xfrm flipH="1">
            <a:off x="4984540" y="3784507"/>
            <a:ext cx="1063995" cy="8245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D35EACC-891A-FB86-7ABC-07DC1862C0B7}"/>
              </a:ext>
            </a:extLst>
          </p:cNvPr>
          <p:cNvCxnSpPr>
            <a:cxnSpLocks/>
            <a:stCxn id="15" idx="3"/>
            <a:endCxn id="24" idx="7"/>
          </p:cNvCxnSpPr>
          <p:nvPr/>
        </p:nvCxnSpPr>
        <p:spPr>
          <a:xfrm flipH="1">
            <a:off x="5202822" y="3878993"/>
            <a:ext cx="884851" cy="505546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384D3D-8227-8ED3-9490-486B238E0F80}"/>
              </a:ext>
            </a:extLst>
          </p:cNvPr>
          <p:cNvCxnSpPr>
            <a:cxnSpLocks/>
            <a:stCxn id="14" idx="2"/>
            <a:endCxn id="26" idx="6"/>
          </p:cNvCxnSpPr>
          <p:nvPr/>
        </p:nvCxnSpPr>
        <p:spPr>
          <a:xfrm flipH="1">
            <a:off x="4984540" y="2934450"/>
            <a:ext cx="1063995" cy="10697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1AC877-A444-DA1D-EDAA-8FD8D4A909B6}"/>
              </a:ext>
            </a:extLst>
          </p:cNvPr>
          <p:cNvCxnSpPr>
            <a:cxnSpLocks/>
            <a:stCxn id="14" idx="1"/>
            <a:endCxn id="27" idx="5"/>
          </p:cNvCxnSpPr>
          <p:nvPr/>
        </p:nvCxnSpPr>
        <p:spPr>
          <a:xfrm flipH="1" flipV="1">
            <a:off x="5216422" y="2459754"/>
            <a:ext cx="871251" cy="380209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4D2454E-4D2C-AE30-3BD0-C17BFE2742A3}"/>
              </a:ext>
            </a:extLst>
          </p:cNvPr>
          <p:cNvCxnSpPr>
            <a:cxnSpLocks/>
            <a:stCxn id="12" idx="7"/>
            <a:endCxn id="22" idx="2"/>
          </p:cNvCxnSpPr>
          <p:nvPr/>
        </p:nvCxnSpPr>
        <p:spPr>
          <a:xfrm flipV="1">
            <a:off x="8478717" y="2913085"/>
            <a:ext cx="797170" cy="314839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56DF45-4CAC-427D-CB65-80EBA4B3A6F2}"/>
              </a:ext>
            </a:extLst>
          </p:cNvPr>
          <p:cNvCxnSpPr>
            <a:cxnSpLocks/>
            <a:stCxn id="22" idx="7"/>
            <a:endCxn id="29" idx="3"/>
          </p:cNvCxnSpPr>
          <p:nvPr/>
        </p:nvCxnSpPr>
        <p:spPr>
          <a:xfrm flipV="1">
            <a:off x="9503998" y="2429331"/>
            <a:ext cx="719875" cy="389267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FA5921D-38F4-3399-111B-119DC174B4D5}"/>
              </a:ext>
            </a:extLst>
          </p:cNvPr>
          <p:cNvCxnSpPr>
            <a:cxnSpLocks/>
            <a:stCxn id="22" idx="6"/>
            <a:endCxn id="28" idx="2"/>
          </p:cNvCxnSpPr>
          <p:nvPr/>
        </p:nvCxnSpPr>
        <p:spPr>
          <a:xfrm>
            <a:off x="9543136" y="2913085"/>
            <a:ext cx="1038763" cy="1567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4FD51CC-B79C-9554-088A-69E684586824}"/>
              </a:ext>
            </a:extLst>
          </p:cNvPr>
          <p:cNvCxnSpPr>
            <a:cxnSpLocks/>
            <a:stCxn id="12" idx="5"/>
            <a:endCxn id="21" idx="2"/>
          </p:cNvCxnSpPr>
          <p:nvPr/>
        </p:nvCxnSpPr>
        <p:spPr>
          <a:xfrm>
            <a:off x="8478717" y="3416897"/>
            <a:ext cx="797171" cy="36761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30C1716-CA70-F6EE-8BF8-8F1D318A1375}"/>
              </a:ext>
            </a:extLst>
          </p:cNvPr>
          <p:cNvCxnSpPr>
            <a:cxnSpLocks/>
            <a:stCxn id="21" idx="5"/>
            <a:endCxn id="31" idx="1"/>
          </p:cNvCxnSpPr>
          <p:nvPr/>
        </p:nvCxnSpPr>
        <p:spPr>
          <a:xfrm>
            <a:off x="9503999" y="3878993"/>
            <a:ext cx="719873" cy="482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9E3B9BE-C22E-E3C7-3206-61CDD903EAFF}"/>
              </a:ext>
            </a:extLst>
          </p:cNvPr>
          <p:cNvCxnSpPr>
            <a:cxnSpLocks/>
            <a:stCxn id="21" idx="6"/>
            <a:endCxn id="30" idx="2"/>
          </p:cNvCxnSpPr>
          <p:nvPr/>
        </p:nvCxnSpPr>
        <p:spPr>
          <a:xfrm>
            <a:off x="9543137" y="3784507"/>
            <a:ext cx="1038762" cy="824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25D7952-CABD-3FB1-35E4-3DC1A1FEC65A}"/>
                  </a:ext>
                </a:extLst>
              </p:cNvPr>
              <p:cNvSpPr txBox="1"/>
              <p:nvPr/>
            </p:nvSpPr>
            <p:spPr>
              <a:xfrm>
                <a:off x="5238441" y="3445911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25D7952-CABD-3FB1-35E4-3DC1A1FEC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441" y="3445911"/>
                <a:ext cx="174728" cy="276999"/>
              </a:xfrm>
              <a:prstGeom prst="rect">
                <a:avLst/>
              </a:prstGeom>
              <a:blipFill>
                <a:blip r:embed="rId3"/>
                <a:stretch>
                  <a:fillRect l="-31034" r="-34483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A185789-EF55-5C92-A156-E7EFA5C6ABF3}"/>
                  </a:ext>
                </a:extLst>
              </p:cNvPr>
              <p:cNvSpPr txBox="1"/>
              <p:nvPr/>
            </p:nvSpPr>
            <p:spPr>
              <a:xfrm>
                <a:off x="5124414" y="3971524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A185789-EF55-5C92-A156-E7EFA5C6A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14" y="3971524"/>
                <a:ext cx="302968" cy="276999"/>
              </a:xfrm>
              <a:prstGeom prst="rect">
                <a:avLst/>
              </a:prstGeom>
              <a:blipFill>
                <a:blip r:embed="rId4"/>
                <a:stretch>
                  <a:fillRect l="-20408" r="-20408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E5F1F76-0E6E-1F97-634A-FD169D6ADCE9}"/>
                  </a:ext>
                </a:extLst>
              </p:cNvPr>
              <p:cNvSpPr txBox="1"/>
              <p:nvPr/>
            </p:nvSpPr>
            <p:spPr>
              <a:xfrm>
                <a:off x="5195585" y="2686722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E5F1F76-0E6E-1F97-634A-FD169D6AD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585" y="2686722"/>
                <a:ext cx="174728" cy="276999"/>
              </a:xfrm>
              <a:prstGeom prst="rect">
                <a:avLst/>
              </a:prstGeom>
              <a:blipFill>
                <a:blip r:embed="rId5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159E8A2-3AA7-5512-3EDA-A6F774B553EE}"/>
                  </a:ext>
                </a:extLst>
              </p:cNvPr>
              <p:cNvSpPr txBox="1"/>
              <p:nvPr/>
            </p:nvSpPr>
            <p:spPr>
              <a:xfrm>
                <a:off x="5645247" y="2289673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159E8A2-3AA7-5512-3EDA-A6F774B55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247" y="2289673"/>
                <a:ext cx="302968" cy="276999"/>
              </a:xfrm>
              <a:prstGeom prst="rect">
                <a:avLst/>
              </a:prstGeom>
              <a:blipFill>
                <a:blip r:embed="rId6"/>
                <a:stretch>
                  <a:fillRect l="-18000" r="-20000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2924F68-0F26-DCA9-91CA-C238F0169FE6}"/>
                  </a:ext>
                </a:extLst>
              </p:cNvPr>
              <p:cNvSpPr txBox="1"/>
              <p:nvPr/>
            </p:nvSpPr>
            <p:spPr>
              <a:xfrm>
                <a:off x="6243914" y="3322410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2924F68-0F26-DCA9-91CA-C238F0169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914" y="3322410"/>
                <a:ext cx="174728" cy="276999"/>
              </a:xfrm>
              <a:prstGeom prst="rect">
                <a:avLst/>
              </a:prstGeom>
              <a:blipFill>
                <a:blip r:embed="rId7"/>
                <a:stretch>
                  <a:fillRect l="-34483" r="-34483" b="-888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67817C4-2C02-AF01-07F7-DA2472E2D259}"/>
                  </a:ext>
                </a:extLst>
              </p:cNvPr>
              <p:cNvSpPr txBox="1"/>
              <p:nvPr/>
            </p:nvSpPr>
            <p:spPr>
              <a:xfrm>
                <a:off x="6536858" y="2863517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67817C4-2C02-AF01-07F7-DA2472E2D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858" y="2863517"/>
                <a:ext cx="174728" cy="276999"/>
              </a:xfrm>
              <a:prstGeom prst="rect">
                <a:avLst/>
              </a:prstGeom>
              <a:blipFill>
                <a:blip r:embed="rId8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AEFBFA0-50FF-1F74-0CA0-F33DF13F0A4D}"/>
                  </a:ext>
                </a:extLst>
              </p:cNvPr>
              <p:cNvSpPr txBox="1"/>
              <p:nvPr/>
            </p:nvSpPr>
            <p:spPr>
              <a:xfrm>
                <a:off x="7468241" y="2978599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AEFBFA0-50FF-1F74-0CA0-F33DF13F0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241" y="2978599"/>
                <a:ext cx="174728" cy="276999"/>
              </a:xfrm>
              <a:prstGeom prst="rect">
                <a:avLst/>
              </a:prstGeom>
              <a:blipFill>
                <a:blip r:embed="rId9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DFF205B-AEDA-5C43-C234-C0595C4D8BCA}"/>
                  </a:ext>
                </a:extLst>
              </p:cNvPr>
              <p:cNvSpPr txBox="1"/>
              <p:nvPr/>
            </p:nvSpPr>
            <p:spPr>
              <a:xfrm>
                <a:off x="8631634" y="2718568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DFF205B-AEDA-5C43-C234-C0595C4D8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634" y="2718568"/>
                <a:ext cx="174728" cy="276999"/>
              </a:xfrm>
              <a:prstGeom prst="rect">
                <a:avLst/>
              </a:prstGeom>
              <a:blipFill>
                <a:blip r:embed="rId10"/>
                <a:stretch>
                  <a:fillRect l="-34483" r="-31034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80953C3-C49A-1264-EFC2-44E01F2F0668}"/>
                  </a:ext>
                </a:extLst>
              </p:cNvPr>
              <p:cNvSpPr txBox="1"/>
              <p:nvPr/>
            </p:nvSpPr>
            <p:spPr>
              <a:xfrm>
                <a:off x="8745966" y="3283273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80953C3-C49A-1264-EFC2-44E01F2F0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966" y="3283273"/>
                <a:ext cx="302968" cy="276999"/>
              </a:xfrm>
              <a:prstGeom prst="rect">
                <a:avLst/>
              </a:prstGeom>
              <a:blipFill>
                <a:blip r:embed="rId11"/>
                <a:stretch>
                  <a:fillRect l="-20408" r="-20408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1D21322-4AA6-3E9E-7D20-307B49746431}"/>
                  </a:ext>
                </a:extLst>
              </p:cNvPr>
              <p:cNvSpPr txBox="1"/>
              <p:nvPr/>
            </p:nvSpPr>
            <p:spPr>
              <a:xfrm>
                <a:off x="9510428" y="2304984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1D21322-4AA6-3E9E-7D20-307B49746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428" y="2304984"/>
                <a:ext cx="302968" cy="276999"/>
              </a:xfrm>
              <a:prstGeom prst="rect">
                <a:avLst/>
              </a:prstGeom>
              <a:blipFill>
                <a:blip r:embed="rId12"/>
                <a:stretch>
                  <a:fillRect l="-18000" r="-20000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C242D1B-5709-3622-3088-9018C661DB96}"/>
                  </a:ext>
                </a:extLst>
              </p:cNvPr>
              <p:cNvSpPr txBox="1"/>
              <p:nvPr/>
            </p:nvSpPr>
            <p:spPr>
              <a:xfrm>
                <a:off x="10016847" y="2914521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C242D1B-5709-3622-3088-9018C661D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847" y="2914521"/>
                <a:ext cx="174728" cy="276999"/>
              </a:xfrm>
              <a:prstGeom prst="rect">
                <a:avLst/>
              </a:prstGeom>
              <a:blipFill>
                <a:blip r:embed="rId13"/>
                <a:stretch>
                  <a:fillRect l="-31034" r="-34483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A747C8D-A206-1B24-9765-816DC056EC31}"/>
                  </a:ext>
                </a:extLst>
              </p:cNvPr>
              <p:cNvSpPr txBox="1"/>
              <p:nvPr/>
            </p:nvSpPr>
            <p:spPr>
              <a:xfrm>
                <a:off x="9912968" y="3474343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A747C8D-A206-1B24-9765-816DC056E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968" y="3474343"/>
                <a:ext cx="174728" cy="276999"/>
              </a:xfrm>
              <a:prstGeom prst="rect">
                <a:avLst/>
              </a:prstGeom>
              <a:blipFill>
                <a:blip r:embed="rId14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B8E5219-EF45-7481-A092-3AF52E227583}"/>
                  </a:ext>
                </a:extLst>
              </p:cNvPr>
              <p:cNvSpPr txBox="1"/>
              <p:nvPr/>
            </p:nvSpPr>
            <p:spPr>
              <a:xfrm>
                <a:off x="9409511" y="4124271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B8E5219-EF45-7481-A092-3AF52E227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511" y="4124271"/>
                <a:ext cx="174728" cy="276999"/>
              </a:xfrm>
              <a:prstGeom prst="rect">
                <a:avLst/>
              </a:prstGeom>
              <a:blipFill>
                <a:blip r:embed="rId15"/>
                <a:stretch>
                  <a:fillRect l="-35714" r="-35714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B833A0B-0648-B6DB-240E-0D647EA1C679}"/>
              </a:ext>
            </a:extLst>
          </p:cNvPr>
          <p:cNvSpPr txBox="1"/>
          <p:nvPr/>
        </p:nvSpPr>
        <p:spPr>
          <a:xfrm>
            <a:off x="1226986" y="1939610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[B21]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3E508BDC-334D-0DE4-F55E-4BAE89CED076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Sub-Linear Matching: A Common Approach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519485-D02F-D9B4-31CE-67009BB1D032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1555AC-158A-517D-1CD1-25895F587152}"/>
              </a:ext>
            </a:extLst>
          </p:cNvPr>
          <p:cNvCxnSpPr>
            <a:cxnSpLocks/>
          </p:cNvCxnSpPr>
          <p:nvPr/>
        </p:nvCxnSpPr>
        <p:spPr>
          <a:xfrm>
            <a:off x="5540587" y="3227924"/>
            <a:ext cx="0" cy="371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6">
            <a:extLst>
              <a:ext uri="{FF2B5EF4-FFF2-40B4-BE49-F238E27FC236}">
                <a16:creationId xmlns:a16="http://schemas.microsoft.com/office/drawing/2014/main" id="{E9D7122F-4ECE-0D88-F091-2318CC6B1CE4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567AEA-800E-7C60-E19C-EAB34F070E24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4336E9-EEF9-9BA7-FF3E-FE456345194B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80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AA88F-3DE5-C2AB-433C-97DE70FBA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D15BB9-1779-78D0-13EE-B406EB13A843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2F0C8F-F05C-8B60-70A0-361618D2426F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A72730-CF76-FF38-2DE2-7755A942FA87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9EFC9E-7978-F69B-FBFE-9256E8162577}"/>
                  </a:ext>
                </a:extLst>
              </p:cNvPr>
              <p:cNvSpPr txBox="1"/>
              <p:nvPr/>
            </p:nvSpPr>
            <p:spPr>
              <a:xfrm>
                <a:off x="1199257" y="3255598"/>
                <a:ext cx="302018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200" dirty="0"/>
                  <a:t> be random order </a:t>
                </a:r>
              </a:p>
              <a:p>
                <a:r>
                  <a:rPr lang="en-US" sz="2200" dirty="0"/>
                  <a:t>greedy matching</a:t>
                </a:r>
                <a:endParaRPr lang="hu-HU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9EFC9E-7978-F69B-FBFE-9256E8162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257" y="3255598"/>
                <a:ext cx="3020186" cy="769441"/>
              </a:xfrm>
              <a:prstGeom prst="rect">
                <a:avLst/>
              </a:prstGeom>
              <a:blipFill>
                <a:blip r:embed="rId2"/>
                <a:stretch>
                  <a:fillRect l="-2626" t="-4762" r="-1818" b="-1587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347F66DA-921E-6CBF-46F1-350ABB952A28}"/>
              </a:ext>
            </a:extLst>
          </p:cNvPr>
          <p:cNvSpPr/>
          <p:nvPr/>
        </p:nvSpPr>
        <p:spPr>
          <a:xfrm>
            <a:off x="6947390" y="318878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EF5B46-3279-2625-5DBF-9F8E2DD24C58}"/>
              </a:ext>
            </a:extLst>
          </p:cNvPr>
          <p:cNvSpPr/>
          <p:nvPr/>
        </p:nvSpPr>
        <p:spPr>
          <a:xfrm>
            <a:off x="8250606" y="3188786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994746-98BA-B9B0-04E0-8A7EB48245E8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7214639" y="3322411"/>
            <a:ext cx="1035967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DF6D52F-9FC0-E1EC-9704-D445805F739A}"/>
              </a:ext>
            </a:extLst>
          </p:cNvPr>
          <p:cNvSpPr/>
          <p:nvPr/>
        </p:nvSpPr>
        <p:spPr>
          <a:xfrm>
            <a:off x="6048535" y="2800825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D5227D1-C225-C40D-F53D-E5F218051976}"/>
              </a:ext>
            </a:extLst>
          </p:cNvPr>
          <p:cNvSpPr/>
          <p:nvPr/>
        </p:nvSpPr>
        <p:spPr>
          <a:xfrm>
            <a:off x="6048535" y="365088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092D341-E338-F42F-28C1-924A19C59DB8}"/>
              </a:ext>
            </a:extLst>
          </p:cNvPr>
          <p:cNvSpPr/>
          <p:nvPr/>
        </p:nvSpPr>
        <p:spPr>
          <a:xfrm>
            <a:off x="9275888" y="365088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71160B2-7998-5928-5599-7A3D5B4C3E36}"/>
              </a:ext>
            </a:extLst>
          </p:cNvPr>
          <p:cNvSpPr/>
          <p:nvPr/>
        </p:nvSpPr>
        <p:spPr>
          <a:xfrm>
            <a:off x="9275887" y="277946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E8A536A-B38E-7841-A301-A433104CD92E}"/>
              </a:ext>
            </a:extLst>
          </p:cNvPr>
          <p:cNvSpPr/>
          <p:nvPr/>
        </p:nvSpPr>
        <p:spPr>
          <a:xfrm>
            <a:off x="4974711" y="4345401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28E9AB6-0DEE-D614-5BFC-41F4B0CC8D3A}"/>
              </a:ext>
            </a:extLst>
          </p:cNvPr>
          <p:cNvSpPr/>
          <p:nvPr/>
        </p:nvSpPr>
        <p:spPr>
          <a:xfrm>
            <a:off x="4717291" y="365912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39714C5-BD75-8F22-C8FD-B19F4BE50AC4}"/>
              </a:ext>
            </a:extLst>
          </p:cNvPr>
          <p:cNvSpPr/>
          <p:nvPr/>
        </p:nvSpPr>
        <p:spPr>
          <a:xfrm>
            <a:off x="4717291" y="281152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EC81FFD-BA81-B57B-D6D3-E00FC3A9A8B1}"/>
              </a:ext>
            </a:extLst>
          </p:cNvPr>
          <p:cNvSpPr/>
          <p:nvPr/>
        </p:nvSpPr>
        <p:spPr>
          <a:xfrm>
            <a:off x="4988311" y="2231643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03CBE6-367B-D94D-73AC-C0CC2D552A0D}"/>
              </a:ext>
            </a:extLst>
          </p:cNvPr>
          <p:cNvSpPr/>
          <p:nvPr/>
        </p:nvSpPr>
        <p:spPr>
          <a:xfrm>
            <a:off x="10581899" y="279513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9BAE451-9001-F0A9-38B6-3AB28EEEE2AC}"/>
              </a:ext>
            </a:extLst>
          </p:cNvPr>
          <p:cNvSpPr/>
          <p:nvPr/>
        </p:nvSpPr>
        <p:spPr>
          <a:xfrm>
            <a:off x="10184735" y="220122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02CB98C-00DD-F7A4-C931-399CD8FB1266}"/>
              </a:ext>
            </a:extLst>
          </p:cNvPr>
          <p:cNvSpPr/>
          <p:nvPr/>
        </p:nvSpPr>
        <p:spPr>
          <a:xfrm>
            <a:off x="10581899" y="3659126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658ED-E776-B3B2-D532-039F6D5FE519}"/>
              </a:ext>
            </a:extLst>
          </p:cNvPr>
          <p:cNvSpPr/>
          <p:nvPr/>
        </p:nvSpPr>
        <p:spPr>
          <a:xfrm>
            <a:off x="10184734" y="432216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EBC8A35-87A4-16F2-870A-DD69F80E2DF6}"/>
              </a:ext>
            </a:extLst>
          </p:cNvPr>
          <p:cNvCxnSpPr>
            <a:cxnSpLocks/>
            <a:stCxn id="11" idx="2"/>
            <a:endCxn id="14" idx="5"/>
          </p:cNvCxnSpPr>
          <p:nvPr/>
        </p:nvCxnSpPr>
        <p:spPr>
          <a:xfrm flipH="1" flipV="1">
            <a:off x="6276646" y="3028936"/>
            <a:ext cx="670744" cy="293476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A55F513-BCDB-1277-57B9-C7E150E60BE6}"/>
              </a:ext>
            </a:extLst>
          </p:cNvPr>
          <p:cNvCxnSpPr>
            <a:cxnSpLocks/>
            <a:stCxn id="11" idx="3"/>
            <a:endCxn id="15" idx="7"/>
          </p:cNvCxnSpPr>
          <p:nvPr/>
        </p:nvCxnSpPr>
        <p:spPr>
          <a:xfrm flipH="1">
            <a:off x="6276646" y="3416898"/>
            <a:ext cx="709882" cy="27312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5147685-B8CC-6385-849D-887E4255A3FB}"/>
              </a:ext>
            </a:extLst>
          </p:cNvPr>
          <p:cNvCxnSpPr>
            <a:cxnSpLocks/>
            <a:stCxn id="15" idx="2"/>
            <a:endCxn id="25" idx="6"/>
          </p:cNvCxnSpPr>
          <p:nvPr/>
        </p:nvCxnSpPr>
        <p:spPr>
          <a:xfrm flipH="1">
            <a:off x="4984540" y="3784507"/>
            <a:ext cx="1063995" cy="824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3594912-1AAD-9BA8-7F12-2355634DEEA2}"/>
              </a:ext>
            </a:extLst>
          </p:cNvPr>
          <p:cNvCxnSpPr>
            <a:cxnSpLocks/>
            <a:stCxn id="15" idx="3"/>
            <a:endCxn id="24" idx="7"/>
          </p:cNvCxnSpPr>
          <p:nvPr/>
        </p:nvCxnSpPr>
        <p:spPr>
          <a:xfrm flipH="1">
            <a:off x="5202822" y="3878993"/>
            <a:ext cx="884851" cy="505546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D761AD-57FF-6354-7A62-9AAA7A13ED86}"/>
              </a:ext>
            </a:extLst>
          </p:cNvPr>
          <p:cNvCxnSpPr>
            <a:cxnSpLocks/>
            <a:stCxn id="14" idx="2"/>
            <a:endCxn id="26" idx="6"/>
          </p:cNvCxnSpPr>
          <p:nvPr/>
        </p:nvCxnSpPr>
        <p:spPr>
          <a:xfrm flipH="1">
            <a:off x="4984540" y="2934450"/>
            <a:ext cx="1063995" cy="10697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23FFEF2-E283-EFDF-2983-C83CF13FBA4C}"/>
              </a:ext>
            </a:extLst>
          </p:cNvPr>
          <p:cNvCxnSpPr>
            <a:cxnSpLocks/>
            <a:stCxn id="14" idx="1"/>
            <a:endCxn id="27" idx="5"/>
          </p:cNvCxnSpPr>
          <p:nvPr/>
        </p:nvCxnSpPr>
        <p:spPr>
          <a:xfrm flipH="1" flipV="1">
            <a:off x="5216422" y="2459754"/>
            <a:ext cx="871251" cy="380209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D61EF04-09F8-6FE3-F1A4-C5D68519FB1B}"/>
              </a:ext>
            </a:extLst>
          </p:cNvPr>
          <p:cNvCxnSpPr>
            <a:cxnSpLocks/>
            <a:stCxn id="12" idx="7"/>
            <a:endCxn id="22" idx="2"/>
          </p:cNvCxnSpPr>
          <p:nvPr/>
        </p:nvCxnSpPr>
        <p:spPr>
          <a:xfrm flipV="1">
            <a:off x="8478717" y="2913085"/>
            <a:ext cx="797170" cy="314839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768A309-AC5B-08D1-2012-26665BBAA278}"/>
              </a:ext>
            </a:extLst>
          </p:cNvPr>
          <p:cNvCxnSpPr>
            <a:cxnSpLocks/>
            <a:stCxn id="22" idx="7"/>
            <a:endCxn id="29" idx="3"/>
          </p:cNvCxnSpPr>
          <p:nvPr/>
        </p:nvCxnSpPr>
        <p:spPr>
          <a:xfrm flipV="1">
            <a:off x="9503998" y="2429331"/>
            <a:ext cx="719875" cy="389267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6286960-A46C-E93A-3EE1-16166B395FCE}"/>
              </a:ext>
            </a:extLst>
          </p:cNvPr>
          <p:cNvCxnSpPr>
            <a:cxnSpLocks/>
            <a:stCxn id="22" idx="6"/>
            <a:endCxn id="28" idx="2"/>
          </p:cNvCxnSpPr>
          <p:nvPr/>
        </p:nvCxnSpPr>
        <p:spPr>
          <a:xfrm>
            <a:off x="9543136" y="2913085"/>
            <a:ext cx="1038763" cy="1567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B43C490-772F-C7F4-4C10-E18E3C1E2FE6}"/>
              </a:ext>
            </a:extLst>
          </p:cNvPr>
          <p:cNvCxnSpPr>
            <a:cxnSpLocks/>
            <a:stCxn id="12" idx="5"/>
            <a:endCxn id="21" idx="2"/>
          </p:cNvCxnSpPr>
          <p:nvPr/>
        </p:nvCxnSpPr>
        <p:spPr>
          <a:xfrm>
            <a:off x="8478717" y="3416897"/>
            <a:ext cx="797171" cy="36761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50D0FBA-3906-F6BE-D043-E436B0029BA9}"/>
              </a:ext>
            </a:extLst>
          </p:cNvPr>
          <p:cNvCxnSpPr>
            <a:cxnSpLocks/>
            <a:stCxn id="21" idx="5"/>
            <a:endCxn id="31" idx="1"/>
          </p:cNvCxnSpPr>
          <p:nvPr/>
        </p:nvCxnSpPr>
        <p:spPr>
          <a:xfrm>
            <a:off x="9503999" y="3878993"/>
            <a:ext cx="719873" cy="482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E64DC69-36B4-11EC-51B7-36A4978E970F}"/>
              </a:ext>
            </a:extLst>
          </p:cNvPr>
          <p:cNvCxnSpPr>
            <a:cxnSpLocks/>
            <a:stCxn id="21" idx="6"/>
            <a:endCxn id="30" idx="2"/>
          </p:cNvCxnSpPr>
          <p:nvPr/>
        </p:nvCxnSpPr>
        <p:spPr>
          <a:xfrm>
            <a:off x="9543137" y="3784507"/>
            <a:ext cx="1038762" cy="824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3147D0B-7BFC-A464-3ED3-63C8818DF91E}"/>
                  </a:ext>
                </a:extLst>
              </p:cNvPr>
              <p:cNvSpPr txBox="1"/>
              <p:nvPr/>
            </p:nvSpPr>
            <p:spPr>
              <a:xfrm>
                <a:off x="5238441" y="3445911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3147D0B-7BFC-A464-3ED3-63C8818DF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441" y="3445911"/>
                <a:ext cx="174728" cy="276999"/>
              </a:xfrm>
              <a:prstGeom prst="rect">
                <a:avLst/>
              </a:prstGeom>
              <a:blipFill>
                <a:blip r:embed="rId3"/>
                <a:stretch>
                  <a:fillRect l="-31034" r="-34483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5D0C463-3103-FA54-3A79-1EA4452A995C}"/>
                  </a:ext>
                </a:extLst>
              </p:cNvPr>
              <p:cNvSpPr txBox="1"/>
              <p:nvPr/>
            </p:nvSpPr>
            <p:spPr>
              <a:xfrm>
                <a:off x="5124414" y="3971524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5D0C463-3103-FA54-3A79-1EA4452A9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14" y="3971524"/>
                <a:ext cx="302968" cy="276999"/>
              </a:xfrm>
              <a:prstGeom prst="rect">
                <a:avLst/>
              </a:prstGeom>
              <a:blipFill>
                <a:blip r:embed="rId4"/>
                <a:stretch>
                  <a:fillRect l="-20408" r="-20408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6DFF968-EF9D-B077-4C4B-B23481BA1EF1}"/>
                  </a:ext>
                </a:extLst>
              </p:cNvPr>
              <p:cNvSpPr txBox="1"/>
              <p:nvPr/>
            </p:nvSpPr>
            <p:spPr>
              <a:xfrm>
                <a:off x="5195585" y="2686722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6DFF968-EF9D-B077-4C4B-B23481BA1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585" y="2686722"/>
                <a:ext cx="174728" cy="276999"/>
              </a:xfrm>
              <a:prstGeom prst="rect">
                <a:avLst/>
              </a:prstGeom>
              <a:blipFill>
                <a:blip r:embed="rId5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B5D4B5A-4D28-D6D7-CC02-329FD37CAF58}"/>
                  </a:ext>
                </a:extLst>
              </p:cNvPr>
              <p:cNvSpPr txBox="1"/>
              <p:nvPr/>
            </p:nvSpPr>
            <p:spPr>
              <a:xfrm>
                <a:off x="5645247" y="2289673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B5D4B5A-4D28-D6D7-CC02-329FD37CA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247" y="2289673"/>
                <a:ext cx="302968" cy="276999"/>
              </a:xfrm>
              <a:prstGeom prst="rect">
                <a:avLst/>
              </a:prstGeom>
              <a:blipFill>
                <a:blip r:embed="rId6"/>
                <a:stretch>
                  <a:fillRect l="-18000" r="-20000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7129589-E337-26C2-FFF7-2C0137BCAEAC}"/>
                  </a:ext>
                </a:extLst>
              </p:cNvPr>
              <p:cNvSpPr txBox="1"/>
              <p:nvPr/>
            </p:nvSpPr>
            <p:spPr>
              <a:xfrm>
                <a:off x="6243914" y="3322410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7129589-E337-26C2-FFF7-2C0137BCA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914" y="3322410"/>
                <a:ext cx="174728" cy="276999"/>
              </a:xfrm>
              <a:prstGeom prst="rect">
                <a:avLst/>
              </a:prstGeom>
              <a:blipFill>
                <a:blip r:embed="rId7"/>
                <a:stretch>
                  <a:fillRect l="-34483" r="-34483" b="-888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D847E01-8600-5AD4-0AB5-9CC11E0FA627}"/>
                  </a:ext>
                </a:extLst>
              </p:cNvPr>
              <p:cNvSpPr txBox="1"/>
              <p:nvPr/>
            </p:nvSpPr>
            <p:spPr>
              <a:xfrm>
                <a:off x="6536858" y="2863517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D847E01-8600-5AD4-0AB5-9CC11E0FA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858" y="2863517"/>
                <a:ext cx="174728" cy="276999"/>
              </a:xfrm>
              <a:prstGeom prst="rect">
                <a:avLst/>
              </a:prstGeom>
              <a:blipFill>
                <a:blip r:embed="rId8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05BA9E4-CACF-6ED4-B58D-B95DBE71625F}"/>
                  </a:ext>
                </a:extLst>
              </p:cNvPr>
              <p:cNvSpPr txBox="1"/>
              <p:nvPr/>
            </p:nvSpPr>
            <p:spPr>
              <a:xfrm>
                <a:off x="7468241" y="2978599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05BA9E4-CACF-6ED4-B58D-B95DBE716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241" y="2978599"/>
                <a:ext cx="174728" cy="276999"/>
              </a:xfrm>
              <a:prstGeom prst="rect">
                <a:avLst/>
              </a:prstGeom>
              <a:blipFill>
                <a:blip r:embed="rId9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C33277E-F7DA-33C2-728C-294D09AE7640}"/>
                  </a:ext>
                </a:extLst>
              </p:cNvPr>
              <p:cNvSpPr txBox="1"/>
              <p:nvPr/>
            </p:nvSpPr>
            <p:spPr>
              <a:xfrm>
                <a:off x="8631634" y="2718568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C33277E-F7DA-33C2-728C-294D09AE7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634" y="2718568"/>
                <a:ext cx="174728" cy="276999"/>
              </a:xfrm>
              <a:prstGeom prst="rect">
                <a:avLst/>
              </a:prstGeom>
              <a:blipFill>
                <a:blip r:embed="rId10"/>
                <a:stretch>
                  <a:fillRect l="-34483" r="-31034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E1BDD61-4E53-19D0-D158-216E435F2E8C}"/>
                  </a:ext>
                </a:extLst>
              </p:cNvPr>
              <p:cNvSpPr txBox="1"/>
              <p:nvPr/>
            </p:nvSpPr>
            <p:spPr>
              <a:xfrm>
                <a:off x="8745966" y="3283273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E1BDD61-4E53-19D0-D158-216E435F2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966" y="3283273"/>
                <a:ext cx="302968" cy="276999"/>
              </a:xfrm>
              <a:prstGeom prst="rect">
                <a:avLst/>
              </a:prstGeom>
              <a:blipFill>
                <a:blip r:embed="rId11"/>
                <a:stretch>
                  <a:fillRect l="-20408" r="-20408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54543E8-2D31-0B84-7497-1548F285A1C2}"/>
                  </a:ext>
                </a:extLst>
              </p:cNvPr>
              <p:cNvSpPr txBox="1"/>
              <p:nvPr/>
            </p:nvSpPr>
            <p:spPr>
              <a:xfrm>
                <a:off x="9510428" y="2304984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54543E8-2D31-0B84-7497-1548F285A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428" y="2304984"/>
                <a:ext cx="302968" cy="276999"/>
              </a:xfrm>
              <a:prstGeom prst="rect">
                <a:avLst/>
              </a:prstGeom>
              <a:blipFill>
                <a:blip r:embed="rId12"/>
                <a:stretch>
                  <a:fillRect l="-18000" r="-20000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08CDB8D-95DC-7CB0-ABBE-38C83618FC4D}"/>
                  </a:ext>
                </a:extLst>
              </p:cNvPr>
              <p:cNvSpPr txBox="1"/>
              <p:nvPr/>
            </p:nvSpPr>
            <p:spPr>
              <a:xfrm>
                <a:off x="10016847" y="2914521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08CDB8D-95DC-7CB0-ABBE-38C83618F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847" y="2914521"/>
                <a:ext cx="174728" cy="276999"/>
              </a:xfrm>
              <a:prstGeom prst="rect">
                <a:avLst/>
              </a:prstGeom>
              <a:blipFill>
                <a:blip r:embed="rId13"/>
                <a:stretch>
                  <a:fillRect l="-31034" r="-34483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E194C6E-0E03-672E-7CE4-8B48C7B15BB7}"/>
                  </a:ext>
                </a:extLst>
              </p:cNvPr>
              <p:cNvSpPr txBox="1"/>
              <p:nvPr/>
            </p:nvSpPr>
            <p:spPr>
              <a:xfrm>
                <a:off x="9912968" y="3474343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E194C6E-0E03-672E-7CE4-8B48C7B15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968" y="3474343"/>
                <a:ext cx="174728" cy="276999"/>
              </a:xfrm>
              <a:prstGeom prst="rect">
                <a:avLst/>
              </a:prstGeom>
              <a:blipFill>
                <a:blip r:embed="rId14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4112CAA-A86A-7D59-CA12-0A345D8EC9CF}"/>
                  </a:ext>
                </a:extLst>
              </p:cNvPr>
              <p:cNvSpPr txBox="1"/>
              <p:nvPr/>
            </p:nvSpPr>
            <p:spPr>
              <a:xfrm>
                <a:off x="9409511" y="4124271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4112CAA-A86A-7D59-CA12-0A345D8EC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511" y="4124271"/>
                <a:ext cx="174728" cy="276999"/>
              </a:xfrm>
              <a:prstGeom prst="rect">
                <a:avLst/>
              </a:prstGeom>
              <a:blipFill>
                <a:blip r:embed="rId15"/>
                <a:stretch>
                  <a:fillRect l="-35714" r="-35714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D09CEB3-3025-80F6-B40E-79A692B28E6D}"/>
              </a:ext>
            </a:extLst>
          </p:cNvPr>
          <p:cNvSpPr txBox="1"/>
          <p:nvPr/>
        </p:nvSpPr>
        <p:spPr>
          <a:xfrm>
            <a:off x="1226986" y="1939610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[B21]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B407D8CC-FA59-5403-7711-73E5426A888B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Sub-Linear Matching: A Common Approach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8DDB00-4F8B-31A1-2EE1-E1D5023D19A0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316ACF-54EA-0AAB-A6B8-30DB16039413}"/>
              </a:ext>
            </a:extLst>
          </p:cNvPr>
          <p:cNvCxnSpPr>
            <a:cxnSpLocks/>
          </p:cNvCxnSpPr>
          <p:nvPr/>
        </p:nvCxnSpPr>
        <p:spPr>
          <a:xfrm>
            <a:off x="5540587" y="3227924"/>
            <a:ext cx="0" cy="371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6">
            <a:extLst>
              <a:ext uri="{FF2B5EF4-FFF2-40B4-BE49-F238E27FC236}">
                <a16:creationId xmlns:a16="http://schemas.microsoft.com/office/drawing/2014/main" id="{F30A585A-1390-856F-97A4-6D4A15F8E4E2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77782-4EAB-E04A-0913-66D7A243DA5A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5C1106-1CA4-3CC2-5755-C232F7E8ADDC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410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FA94C-B7B5-E504-8528-B09A57940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E3E0A4-74DD-6F9E-5A09-FA6940E5AD7C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E302B1-7D32-818D-EA9E-8098F0420106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1C8B28-C598-1423-9EA6-B4387A053A1F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1C3708-1D6F-CB4A-994E-4FBD2939A2D0}"/>
                  </a:ext>
                </a:extLst>
              </p:cNvPr>
              <p:cNvSpPr txBox="1"/>
              <p:nvPr/>
            </p:nvSpPr>
            <p:spPr>
              <a:xfrm>
                <a:off x="1199257" y="3255598"/>
                <a:ext cx="302018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200" dirty="0"/>
                  <a:t> be random order </a:t>
                </a:r>
              </a:p>
              <a:p>
                <a:r>
                  <a:rPr lang="en-US" sz="2200" dirty="0"/>
                  <a:t>greedy matching</a:t>
                </a:r>
                <a:endParaRPr lang="hu-HU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1C3708-1D6F-CB4A-994E-4FBD2939A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257" y="3255598"/>
                <a:ext cx="3020186" cy="769441"/>
              </a:xfrm>
              <a:prstGeom prst="rect">
                <a:avLst/>
              </a:prstGeom>
              <a:blipFill>
                <a:blip r:embed="rId2"/>
                <a:stretch>
                  <a:fillRect l="-2626" t="-4762" r="-1818" b="-1587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D1C4EA1E-EEC4-A728-B461-140592685514}"/>
              </a:ext>
            </a:extLst>
          </p:cNvPr>
          <p:cNvSpPr/>
          <p:nvPr/>
        </p:nvSpPr>
        <p:spPr>
          <a:xfrm>
            <a:off x="6947390" y="318878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35CAE0-E8FE-53D1-902D-8A13A7B95A89}"/>
              </a:ext>
            </a:extLst>
          </p:cNvPr>
          <p:cNvSpPr/>
          <p:nvPr/>
        </p:nvSpPr>
        <p:spPr>
          <a:xfrm>
            <a:off x="8250606" y="3188786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5179BF-CEA5-A38F-0976-DCC3219B02E5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7214639" y="3322411"/>
            <a:ext cx="1035967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2A4DB69-1F6E-BA96-D64C-B3488309816F}"/>
              </a:ext>
            </a:extLst>
          </p:cNvPr>
          <p:cNvSpPr/>
          <p:nvPr/>
        </p:nvSpPr>
        <p:spPr>
          <a:xfrm>
            <a:off x="6048535" y="2800825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D2BD85-D88A-5970-F3FF-B34163029976}"/>
              </a:ext>
            </a:extLst>
          </p:cNvPr>
          <p:cNvSpPr/>
          <p:nvPr/>
        </p:nvSpPr>
        <p:spPr>
          <a:xfrm>
            <a:off x="6048535" y="365088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F41BB6F-F52C-80D5-00CC-85013FDB86F4}"/>
              </a:ext>
            </a:extLst>
          </p:cNvPr>
          <p:cNvSpPr/>
          <p:nvPr/>
        </p:nvSpPr>
        <p:spPr>
          <a:xfrm>
            <a:off x="9275888" y="365088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F04C4E-DE92-07B5-DC15-A41673323054}"/>
              </a:ext>
            </a:extLst>
          </p:cNvPr>
          <p:cNvSpPr/>
          <p:nvPr/>
        </p:nvSpPr>
        <p:spPr>
          <a:xfrm>
            <a:off x="9275887" y="277946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A0DE11-7731-174A-9E99-38D8716D55CF}"/>
              </a:ext>
            </a:extLst>
          </p:cNvPr>
          <p:cNvSpPr/>
          <p:nvPr/>
        </p:nvSpPr>
        <p:spPr>
          <a:xfrm>
            <a:off x="4974711" y="4345401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4B2CA8-C799-58C6-769C-F0E7A959E486}"/>
              </a:ext>
            </a:extLst>
          </p:cNvPr>
          <p:cNvSpPr/>
          <p:nvPr/>
        </p:nvSpPr>
        <p:spPr>
          <a:xfrm>
            <a:off x="4717291" y="365912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FF1D1D5-6D60-68ED-330D-A020F723F1CF}"/>
              </a:ext>
            </a:extLst>
          </p:cNvPr>
          <p:cNvSpPr/>
          <p:nvPr/>
        </p:nvSpPr>
        <p:spPr>
          <a:xfrm>
            <a:off x="4717291" y="281152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19C5120-42F0-F604-5A54-61EB30C3FAAC}"/>
              </a:ext>
            </a:extLst>
          </p:cNvPr>
          <p:cNvSpPr/>
          <p:nvPr/>
        </p:nvSpPr>
        <p:spPr>
          <a:xfrm>
            <a:off x="4988311" y="2231643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B05554E-5A16-14FD-F7CF-550D9AAD59DB}"/>
              </a:ext>
            </a:extLst>
          </p:cNvPr>
          <p:cNvSpPr/>
          <p:nvPr/>
        </p:nvSpPr>
        <p:spPr>
          <a:xfrm>
            <a:off x="10581899" y="279513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281D7B2-132D-0964-4AC1-F2051507970F}"/>
              </a:ext>
            </a:extLst>
          </p:cNvPr>
          <p:cNvSpPr/>
          <p:nvPr/>
        </p:nvSpPr>
        <p:spPr>
          <a:xfrm>
            <a:off x="10184735" y="220122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F781578-D19D-F5BE-4565-8FAE633502F9}"/>
              </a:ext>
            </a:extLst>
          </p:cNvPr>
          <p:cNvSpPr/>
          <p:nvPr/>
        </p:nvSpPr>
        <p:spPr>
          <a:xfrm>
            <a:off x="10581899" y="3659126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85481BF-53F5-935D-CE8E-AAA93F9719D7}"/>
              </a:ext>
            </a:extLst>
          </p:cNvPr>
          <p:cNvSpPr/>
          <p:nvPr/>
        </p:nvSpPr>
        <p:spPr>
          <a:xfrm>
            <a:off x="10184734" y="432216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66D55C-45E3-29B8-F0BF-4D01C35B31ED}"/>
              </a:ext>
            </a:extLst>
          </p:cNvPr>
          <p:cNvCxnSpPr>
            <a:cxnSpLocks/>
            <a:stCxn id="11" idx="2"/>
            <a:endCxn id="14" idx="5"/>
          </p:cNvCxnSpPr>
          <p:nvPr/>
        </p:nvCxnSpPr>
        <p:spPr>
          <a:xfrm flipH="1" flipV="1">
            <a:off x="6276646" y="3028936"/>
            <a:ext cx="670744" cy="293476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C846430-5456-E715-A779-8185280B3C69}"/>
              </a:ext>
            </a:extLst>
          </p:cNvPr>
          <p:cNvCxnSpPr>
            <a:cxnSpLocks/>
            <a:stCxn id="11" idx="3"/>
            <a:endCxn id="15" idx="7"/>
          </p:cNvCxnSpPr>
          <p:nvPr/>
        </p:nvCxnSpPr>
        <p:spPr>
          <a:xfrm flipH="1">
            <a:off x="6276646" y="3416898"/>
            <a:ext cx="709882" cy="273122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E6F87EA-D6CB-5DFF-F3B5-ABAE1A82929A}"/>
              </a:ext>
            </a:extLst>
          </p:cNvPr>
          <p:cNvCxnSpPr>
            <a:cxnSpLocks/>
            <a:stCxn id="15" idx="2"/>
            <a:endCxn id="25" idx="6"/>
          </p:cNvCxnSpPr>
          <p:nvPr/>
        </p:nvCxnSpPr>
        <p:spPr>
          <a:xfrm flipH="1">
            <a:off x="4984540" y="3784507"/>
            <a:ext cx="1063995" cy="824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10E1CA3-0981-B07B-D585-B62629B6B782}"/>
              </a:ext>
            </a:extLst>
          </p:cNvPr>
          <p:cNvCxnSpPr>
            <a:cxnSpLocks/>
            <a:stCxn id="15" idx="3"/>
            <a:endCxn id="24" idx="7"/>
          </p:cNvCxnSpPr>
          <p:nvPr/>
        </p:nvCxnSpPr>
        <p:spPr>
          <a:xfrm flipH="1">
            <a:off x="5202822" y="3878993"/>
            <a:ext cx="884851" cy="505546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D6BA57F-FA78-20A3-8180-3D09156D5BF2}"/>
              </a:ext>
            </a:extLst>
          </p:cNvPr>
          <p:cNvCxnSpPr>
            <a:cxnSpLocks/>
            <a:stCxn id="14" idx="2"/>
            <a:endCxn id="26" idx="6"/>
          </p:cNvCxnSpPr>
          <p:nvPr/>
        </p:nvCxnSpPr>
        <p:spPr>
          <a:xfrm flipH="1">
            <a:off x="4984540" y="2934450"/>
            <a:ext cx="1063995" cy="10697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F06743F-FBDB-8F68-4811-96451830606B}"/>
              </a:ext>
            </a:extLst>
          </p:cNvPr>
          <p:cNvCxnSpPr>
            <a:cxnSpLocks/>
            <a:stCxn id="14" idx="1"/>
            <a:endCxn id="27" idx="5"/>
          </p:cNvCxnSpPr>
          <p:nvPr/>
        </p:nvCxnSpPr>
        <p:spPr>
          <a:xfrm flipH="1" flipV="1">
            <a:off x="5216422" y="2459754"/>
            <a:ext cx="871251" cy="380209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47BC1B6-3FA1-A1B5-CD52-A40734C8B1E7}"/>
              </a:ext>
            </a:extLst>
          </p:cNvPr>
          <p:cNvCxnSpPr>
            <a:cxnSpLocks/>
            <a:stCxn id="12" idx="7"/>
            <a:endCxn id="22" idx="2"/>
          </p:cNvCxnSpPr>
          <p:nvPr/>
        </p:nvCxnSpPr>
        <p:spPr>
          <a:xfrm flipV="1">
            <a:off x="8478717" y="2913085"/>
            <a:ext cx="797170" cy="314839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6AC9453-D77B-66BF-3C18-1712BC0461EA}"/>
              </a:ext>
            </a:extLst>
          </p:cNvPr>
          <p:cNvCxnSpPr>
            <a:cxnSpLocks/>
            <a:stCxn id="22" idx="7"/>
            <a:endCxn id="29" idx="3"/>
          </p:cNvCxnSpPr>
          <p:nvPr/>
        </p:nvCxnSpPr>
        <p:spPr>
          <a:xfrm flipV="1">
            <a:off x="9503998" y="2429331"/>
            <a:ext cx="719875" cy="389267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2F877E1-EF98-3600-2C78-13ADC4B22D09}"/>
              </a:ext>
            </a:extLst>
          </p:cNvPr>
          <p:cNvCxnSpPr>
            <a:cxnSpLocks/>
            <a:stCxn id="22" idx="6"/>
            <a:endCxn id="28" idx="2"/>
          </p:cNvCxnSpPr>
          <p:nvPr/>
        </p:nvCxnSpPr>
        <p:spPr>
          <a:xfrm>
            <a:off x="9543136" y="2913085"/>
            <a:ext cx="1038763" cy="1567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5980222-3641-6875-B4A7-D4122DA81B98}"/>
              </a:ext>
            </a:extLst>
          </p:cNvPr>
          <p:cNvCxnSpPr>
            <a:cxnSpLocks/>
            <a:stCxn id="12" idx="5"/>
            <a:endCxn id="21" idx="2"/>
          </p:cNvCxnSpPr>
          <p:nvPr/>
        </p:nvCxnSpPr>
        <p:spPr>
          <a:xfrm>
            <a:off x="8478717" y="3416897"/>
            <a:ext cx="797171" cy="36761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C190842-7A63-0B6D-0961-2F109841EFEF}"/>
              </a:ext>
            </a:extLst>
          </p:cNvPr>
          <p:cNvCxnSpPr>
            <a:cxnSpLocks/>
            <a:stCxn id="21" idx="5"/>
            <a:endCxn id="31" idx="1"/>
          </p:cNvCxnSpPr>
          <p:nvPr/>
        </p:nvCxnSpPr>
        <p:spPr>
          <a:xfrm>
            <a:off x="9503999" y="3878993"/>
            <a:ext cx="719873" cy="482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A9CEE6D-A0FD-33BF-2CC5-66296CCE2E86}"/>
              </a:ext>
            </a:extLst>
          </p:cNvPr>
          <p:cNvCxnSpPr>
            <a:cxnSpLocks/>
            <a:stCxn id="21" idx="6"/>
            <a:endCxn id="30" idx="2"/>
          </p:cNvCxnSpPr>
          <p:nvPr/>
        </p:nvCxnSpPr>
        <p:spPr>
          <a:xfrm>
            <a:off x="9543137" y="3784507"/>
            <a:ext cx="1038762" cy="824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EFD6A25-A8F7-108A-3025-827E3059B1BF}"/>
                  </a:ext>
                </a:extLst>
              </p:cNvPr>
              <p:cNvSpPr txBox="1"/>
              <p:nvPr/>
            </p:nvSpPr>
            <p:spPr>
              <a:xfrm>
                <a:off x="5238441" y="3445911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EFD6A25-A8F7-108A-3025-827E3059B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441" y="3445911"/>
                <a:ext cx="174728" cy="276999"/>
              </a:xfrm>
              <a:prstGeom prst="rect">
                <a:avLst/>
              </a:prstGeom>
              <a:blipFill>
                <a:blip r:embed="rId3"/>
                <a:stretch>
                  <a:fillRect l="-31034" r="-34483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27B4A16-D69C-0E24-0E3A-49358B73BC3D}"/>
                  </a:ext>
                </a:extLst>
              </p:cNvPr>
              <p:cNvSpPr txBox="1"/>
              <p:nvPr/>
            </p:nvSpPr>
            <p:spPr>
              <a:xfrm>
                <a:off x="5124414" y="3971524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27B4A16-D69C-0E24-0E3A-49358B73B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14" y="3971524"/>
                <a:ext cx="302968" cy="276999"/>
              </a:xfrm>
              <a:prstGeom prst="rect">
                <a:avLst/>
              </a:prstGeom>
              <a:blipFill>
                <a:blip r:embed="rId4"/>
                <a:stretch>
                  <a:fillRect l="-20408" r="-20408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89AD710-6BA4-D204-3BF3-0F9A5A3359DE}"/>
                  </a:ext>
                </a:extLst>
              </p:cNvPr>
              <p:cNvSpPr txBox="1"/>
              <p:nvPr/>
            </p:nvSpPr>
            <p:spPr>
              <a:xfrm>
                <a:off x="5195585" y="2686722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89AD710-6BA4-D204-3BF3-0F9A5A335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585" y="2686722"/>
                <a:ext cx="174728" cy="276999"/>
              </a:xfrm>
              <a:prstGeom prst="rect">
                <a:avLst/>
              </a:prstGeom>
              <a:blipFill>
                <a:blip r:embed="rId5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F22E1CF-8521-62BC-3B91-24E4BEEA7D58}"/>
                  </a:ext>
                </a:extLst>
              </p:cNvPr>
              <p:cNvSpPr txBox="1"/>
              <p:nvPr/>
            </p:nvSpPr>
            <p:spPr>
              <a:xfrm>
                <a:off x="5645247" y="2289673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F22E1CF-8521-62BC-3B91-24E4BEEA7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247" y="2289673"/>
                <a:ext cx="302968" cy="276999"/>
              </a:xfrm>
              <a:prstGeom prst="rect">
                <a:avLst/>
              </a:prstGeom>
              <a:blipFill>
                <a:blip r:embed="rId6"/>
                <a:stretch>
                  <a:fillRect l="-18000" r="-20000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AA0B4F9-0B1A-CAC9-2AAA-A49150D671A7}"/>
                  </a:ext>
                </a:extLst>
              </p:cNvPr>
              <p:cNvSpPr txBox="1"/>
              <p:nvPr/>
            </p:nvSpPr>
            <p:spPr>
              <a:xfrm>
                <a:off x="6243914" y="3322410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AA0B4F9-0B1A-CAC9-2AAA-A49150D67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914" y="3322410"/>
                <a:ext cx="174728" cy="276999"/>
              </a:xfrm>
              <a:prstGeom prst="rect">
                <a:avLst/>
              </a:prstGeom>
              <a:blipFill>
                <a:blip r:embed="rId7"/>
                <a:stretch>
                  <a:fillRect l="-34483" r="-34483" b="-888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E73444-9A6C-ADFC-6135-541226C2ABFF}"/>
                  </a:ext>
                </a:extLst>
              </p:cNvPr>
              <p:cNvSpPr txBox="1"/>
              <p:nvPr/>
            </p:nvSpPr>
            <p:spPr>
              <a:xfrm>
                <a:off x="6536858" y="2863517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E73444-9A6C-ADFC-6135-541226C2A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858" y="2863517"/>
                <a:ext cx="174728" cy="276999"/>
              </a:xfrm>
              <a:prstGeom prst="rect">
                <a:avLst/>
              </a:prstGeom>
              <a:blipFill>
                <a:blip r:embed="rId8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CAA6D40-8AE6-5256-5EE9-13FEA2B63B7F}"/>
                  </a:ext>
                </a:extLst>
              </p:cNvPr>
              <p:cNvSpPr txBox="1"/>
              <p:nvPr/>
            </p:nvSpPr>
            <p:spPr>
              <a:xfrm>
                <a:off x="7468241" y="2978599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CAA6D40-8AE6-5256-5EE9-13FEA2B63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241" y="2978599"/>
                <a:ext cx="174728" cy="276999"/>
              </a:xfrm>
              <a:prstGeom prst="rect">
                <a:avLst/>
              </a:prstGeom>
              <a:blipFill>
                <a:blip r:embed="rId9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201EA1F-A140-005D-F925-7140739BA95D}"/>
                  </a:ext>
                </a:extLst>
              </p:cNvPr>
              <p:cNvSpPr txBox="1"/>
              <p:nvPr/>
            </p:nvSpPr>
            <p:spPr>
              <a:xfrm>
                <a:off x="8631634" y="2718568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201EA1F-A140-005D-F925-7140739BA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634" y="2718568"/>
                <a:ext cx="174728" cy="276999"/>
              </a:xfrm>
              <a:prstGeom prst="rect">
                <a:avLst/>
              </a:prstGeom>
              <a:blipFill>
                <a:blip r:embed="rId10"/>
                <a:stretch>
                  <a:fillRect l="-34483" r="-31034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9C200CF-FBDE-5A95-990E-C24A34DFFCE7}"/>
                  </a:ext>
                </a:extLst>
              </p:cNvPr>
              <p:cNvSpPr txBox="1"/>
              <p:nvPr/>
            </p:nvSpPr>
            <p:spPr>
              <a:xfrm>
                <a:off x="8745966" y="3283273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9C200CF-FBDE-5A95-990E-C24A34DFF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966" y="3283273"/>
                <a:ext cx="302968" cy="276999"/>
              </a:xfrm>
              <a:prstGeom prst="rect">
                <a:avLst/>
              </a:prstGeom>
              <a:blipFill>
                <a:blip r:embed="rId11"/>
                <a:stretch>
                  <a:fillRect l="-20408" r="-20408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1E03D9C-62F7-03BB-97B1-059F5928FB98}"/>
                  </a:ext>
                </a:extLst>
              </p:cNvPr>
              <p:cNvSpPr txBox="1"/>
              <p:nvPr/>
            </p:nvSpPr>
            <p:spPr>
              <a:xfrm>
                <a:off x="9510428" y="2304984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1E03D9C-62F7-03BB-97B1-059F5928F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428" y="2304984"/>
                <a:ext cx="302968" cy="276999"/>
              </a:xfrm>
              <a:prstGeom prst="rect">
                <a:avLst/>
              </a:prstGeom>
              <a:blipFill>
                <a:blip r:embed="rId12"/>
                <a:stretch>
                  <a:fillRect l="-18000" r="-20000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F83DDA2-735E-FD55-E8FB-AD05A03C4EB8}"/>
                  </a:ext>
                </a:extLst>
              </p:cNvPr>
              <p:cNvSpPr txBox="1"/>
              <p:nvPr/>
            </p:nvSpPr>
            <p:spPr>
              <a:xfrm>
                <a:off x="10016847" y="2914521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F83DDA2-735E-FD55-E8FB-AD05A03C4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847" y="2914521"/>
                <a:ext cx="174728" cy="276999"/>
              </a:xfrm>
              <a:prstGeom prst="rect">
                <a:avLst/>
              </a:prstGeom>
              <a:blipFill>
                <a:blip r:embed="rId13"/>
                <a:stretch>
                  <a:fillRect l="-31034" r="-34483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2BFC1E7-0F6C-2E69-176F-4EF4187EC0DB}"/>
                  </a:ext>
                </a:extLst>
              </p:cNvPr>
              <p:cNvSpPr txBox="1"/>
              <p:nvPr/>
            </p:nvSpPr>
            <p:spPr>
              <a:xfrm>
                <a:off x="9912968" y="3474343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2BFC1E7-0F6C-2E69-176F-4EF4187EC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968" y="3474343"/>
                <a:ext cx="174728" cy="276999"/>
              </a:xfrm>
              <a:prstGeom prst="rect">
                <a:avLst/>
              </a:prstGeom>
              <a:blipFill>
                <a:blip r:embed="rId14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71D079A-8055-8A25-6FD8-D319A2BE75D3}"/>
                  </a:ext>
                </a:extLst>
              </p:cNvPr>
              <p:cNvSpPr txBox="1"/>
              <p:nvPr/>
            </p:nvSpPr>
            <p:spPr>
              <a:xfrm>
                <a:off x="9409511" y="4124271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71D079A-8055-8A25-6FD8-D319A2BE7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511" y="4124271"/>
                <a:ext cx="174728" cy="276999"/>
              </a:xfrm>
              <a:prstGeom prst="rect">
                <a:avLst/>
              </a:prstGeom>
              <a:blipFill>
                <a:blip r:embed="rId15"/>
                <a:stretch>
                  <a:fillRect l="-35714" r="-35714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D488E8D-86E7-C2D5-542B-00A4A035A5F0}"/>
              </a:ext>
            </a:extLst>
          </p:cNvPr>
          <p:cNvSpPr txBox="1"/>
          <p:nvPr/>
        </p:nvSpPr>
        <p:spPr>
          <a:xfrm>
            <a:off x="1226986" y="1939610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[B21]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F5EC58ED-6218-45AA-56F1-34227675D26E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Sub-Linear Matching: A Common Approach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B43CDD6-BE3D-7D21-70AA-C11C6B911DED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15DEC8-72A1-ADED-D1C1-602C98B460B2}"/>
              </a:ext>
            </a:extLst>
          </p:cNvPr>
          <p:cNvCxnSpPr>
            <a:cxnSpLocks/>
          </p:cNvCxnSpPr>
          <p:nvPr/>
        </p:nvCxnSpPr>
        <p:spPr>
          <a:xfrm flipH="1" flipV="1">
            <a:off x="6704219" y="3648293"/>
            <a:ext cx="216746" cy="4647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6">
            <a:extLst>
              <a:ext uri="{FF2B5EF4-FFF2-40B4-BE49-F238E27FC236}">
                <a16:creationId xmlns:a16="http://schemas.microsoft.com/office/drawing/2014/main" id="{8CD4BEAD-EEF3-38CE-F782-E1F9508C670B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66D8AC-47C7-88E8-056B-221213DEE788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0FD2CD-A31D-4500-410D-12306E02A26A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74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D190D-DD95-193A-700C-6CD94931F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69D122-E8C5-029E-FF4F-B2D85FC51DF3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0D0CE9-A8CC-A31D-C39D-9C519F33868F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1C927F-259A-8987-F25D-936F0BEC30F5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34EF07-E22E-6254-4E1C-C359A1FFEA91}"/>
                  </a:ext>
                </a:extLst>
              </p:cNvPr>
              <p:cNvSpPr txBox="1"/>
              <p:nvPr/>
            </p:nvSpPr>
            <p:spPr>
              <a:xfrm>
                <a:off x="1191036" y="2443483"/>
                <a:ext cx="302018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200" dirty="0"/>
                  <a:t> be random order </a:t>
                </a:r>
              </a:p>
              <a:p>
                <a:r>
                  <a:rPr lang="en-US" sz="2200" dirty="0"/>
                  <a:t>greedy matching</a:t>
                </a:r>
                <a:endParaRPr lang="hu-HU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34EF07-E22E-6254-4E1C-C359A1FFE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036" y="2443483"/>
                <a:ext cx="3020186" cy="769441"/>
              </a:xfrm>
              <a:prstGeom prst="rect">
                <a:avLst/>
              </a:prstGeom>
              <a:blipFill>
                <a:blip r:embed="rId2"/>
                <a:stretch>
                  <a:fillRect l="-2621" t="-4762" r="-1613" b="-1507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7C64556B-E854-1112-FB8F-A8F83B0CB1BB}"/>
              </a:ext>
            </a:extLst>
          </p:cNvPr>
          <p:cNvSpPr/>
          <p:nvPr/>
        </p:nvSpPr>
        <p:spPr>
          <a:xfrm>
            <a:off x="6947390" y="318878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B80C8E0-6C6D-0B77-B9CE-B262DB147A85}"/>
              </a:ext>
            </a:extLst>
          </p:cNvPr>
          <p:cNvSpPr/>
          <p:nvPr/>
        </p:nvSpPr>
        <p:spPr>
          <a:xfrm>
            <a:off x="8250606" y="3188786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7FA232-7738-CDE2-0C57-B4F074786738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7214639" y="3322411"/>
            <a:ext cx="1035967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9BC9FC6-8276-F04B-031C-31D72ABAE1AA}"/>
              </a:ext>
            </a:extLst>
          </p:cNvPr>
          <p:cNvSpPr/>
          <p:nvPr/>
        </p:nvSpPr>
        <p:spPr>
          <a:xfrm>
            <a:off x="6048535" y="2800825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2FF0C9-16EB-AB8D-E8AE-6F3306695B9E}"/>
              </a:ext>
            </a:extLst>
          </p:cNvPr>
          <p:cNvSpPr/>
          <p:nvPr/>
        </p:nvSpPr>
        <p:spPr>
          <a:xfrm>
            <a:off x="6048535" y="365088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8E174B-C02A-31FC-5AE4-03CA5CAB204D}"/>
              </a:ext>
            </a:extLst>
          </p:cNvPr>
          <p:cNvSpPr/>
          <p:nvPr/>
        </p:nvSpPr>
        <p:spPr>
          <a:xfrm>
            <a:off x="9275888" y="365088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FD21068-0868-9215-8C37-3F4D21DBA378}"/>
              </a:ext>
            </a:extLst>
          </p:cNvPr>
          <p:cNvSpPr/>
          <p:nvPr/>
        </p:nvSpPr>
        <p:spPr>
          <a:xfrm>
            <a:off x="9275887" y="277946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D6B510-794F-4A9B-5C36-C29CD6062D2D}"/>
              </a:ext>
            </a:extLst>
          </p:cNvPr>
          <p:cNvSpPr/>
          <p:nvPr/>
        </p:nvSpPr>
        <p:spPr>
          <a:xfrm>
            <a:off x="4974711" y="4345401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1CE6424-2B8B-7281-F8D8-4FC041193B94}"/>
              </a:ext>
            </a:extLst>
          </p:cNvPr>
          <p:cNvSpPr/>
          <p:nvPr/>
        </p:nvSpPr>
        <p:spPr>
          <a:xfrm>
            <a:off x="4717291" y="365912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660A05-EE35-2134-4088-A0F94C1332C5}"/>
              </a:ext>
            </a:extLst>
          </p:cNvPr>
          <p:cNvSpPr/>
          <p:nvPr/>
        </p:nvSpPr>
        <p:spPr>
          <a:xfrm>
            <a:off x="4717291" y="2811522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51B5C4E-4B1F-0D22-9BA2-BF250D772007}"/>
              </a:ext>
            </a:extLst>
          </p:cNvPr>
          <p:cNvSpPr/>
          <p:nvPr/>
        </p:nvSpPr>
        <p:spPr>
          <a:xfrm>
            <a:off x="4988311" y="2231643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658A6B-9822-E85C-7DBC-0FD0CC0FFE1D}"/>
              </a:ext>
            </a:extLst>
          </p:cNvPr>
          <p:cNvSpPr/>
          <p:nvPr/>
        </p:nvSpPr>
        <p:spPr>
          <a:xfrm>
            <a:off x="10581899" y="279513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7287E4B-031E-E4D0-8D7B-C10E75E85C96}"/>
              </a:ext>
            </a:extLst>
          </p:cNvPr>
          <p:cNvSpPr/>
          <p:nvPr/>
        </p:nvSpPr>
        <p:spPr>
          <a:xfrm>
            <a:off x="10184735" y="2201220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E3C7712-3466-4503-36D1-BB6AAAF0120A}"/>
              </a:ext>
            </a:extLst>
          </p:cNvPr>
          <p:cNvSpPr/>
          <p:nvPr/>
        </p:nvSpPr>
        <p:spPr>
          <a:xfrm>
            <a:off x="10581899" y="3659126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D8DF21-8592-01E5-A27C-ACE5EF1315C7}"/>
              </a:ext>
            </a:extLst>
          </p:cNvPr>
          <p:cNvSpPr/>
          <p:nvPr/>
        </p:nvSpPr>
        <p:spPr>
          <a:xfrm>
            <a:off x="10184734" y="4322167"/>
            <a:ext cx="267249" cy="26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10AD8BB-4F53-4757-126B-AD7D0C1C50B3}"/>
              </a:ext>
            </a:extLst>
          </p:cNvPr>
          <p:cNvCxnSpPr>
            <a:cxnSpLocks/>
            <a:stCxn id="11" idx="2"/>
            <a:endCxn id="14" idx="5"/>
          </p:cNvCxnSpPr>
          <p:nvPr/>
        </p:nvCxnSpPr>
        <p:spPr>
          <a:xfrm flipH="1" flipV="1">
            <a:off x="6276646" y="3028936"/>
            <a:ext cx="670744" cy="293476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D025D6F-AFCA-F919-1768-85D1E3238179}"/>
              </a:ext>
            </a:extLst>
          </p:cNvPr>
          <p:cNvCxnSpPr>
            <a:cxnSpLocks/>
            <a:stCxn id="11" idx="3"/>
            <a:endCxn id="15" idx="7"/>
          </p:cNvCxnSpPr>
          <p:nvPr/>
        </p:nvCxnSpPr>
        <p:spPr>
          <a:xfrm flipH="1">
            <a:off x="6276646" y="3416898"/>
            <a:ext cx="709882" cy="273122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1C1E6C4-50D8-565A-19CD-B41082F03A4D}"/>
              </a:ext>
            </a:extLst>
          </p:cNvPr>
          <p:cNvCxnSpPr>
            <a:cxnSpLocks/>
            <a:stCxn id="15" idx="2"/>
            <a:endCxn id="25" idx="6"/>
          </p:cNvCxnSpPr>
          <p:nvPr/>
        </p:nvCxnSpPr>
        <p:spPr>
          <a:xfrm flipH="1">
            <a:off x="4984540" y="3784507"/>
            <a:ext cx="1063995" cy="824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DB268A-9854-3795-105E-0E17D3233C9F}"/>
              </a:ext>
            </a:extLst>
          </p:cNvPr>
          <p:cNvCxnSpPr>
            <a:cxnSpLocks/>
            <a:stCxn id="15" idx="3"/>
            <a:endCxn id="24" idx="7"/>
          </p:cNvCxnSpPr>
          <p:nvPr/>
        </p:nvCxnSpPr>
        <p:spPr>
          <a:xfrm flipH="1">
            <a:off x="5202822" y="3878993"/>
            <a:ext cx="884851" cy="505546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61DCE9E-222C-6D83-2128-EFAA145A1BB0}"/>
              </a:ext>
            </a:extLst>
          </p:cNvPr>
          <p:cNvCxnSpPr>
            <a:cxnSpLocks/>
            <a:stCxn id="14" idx="2"/>
            <a:endCxn id="26" idx="6"/>
          </p:cNvCxnSpPr>
          <p:nvPr/>
        </p:nvCxnSpPr>
        <p:spPr>
          <a:xfrm flipH="1">
            <a:off x="4984540" y="2934450"/>
            <a:ext cx="1063995" cy="10697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C6DB0CE-73AD-0B02-DE83-B8E18F4B7980}"/>
              </a:ext>
            </a:extLst>
          </p:cNvPr>
          <p:cNvCxnSpPr>
            <a:cxnSpLocks/>
            <a:stCxn id="14" idx="1"/>
            <a:endCxn id="27" idx="5"/>
          </p:cNvCxnSpPr>
          <p:nvPr/>
        </p:nvCxnSpPr>
        <p:spPr>
          <a:xfrm flipH="1" flipV="1">
            <a:off x="5216422" y="2459754"/>
            <a:ext cx="871251" cy="380209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993EBB0-F9C7-424B-389A-FE3A25FB1A27}"/>
              </a:ext>
            </a:extLst>
          </p:cNvPr>
          <p:cNvCxnSpPr>
            <a:cxnSpLocks/>
            <a:stCxn id="12" idx="7"/>
            <a:endCxn id="22" idx="2"/>
          </p:cNvCxnSpPr>
          <p:nvPr/>
        </p:nvCxnSpPr>
        <p:spPr>
          <a:xfrm flipV="1">
            <a:off x="8478717" y="2913085"/>
            <a:ext cx="797170" cy="314839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25CB45F-9131-9E5B-3C94-7769AE565DE9}"/>
              </a:ext>
            </a:extLst>
          </p:cNvPr>
          <p:cNvCxnSpPr>
            <a:cxnSpLocks/>
            <a:stCxn id="22" idx="7"/>
            <a:endCxn id="29" idx="3"/>
          </p:cNvCxnSpPr>
          <p:nvPr/>
        </p:nvCxnSpPr>
        <p:spPr>
          <a:xfrm flipV="1">
            <a:off x="9503998" y="2429331"/>
            <a:ext cx="719875" cy="389267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A1C14EB-8D83-15BC-EBCA-10758B89081E}"/>
              </a:ext>
            </a:extLst>
          </p:cNvPr>
          <p:cNvCxnSpPr>
            <a:cxnSpLocks/>
            <a:stCxn id="22" idx="6"/>
            <a:endCxn id="28" idx="2"/>
          </p:cNvCxnSpPr>
          <p:nvPr/>
        </p:nvCxnSpPr>
        <p:spPr>
          <a:xfrm>
            <a:off x="9543136" y="2913085"/>
            <a:ext cx="1038763" cy="1567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BDFED9D-ADA5-5A1E-E61D-92C1912F5429}"/>
              </a:ext>
            </a:extLst>
          </p:cNvPr>
          <p:cNvCxnSpPr>
            <a:cxnSpLocks/>
            <a:stCxn id="12" idx="5"/>
            <a:endCxn id="21" idx="2"/>
          </p:cNvCxnSpPr>
          <p:nvPr/>
        </p:nvCxnSpPr>
        <p:spPr>
          <a:xfrm>
            <a:off x="8478717" y="3416897"/>
            <a:ext cx="797171" cy="36761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9A4C848-AE9A-A315-0A9A-3BB6E832F41C}"/>
              </a:ext>
            </a:extLst>
          </p:cNvPr>
          <p:cNvCxnSpPr>
            <a:cxnSpLocks/>
            <a:stCxn id="21" idx="5"/>
            <a:endCxn id="31" idx="1"/>
          </p:cNvCxnSpPr>
          <p:nvPr/>
        </p:nvCxnSpPr>
        <p:spPr>
          <a:xfrm>
            <a:off x="9503999" y="3878993"/>
            <a:ext cx="719873" cy="482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969B727-18C6-FE57-459D-784D3090DE82}"/>
              </a:ext>
            </a:extLst>
          </p:cNvPr>
          <p:cNvCxnSpPr>
            <a:cxnSpLocks/>
            <a:stCxn id="21" idx="6"/>
            <a:endCxn id="30" idx="2"/>
          </p:cNvCxnSpPr>
          <p:nvPr/>
        </p:nvCxnSpPr>
        <p:spPr>
          <a:xfrm>
            <a:off x="9543137" y="3784507"/>
            <a:ext cx="1038762" cy="824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E6277DF-D828-7841-9058-BAD325F517C2}"/>
                  </a:ext>
                </a:extLst>
              </p:cNvPr>
              <p:cNvSpPr txBox="1"/>
              <p:nvPr/>
            </p:nvSpPr>
            <p:spPr>
              <a:xfrm>
                <a:off x="5238441" y="3445911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E6277DF-D828-7841-9058-BAD325F51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441" y="3445911"/>
                <a:ext cx="174728" cy="276999"/>
              </a:xfrm>
              <a:prstGeom prst="rect">
                <a:avLst/>
              </a:prstGeom>
              <a:blipFill>
                <a:blip r:embed="rId3"/>
                <a:stretch>
                  <a:fillRect l="-31034" r="-34483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B44AE7B-3DD9-240E-A85C-412A262A8809}"/>
                  </a:ext>
                </a:extLst>
              </p:cNvPr>
              <p:cNvSpPr txBox="1"/>
              <p:nvPr/>
            </p:nvSpPr>
            <p:spPr>
              <a:xfrm>
                <a:off x="5124414" y="3971524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B44AE7B-3DD9-240E-A85C-412A262A8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14" y="3971524"/>
                <a:ext cx="302968" cy="276999"/>
              </a:xfrm>
              <a:prstGeom prst="rect">
                <a:avLst/>
              </a:prstGeom>
              <a:blipFill>
                <a:blip r:embed="rId4"/>
                <a:stretch>
                  <a:fillRect l="-20408" r="-20408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A84310A-EE40-5257-43B4-7F437D30A409}"/>
                  </a:ext>
                </a:extLst>
              </p:cNvPr>
              <p:cNvSpPr txBox="1"/>
              <p:nvPr/>
            </p:nvSpPr>
            <p:spPr>
              <a:xfrm>
                <a:off x="5195585" y="2686722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A84310A-EE40-5257-43B4-7F437D30A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585" y="2686722"/>
                <a:ext cx="174728" cy="276999"/>
              </a:xfrm>
              <a:prstGeom prst="rect">
                <a:avLst/>
              </a:prstGeom>
              <a:blipFill>
                <a:blip r:embed="rId5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C41AF1E-BD2A-DA7F-39E5-3FF181671ED5}"/>
                  </a:ext>
                </a:extLst>
              </p:cNvPr>
              <p:cNvSpPr txBox="1"/>
              <p:nvPr/>
            </p:nvSpPr>
            <p:spPr>
              <a:xfrm>
                <a:off x="5645247" y="2289673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C41AF1E-BD2A-DA7F-39E5-3FF181671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247" y="2289673"/>
                <a:ext cx="302968" cy="276999"/>
              </a:xfrm>
              <a:prstGeom prst="rect">
                <a:avLst/>
              </a:prstGeom>
              <a:blipFill>
                <a:blip r:embed="rId6"/>
                <a:stretch>
                  <a:fillRect l="-18000" r="-20000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C725E22-B932-2868-ED5C-B1BA460E848C}"/>
                  </a:ext>
                </a:extLst>
              </p:cNvPr>
              <p:cNvSpPr txBox="1"/>
              <p:nvPr/>
            </p:nvSpPr>
            <p:spPr>
              <a:xfrm>
                <a:off x="6243914" y="3322410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C725E22-B932-2868-ED5C-B1BA460E8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914" y="3322410"/>
                <a:ext cx="174728" cy="276999"/>
              </a:xfrm>
              <a:prstGeom prst="rect">
                <a:avLst/>
              </a:prstGeom>
              <a:blipFill>
                <a:blip r:embed="rId7"/>
                <a:stretch>
                  <a:fillRect l="-34483" r="-34483" b="-888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3C52F1F-9AB1-6B87-E2B4-30D7C51B1FF3}"/>
                  </a:ext>
                </a:extLst>
              </p:cNvPr>
              <p:cNvSpPr txBox="1"/>
              <p:nvPr/>
            </p:nvSpPr>
            <p:spPr>
              <a:xfrm>
                <a:off x="6536858" y="2863517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3C52F1F-9AB1-6B87-E2B4-30D7C51B1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858" y="2863517"/>
                <a:ext cx="174728" cy="276999"/>
              </a:xfrm>
              <a:prstGeom prst="rect">
                <a:avLst/>
              </a:prstGeom>
              <a:blipFill>
                <a:blip r:embed="rId8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3F4E596-F020-ED7F-6CBB-8E46BDC02752}"/>
                  </a:ext>
                </a:extLst>
              </p:cNvPr>
              <p:cNvSpPr txBox="1"/>
              <p:nvPr/>
            </p:nvSpPr>
            <p:spPr>
              <a:xfrm>
                <a:off x="7468241" y="2978599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3F4E596-F020-ED7F-6CBB-8E46BDC02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241" y="2978599"/>
                <a:ext cx="174728" cy="276999"/>
              </a:xfrm>
              <a:prstGeom prst="rect">
                <a:avLst/>
              </a:prstGeom>
              <a:blipFill>
                <a:blip r:embed="rId9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518C868-5782-D6B6-C9FB-F1AE93D9CAA9}"/>
                  </a:ext>
                </a:extLst>
              </p:cNvPr>
              <p:cNvSpPr txBox="1"/>
              <p:nvPr/>
            </p:nvSpPr>
            <p:spPr>
              <a:xfrm>
                <a:off x="8631634" y="2718568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518C868-5782-D6B6-C9FB-F1AE93D9C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634" y="2718568"/>
                <a:ext cx="174728" cy="276999"/>
              </a:xfrm>
              <a:prstGeom prst="rect">
                <a:avLst/>
              </a:prstGeom>
              <a:blipFill>
                <a:blip r:embed="rId10"/>
                <a:stretch>
                  <a:fillRect l="-34483" r="-31034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AF10693-7A4B-5731-7A60-B258A1DB4154}"/>
                  </a:ext>
                </a:extLst>
              </p:cNvPr>
              <p:cNvSpPr txBox="1"/>
              <p:nvPr/>
            </p:nvSpPr>
            <p:spPr>
              <a:xfrm>
                <a:off x="8745966" y="3283273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AF10693-7A4B-5731-7A60-B258A1DB4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966" y="3283273"/>
                <a:ext cx="302968" cy="276999"/>
              </a:xfrm>
              <a:prstGeom prst="rect">
                <a:avLst/>
              </a:prstGeom>
              <a:blipFill>
                <a:blip r:embed="rId11"/>
                <a:stretch>
                  <a:fillRect l="-20408" r="-20408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C8916E0-1FF7-B0E7-0FF1-3821297B8D2D}"/>
                  </a:ext>
                </a:extLst>
              </p:cNvPr>
              <p:cNvSpPr txBox="1"/>
              <p:nvPr/>
            </p:nvSpPr>
            <p:spPr>
              <a:xfrm>
                <a:off x="9510428" y="2304984"/>
                <a:ext cx="302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C8916E0-1FF7-B0E7-0FF1-3821297B8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428" y="2304984"/>
                <a:ext cx="302968" cy="276999"/>
              </a:xfrm>
              <a:prstGeom prst="rect">
                <a:avLst/>
              </a:prstGeom>
              <a:blipFill>
                <a:blip r:embed="rId12"/>
                <a:stretch>
                  <a:fillRect l="-18000" r="-20000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D425E40-0711-9489-A9FC-34B8295DEBB3}"/>
                  </a:ext>
                </a:extLst>
              </p:cNvPr>
              <p:cNvSpPr txBox="1"/>
              <p:nvPr/>
            </p:nvSpPr>
            <p:spPr>
              <a:xfrm>
                <a:off x="10016847" y="2914521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D425E40-0711-9489-A9FC-34B8295DE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847" y="2914521"/>
                <a:ext cx="174728" cy="276999"/>
              </a:xfrm>
              <a:prstGeom prst="rect">
                <a:avLst/>
              </a:prstGeom>
              <a:blipFill>
                <a:blip r:embed="rId13"/>
                <a:stretch>
                  <a:fillRect l="-31034" r="-34483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D6C5CFA-863E-F868-003C-76AC9B1EBFBF}"/>
                  </a:ext>
                </a:extLst>
              </p:cNvPr>
              <p:cNvSpPr txBox="1"/>
              <p:nvPr/>
            </p:nvSpPr>
            <p:spPr>
              <a:xfrm>
                <a:off x="9912968" y="3474343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D6C5CFA-863E-F868-003C-76AC9B1EB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968" y="3474343"/>
                <a:ext cx="174728" cy="276999"/>
              </a:xfrm>
              <a:prstGeom prst="rect">
                <a:avLst/>
              </a:prstGeom>
              <a:blipFill>
                <a:blip r:embed="rId14"/>
                <a:stretch>
                  <a:fillRect l="-31034" r="-34483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6E82161-B1E8-3E6E-3727-5EA94E343635}"/>
                  </a:ext>
                </a:extLst>
              </p:cNvPr>
              <p:cNvSpPr txBox="1"/>
              <p:nvPr/>
            </p:nvSpPr>
            <p:spPr>
              <a:xfrm>
                <a:off x="9409511" y="4124271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6E82161-B1E8-3E6E-3727-5EA94E343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511" y="4124271"/>
                <a:ext cx="174728" cy="276999"/>
              </a:xfrm>
              <a:prstGeom prst="rect">
                <a:avLst/>
              </a:prstGeom>
              <a:blipFill>
                <a:blip r:embed="rId15"/>
                <a:stretch>
                  <a:fillRect l="-35714" r="-35714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8179FBD-4333-0EDC-C513-0242D85449C2}"/>
              </a:ext>
            </a:extLst>
          </p:cNvPr>
          <p:cNvSpPr txBox="1"/>
          <p:nvPr/>
        </p:nvSpPr>
        <p:spPr>
          <a:xfrm>
            <a:off x="1184238" y="1563951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[B21]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CFA3B1C3-1900-B767-6F90-A15A50B01DD0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Sub-Linear Matching: A Common Approach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05DAB6-CA6C-6738-011A-56D892252C2A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38DC66-BEC6-3C76-084E-7336D8FFFB34}"/>
              </a:ext>
            </a:extLst>
          </p:cNvPr>
          <p:cNvCxnSpPr>
            <a:cxnSpLocks/>
          </p:cNvCxnSpPr>
          <p:nvPr/>
        </p:nvCxnSpPr>
        <p:spPr>
          <a:xfrm>
            <a:off x="7789333" y="2718568"/>
            <a:ext cx="0" cy="4702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CDAA9E-E83A-B7E5-BC1C-2AE87576F1F4}"/>
                  </a:ext>
                </a:extLst>
              </p:cNvPr>
              <p:cNvSpPr txBox="1"/>
              <p:nvPr/>
            </p:nvSpPr>
            <p:spPr>
              <a:xfrm>
                <a:off x="1198038" y="3759913"/>
                <a:ext cx="3120667" cy="77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(2+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-approximation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queries</a:t>
                </a:r>
                <a:endParaRPr lang="hu-HU" sz="2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CDAA9E-E83A-B7E5-BC1C-2AE87576F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038" y="3759913"/>
                <a:ext cx="3120667" cy="777842"/>
              </a:xfrm>
              <a:prstGeom prst="rect">
                <a:avLst/>
              </a:prstGeom>
              <a:blipFill>
                <a:blip r:embed="rId16"/>
                <a:stretch>
                  <a:fillRect l="-2544" t="-4724" b="-157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ECFBA7-4DDB-A3D1-98C7-3AB4A2308B91}"/>
                  </a:ext>
                </a:extLst>
              </p:cNvPr>
              <p:cNvSpPr txBox="1"/>
              <p:nvPr/>
            </p:nvSpPr>
            <p:spPr>
              <a:xfrm>
                <a:off x="1198038" y="5282689"/>
                <a:ext cx="10167014" cy="439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In specific: matched status under a maximal matching can be queried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time</a:t>
                </a:r>
                <a:endParaRPr lang="hu-HU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ECFBA7-4DDB-A3D1-98C7-3AB4A2308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038" y="5282689"/>
                <a:ext cx="10167014" cy="439287"/>
              </a:xfrm>
              <a:prstGeom prst="rect">
                <a:avLst/>
              </a:prstGeom>
              <a:blipFill>
                <a:blip r:embed="rId17"/>
                <a:stretch>
                  <a:fillRect l="-780" t="-9722" b="-2777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6">
            <a:extLst>
              <a:ext uri="{FF2B5EF4-FFF2-40B4-BE49-F238E27FC236}">
                <a16:creationId xmlns:a16="http://schemas.microsoft.com/office/drawing/2014/main" id="{D6357F72-6546-CAD3-2349-3798B90AFED0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4055DE-E9DC-6330-172F-F80EC93F9C2A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2B3861-3713-2B5C-8D14-6C893FCD1038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54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1133A-CDFC-EE05-6A13-C4B893409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1DA154-870E-B0B0-407A-965A25E799E4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61B76A-ED61-5CD5-30AD-8847A390030B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1E5E3-CADA-3443-D9C3-9532C986F86F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8146E461-0191-B9EE-72C6-8203A8EB514B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Dynamic and Sub-Linear Matching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6811B9-28BA-6644-1CB6-37C403F4393B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6A3C07-AB95-124F-22C8-7B8868BE8160}"/>
                  </a:ext>
                </a:extLst>
              </p:cNvPr>
              <p:cNvSpPr txBox="1"/>
              <p:nvPr/>
            </p:nvSpPr>
            <p:spPr>
              <a:xfrm>
                <a:off x="1349310" y="1782620"/>
                <a:ext cx="4856266" cy="439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Dynamic Model: Update is of size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hu-HU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6A3C07-AB95-124F-22C8-7B8868BE8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310" y="1782620"/>
                <a:ext cx="4856266" cy="439287"/>
              </a:xfrm>
              <a:prstGeom prst="rect">
                <a:avLst/>
              </a:prstGeom>
              <a:blipFill>
                <a:blip r:embed="rId2"/>
                <a:stretch>
                  <a:fillRect l="-1631" t="-9722" b="-291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985E72-58AE-D2F0-1244-2311299F2093}"/>
                  </a:ext>
                </a:extLst>
              </p:cNvPr>
              <p:cNvSpPr txBox="1"/>
              <p:nvPr/>
            </p:nvSpPr>
            <p:spPr>
              <a:xfrm>
                <a:off x="1349310" y="2240614"/>
                <a:ext cx="4348242" cy="439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/>
                  <a:t> Ultimate goal: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200" dirty="0"/>
                  <a:t> update time</a:t>
                </a:r>
                <a:endParaRPr lang="hu-HU" sz="2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985E72-58AE-D2F0-1244-2311299F2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310" y="2240614"/>
                <a:ext cx="4348242" cy="439287"/>
              </a:xfrm>
              <a:prstGeom prst="rect">
                <a:avLst/>
              </a:prstGeom>
              <a:blipFill>
                <a:blip r:embed="rId3"/>
                <a:stretch>
                  <a:fillRect t="-9722" r="-700" b="-2777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D1CB828-D79F-F617-301E-017836F38DFB}"/>
              </a:ext>
            </a:extLst>
          </p:cNvPr>
          <p:cNvSpPr txBox="1"/>
          <p:nvPr/>
        </p:nvSpPr>
        <p:spPr>
          <a:xfrm>
            <a:off x="1349310" y="2698608"/>
            <a:ext cx="77829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(Describes a near-optimal static algorithm through insertions)</a:t>
            </a:r>
            <a:endParaRPr lang="hu-HU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25CA78-5A7D-0EDC-F210-A42F35D821F6}"/>
                  </a:ext>
                </a:extLst>
              </p:cNvPr>
              <p:cNvSpPr txBox="1"/>
              <p:nvPr/>
            </p:nvSpPr>
            <p:spPr>
              <a:xfrm>
                <a:off x="1349310" y="3912673"/>
                <a:ext cx="845077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Dynamic Model: No constant approximation can be obtained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sz="2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25CA78-5A7D-0EDC-F210-A42F35D82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310" y="3912673"/>
                <a:ext cx="8450775" cy="430887"/>
              </a:xfrm>
              <a:prstGeom prst="rect">
                <a:avLst/>
              </a:prstGeom>
              <a:blipFill>
                <a:blip r:embed="rId4"/>
                <a:stretch>
                  <a:fillRect l="-937" t="-8451" b="-281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2C6D88B-3B93-E9FB-4312-43F96DBDC052}"/>
              </a:ext>
            </a:extLst>
          </p:cNvPr>
          <p:cNvSpPr txBox="1"/>
          <p:nvPr/>
        </p:nvSpPr>
        <p:spPr>
          <a:xfrm>
            <a:off x="1349310" y="4416450"/>
            <a:ext cx="79234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(Adjacency matrix query: graph which is only a perfect matching)</a:t>
            </a:r>
            <a:endParaRPr lang="hu-HU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24CA01-C9E4-5CC3-8B88-EF3633FC0D16}"/>
                  </a:ext>
                </a:extLst>
              </p:cNvPr>
              <p:cNvSpPr txBox="1"/>
              <p:nvPr/>
            </p:nvSpPr>
            <p:spPr>
              <a:xfrm>
                <a:off x="1454020" y="4920227"/>
                <a:ext cx="3804824" cy="439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/>
                  <a:t> Ultimate goal: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200" dirty="0"/>
                  <a:t> queries</a:t>
                </a:r>
                <a:endParaRPr lang="hu-HU" sz="2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24CA01-C9E4-5CC3-8B88-EF3633FC0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020" y="4920227"/>
                <a:ext cx="3804824" cy="439287"/>
              </a:xfrm>
              <a:prstGeom prst="rect">
                <a:avLst/>
              </a:prstGeom>
              <a:blipFill>
                <a:blip r:embed="rId5"/>
                <a:stretch>
                  <a:fillRect t="-9722" r="-962" b="-291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>
            <a:extLst>
              <a:ext uri="{FF2B5EF4-FFF2-40B4-BE49-F238E27FC236}">
                <a16:creationId xmlns:a16="http://schemas.microsoft.com/office/drawing/2014/main" id="{FCA6FD4C-3306-7F73-4569-E4A0DE473D73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B19C1E-ED24-26D7-7BE8-41BFF8C4D7F4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031466-EA5A-CF84-FCCA-60CFFB0AD909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54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C4DF9-E875-0FA3-37EE-AC1B82719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36E013-AC54-5723-7A26-F19E0319F7F1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192938-59B3-CF6C-4234-29529840946A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0FA9DB-4CF9-F7D2-4C45-FF06C9B6FCE8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CF035D71-010A-18B9-458E-D7193F67AE34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Dynamic and Sub-Linear Matching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641486-D52E-1D45-0CAB-9B20A58BB78F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46443A-9ECB-7DBE-417E-D0F8E5997ACD}"/>
                  </a:ext>
                </a:extLst>
              </p:cNvPr>
              <p:cNvSpPr txBox="1"/>
              <p:nvPr/>
            </p:nvSpPr>
            <p:spPr>
              <a:xfrm>
                <a:off x="1349310" y="1782620"/>
                <a:ext cx="5258619" cy="439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Dynamic Ultimate goal: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200" dirty="0"/>
                  <a:t> update time</a:t>
                </a:r>
                <a:endParaRPr lang="hu-HU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46443A-9ECB-7DBE-417E-D0F8E5997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310" y="1782620"/>
                <a:ext cx="5258619" cy="439287"/>
              </a:xfrm>
              <a:prstGeom prst="rect">
                <a:avLst/>
              </a:prstGeom>
              <a:blipFill>
                <a:blip r:embed="rId2"/>
                <a:stretch>
                  <a:fillRect l="-1506" t="-9722" b="-291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6AA6A3-6288-A8DA-38EC-D645CFB2A531}"/>
                  </a:ext>
                </a:extLst>
              </p:cNvPr>
              <p:cNvSpPr txBox="1"/>
              <p:nvPr/>
            </p:nvSpPr>
            <p:spPr>
              <a:xfrm>
                <a:off x="1349310" y="2311716"/>
                <a:ext cx="3547894" cy="439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Dynamic goal: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200" dirty="0"/>
                  <a:t> queries</a:t>
                </a:r>
                <a:endParaRPr lang="hu-HU" sz="2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6AA6A3-6288-A8DA-38EC-D645CFB2A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310" y="2311716"/>
                <a:ext cx="3547894" cy="439287"/>
              </a:xfrm>
              <a:prstGeom prst="rect">
                <a:avLst/>
              </a:prstGeom>
              <a:blipFill>
                <a:blip r:embed="rId3"/>
                <a:stretch>
                  <a:fillRect l="-2234" t="-9722" r="-1203" b="-291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328000-66D1-83B7-5843-FB85ADB5B24C}"/>
                  </a:ext>
                </a:extLst>
              </p:cNvPr>
              <p:cNvSpPr txBox="1"/>
              <p:nvPr/>
            </p:nvSpPr>
            <p:spPr>
              <a:xfrm>
                <a:off x="1349310" y="3126891"/>
                <a:ext cx="53504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2,2+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approximation achievable for both models </a:t>
                </a:r>
                <a:endParaRPr lang="hu-H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328000-66D1-83B7-5843-FB85ADB5B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310" y="3126891"/>
                <a:ext cx="5350439" cy="369332"/>
              </a:xfrm>
              <a:prstGeom prst="rect">
                <a:avLst/>
              </a:prstGeom>
              <a:blipFill>
                <a:blip r:embed="rId4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2A02F97-7B4F-C31A-7B73-D58DF575308A}"/>
              </a:ext>
            </a:extLst>
          </p:cNvPr>
          <p:cNvSpPr txBox="1"/>
          <p:nvPr/>
        </p:nvSpPr>
        <p:spPr>
          <a:xfrm>
            <a:off x="1349310" y="3923348"/>
            <a:ext cx="555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Implementations of the random order greedy algorithm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B206BC-58FF-6305-90CC-ACB6000E5DF8}"/>
                  </a:ext>
                </a:extLst>
              </p:cNvPr>
              <p:cNvSpPr txBox="1"/>
              <p:nvPr/>
            </p:nvSpPr>
            <p:spPr>
              <a:xfrm>
                <a:off x="4580602" y="4730315"/>
                <a:ext cx="26425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</a:rPr>
                  <a:t>Can we go bellow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2?</m:t>
                    </m:r>
                  </m:oMath>
                </a14:m>
                <a:endParaRPr lang="hu-HU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B206BC-58FF-6305-90CC-ACB6000E5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602" y="4730315"/>
                <a:ext cx="2642518" cy="430887"/>
              </a:xfrm>
              <a:prstGeom prst="rect">
                <a:avLst/>
              </a:prstGeom>
              <a:blipFill>
                <a:blip r:embed="rId5"/>
                <a:stretch>
                  <a:fillRect l="-2995" t="-8451" b="-281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4FF0686-1714-3E25-3E71-09F7C4728C8F}"/>
              </a:ext>
            </a:extLst>
          </p:cNvPr>
          <p:cNvSpPr txBox="1"/>
          <p:nvPr/>
        </p:nvSpPr>
        <p:spPr>
          <a:xfrm>
            <a:off x="5032241" y="5598837"/>
            <a:ext cx="166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[B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0070C0"/>
                </a:solidFill>
              </a:rPr>
              <a:t>SW22, B22]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5EEEF278-B60E-CB8F-32B0-A31206916D1F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D0A530-B87C-AF5A-9DB5-6D73F60CEB27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C12A34-FE64-7BA3-C2E0-60A2C8B44A6D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62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FAAB9-BF56-2E8C-ED13-BAFE3748E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12C3AB-A8CC-477D-3BD8-AABE61BF7FFF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8A11B5-32D5-DFCC-D529-7908C8E81410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13FA22-0FF5-EFD3-C852-B27472C6328B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741C85CC-4971-D293-3602-D9D8A5696252}"/>
              </a:ext>
            </a:extLst>
          </p:cNvPr>
          <p:cNvSpPr txBox="1">
            <a:spLocks/>
          </p:cNvSpPr>
          <p:nvPr/>
        </p:nvSpPr>
        <p:spPr>
          <a:xfrm>
            <a:off x="1244360" y="2528096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A Useful Reduction Connecting the Models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95AEF3-B7CE-12B0-3DF4-193630A2181A}"/>
              </a:ext>
            </a:extLst>
          </p:cNvPr>
          <p:cNvCxnSpPr/>
          <p:nvPr/>
        </p:nvCxnSpPr>
        <p:spPr>
          <a:xfrm>
            <a:off x="1542073" y="379482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6">
            <a:extLst>
              <a:ext uri="{FF2B5EF4-FFF2-40B4-BE49-F238E27FC236}">
                <a16:creationId xmlns:a16="http://schemas.microsoft.com/office/drawing/2014/main" id="{132A020F-397D-4A42-C893-2D18A8B3D840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A3BCEA-D7B3-A2D2-2A7E-9E51F6898A82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919940-8B5B-FF04-FF2B-0BED2771E751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228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1578E-303A-1E46-416E-7493558DE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0D1857-E349-34D3-FB7A-353FE0E7BD65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F87730-DBCD-1FAF-9CE5-288C9381E2BD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601F11-5757-4113-99DD-BB955BFAF5F1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5113E973-ED76-FD69-8EB2-8AFDC38DA6C7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A Useful Reduction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287157-2E3F-65BA-C3E2-2A9D45670810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E5A552-F189-2E4C-2A93-4794D5A20D89}"/>
                  </a:ext>
                </a:extLst>
              </p:cNvPr>
              <p:cNvSpPr txBox="1"/>
              <p:nvPr/>
            </p:nvSpPr>
            <p:spPr>
              <a:xfrm>
                <a:off x="1184238" y="1677733"/>
                <a:ext cx="7551234" cy="382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there exists a sub-linear algorithm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queries,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-approx.</a:t>
                </a:r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E5A552-F189-2E4C-2A93-4794D5A20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1677733"/>
                <a:ext cx="7551234" cy="382541"/>
              </a:xfrm>
              <a:prstGeom prst="rect">
                <a:avLst/>
              </a:prstGeom>
              <a:blipFill>
                <a:blip r:embed="rId2"/>
                <a:stretch>
                  <a:fillRect l="-646" t="-3175" r="-726" b="-2539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AF8414-C9B2-DD74-BB84-6C0AA18EB405}"/>
                  </a:ext>
                </a:extLst>
              </p:cNvPr>
              <p:cNvSpPr txBox="1"/>
              <p:nvPr/>
            </p:nvSpPr>
            <p:spPr>
              <a:xfrm>
                <a:off x="1184238" y="2469607"/>
                <a:ext cx="47187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Dynamic setting: query it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updates</a:t>
                </a:r>
                <a:endParaRPr lang="hu-H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AF8414-C9B2-DD74-BB84-6C0AA18EB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2469607"/>
                <a:ext cx="4718792" cy="369332"/>
              </a:xfrm>
              <a:prstGeom prst="rect">
                <a:avLst/>
              </a:prstGeom>
              <a:blipFill>
                <a:blip r:embed="rId3"/>
                <a:stretch>
                  <a:fillRect l="-1034" t="-6557" r="-258" b="-262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F85EF8-4230-A5E9-1138-53BAF4FC1D1E}"/>
                  </a:ext>
                </a:extLst>
              </p:cNvPr>
              <p:cNvSpPr txBox="1"/>
              <p:nvPr/>
            </p:nvSpPr>
            <p:spPr>
              <a:xfrm>
                <a:off x="1184238" y="3271562"/>
                <a:ext cx="3295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changes by 1 each update</a:t>
                </a:r>
                <a:endParaRPr lang="hu-H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F85EF8-4230-A5E9-1138-53BAF4FC1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3271562"/>
                <a:ext cx="3295710" cy="369332"/>
              </a:xfrm>
              <a:prstGeom prst="rect">
                <a:avLst/>
              </a:prstGeom>
              <a:blipFill>
                <a:blip r:embed="rId4"/>
                <a:stretch>
                  <a:fillRect t="-8333" r="-739" b="-28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CF98BDC-A438-ED10-9486-3A9BAB0BBB57}"/>
                  </a:ext>
                </a:extLst>
              </p:cNvPr>
              <p:cNvSpPr txBox="1"/>
              <p:nvPr/>
            </p:nvSpPr>
            <p:spPr>
              <a:xfrm>
                <a:off x="1184238" y="4204712"/>
                <a:ext cx="79160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dynamic algorithm for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𝐦𝐚𝐭𝐜𝐡𝐢𝐧𝐠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𝐬𝐢𝐳𝐞</m:t>
                    </m:r>
                  </m:oMath>
                </a14:m>
                <a:endParaRPr lang="hu-HU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CF98BDC-A438-ED10-9486-3A9BAB0BB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4204712"/>
                <a:ext cx="7916013" cy="369332"/>
              </a:xfrm>
              <a:prstGeom prst="rect">
                <a:avLst/>
              </a:prstGeom>
              <a:blipFill>
                <a:blip r:embed="rId5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47B99B-A35F-5800-45BA-DE7FC4806910}"/>
                  </a:ext>
                </a:extLst>
              </p:cNvPr>
              <p:cNvSpPr txBox="1"/>
              <p:nvPr/>
            </p:nvSpPr>
            <p:spPr>
              <a:xfrm>
                <a:off x="1184238" y="4984004"/>
                <a:ext cx="3367076" cy="585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 update time</a:t>
                </a:r>
                <a:endParaRPr lang="hu-H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47B99B-A35F-5800-45BA-DE7FC4806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4984004"/>
                <a:ext cx="3367076" cy="585353"/>
              </a:xfrm>
              <a:prstGeom prst="rect">
                <a:avLst/>
              </a:prstGeom>
              <a:blipFill>
                <a:blip r:embed="rId6"/>
                <a:stretch>
                  <a:fillRect r="-5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6">
            <a:extLst>
              <a:ext uri="{FF2B5EF4-FFF2-40B4-BE49-F238E27FC236}">
                <a16:creationId xmlns:a16="http://schemas.microsoft.com/office/drawing/2014/main" id="{A391519B-51A4-81CC-A16D-0408B65AC2DB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2764A4-6B1C-4D64-CD16-4EC059BD71EA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F2AB7F-6536-D4D5-2EBC-3CC47B0270AF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80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2C194-215F-EB0B-5ABF-F6B9E2B2F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66D701-5EE1-9412-0E38-D9961C14E51D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E22CC0-27D0-D659-E63E-0FFFB56D5D96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CF3792-DEC9-7BED-0B7C-83270949B6AD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17216F0F-6685-0BEB-ED4B-492B5942ED12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A Useful Reduction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02CCBC-5CA9-20B7-2095-CD882018AA43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96A6D8-8F0E-3204-75F7-3F5CC4DF08DD}"/>
                  </a:ext>
                </a:extLst>
              </p:cNvPr>
              <p:cNvSpPr txBox="1"/>
              <p:nvPr/>
            </p:nvSpPr>
            <p:spPr>
              <a:xfrm>
                <a:off x="1154673" y="2712481"/>
                <a:ext cx="79160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dynamic algorithm for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𝐦𝐚𝐭𝐜𝐡𝐢𝐧𝐠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𝐬𝐢𝐳𝐞</m:t>
                    </m:r>
                  </m:oMath>
                </a14:m>
                <a:endParaRPr lang="hu-HU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96A6D8-8F0E-3204-75F7-3F5CC4DF0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673" y="2712481"/>
                <a:ext cx="7916013" cy="369332"/>
              </a:xfrm>
              <a:prstGeom prst="rect">
                <a:avLst/>
              </a:prstGeom>
              <a:blipFill>
                <a:blip r:embed="rId2"/>
                <a:stretch>
                  <a:fillRect l="-616" t="-8197" b="-262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6AD767-7089-4A51-8C1C-13849D5083B7}"/>
                  </a:ext>
                </a:extLst>
              </p:cNvPr>
              <p:cNvSpPr txBox="1"/>
              <p:nvPr/>
            </p:nvSpPr>
            <p:spPr>
              <a:xfrm>
                <a:off x="1184238" y="4279965"/>
                <a:ext cx="3302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Can we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  <a:endParaRPr lang="hu-H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6AD767-7089-4A51-8C1C-13849D508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4279965"/>
                <a:ext cx="3302635" cy="369332"/>
              </a:xfrm>
              <a:prstGeom prst="rect">
                <a:avLst/>
              </a:prstGeom>
              <a:blipFill>
                <a:blip r:embed="rId3"/>
                <a:stretch>
                  <a:fillRect l="-1476" t="-6557" r="-738" b="-262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6">
            <a:extLst>
              <a:ext uri="{FF2B5EF4-FFF2-40B4-BE49-F238E27FC236}">
                <a16:creationId xmlns:a16="http://schemas.microsoft.com/office/drawing/2014/main" id="{3BEBD280-1C86-218B-676B-A24274350D89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ABA2D6-2E02-434C-8680-DE80298FCFF0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21A72F-2E17-2C16-F825-5DB30A0C7295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97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971AA-8EB8-49D6-EF2E-1177A1A42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ED0E15-878F-3713-C3E4-44B2A325EBFF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94DEFF0B-3C1A-2F4B-9945-343EF89FE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359" y="1849429"/>
            <a:ext cx="9703279" cy="669879"/>
          </a:xfrm>
        </p:spPr>
        <p:txBody>
          <a:bodyPr>
            <a:noAutofit/>
          </a:bodyPr>
          <a:lstStyle/>
          <a:p>
            <a:r>
              <a:rPr lang="en-US" sz="5000" b="1" dirty="0"/>
              <a:t>Settings</a:t>
            </a:r>
            <a:endParaRPr lang="hu-HU" sz="5000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7CD39F-2904-CE35-F54D-2022D0983EF4}"/>
              </a:ext>
            </a:extLst>
          </p:cNvPr>
          <p:cNvCxnSpPr/>
          <p:nvPr/>
        </p:nvCxnSpPr>
        <p:spPr>
          <a:xfrm>
            <a:off x="1454020" y="2899550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0174FA7-A083-D551-9847-345743301DEA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967EFB6-3EBB-8CCF-0D44-31D50378DF53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ACA9D-6DF8-91E3-E80A-14C5EF87CFAE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9882D5-A92A-F44D-56EB-0F46BEE10672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508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A8BEF-C23B-893E-9236-B4952AC82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B3CED4-8F00-5839-42D3-0B5FCDFCD396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C496B7-3AA1-2E05-F1DA-588EC0D0FD31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6937CB-BB61-D89B-896D-858B4348E404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B419CD92-1DBC-CD79-8CA7-5A7ABE0B332D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Vertex </a:t>
            </a:r>
            <a:r>
              <a:rPr lang="en-US" sz="4400" dirty="0" err="1"/>
              <a:t>Sparsification</a:t>
            </a:r>
            <a:r>
              <a:rPr lang="en-US" sz="4400" dirty="0"/>
              <a:t> for Dynamic Matching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D707F9-7495-B582-02F7-05CDA8230165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9FE47E-8AE7-7239-CDC5-3A674370093F}"/>
                  </a:ext>
                </a:extLst>
              </p:cNvPr>
              <p:cNvSpPr txBox="1"/>
              <p:nvPr/>
            </p:nvSpPr>
            <p:spPr>
              <a:xfrm>
                <a:off x="1184238" y="1699074"/>
                <a:ext cx="1993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9FE47E-8AE7-7239-CDC5-3A6743700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1699074"/>
                <a:ext cx="1993110" cy="369332"/>
              </a:xfrm>
              <a:prstGeom prst="rect">
                <a:avLst/>
              </a:prstGeom>
              <a:blipFill>
                <a:blip r:embed="rId2"/>
                <a:stretch>
                  <a:fillRect l="-2446" t="-8333" b="-28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EC462D89-0F4F-23C4-75E3-255EB773F873}"/>
              </a:ext>
            </a:extLst>
          </p:cNvPr>
          <p:cNvSpPr/>
          <p:nvPr/>
        </p:nvSpPr>
        <p:spPr>
          <a:xfrm>
            <a:off x="7372604" y="171646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F6EA041-0F04-00F4-90DD-1A47C6E95ED6}"/>
              </a:ext>
            </a:extLst>
          </p:cNvPr>
          <p:cNvSpPr/>
          <p:nvPr/>
        </p:nvSpPr>
        <p:spPr>
          <a:xfrm>
            <a:off x="8509383" y="171646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0F71E9A-8FA5-320E-7235-BDDFAB7F990D}"/>
              </a:ext>
            </a:extLst>
          </p:cNvPr>
          <p:cNvSpPr/>
          <p:nvPr/>
        </p:nvSpPr>
        <p:spPr>
          <a:xfrm>
            <a:off x="9079289" y="171646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5DBCEE8-CD02-FCD6-F487-D57DD367E7D2}"/>
              </a:ext>
            </a:extLst>
          </p:cNvPr>
          <p:cNvSpPr/>
          <p:nvPr/>
        </p:nvSpPr>
        <p:spPr>
          <a:xfrm>
            <a:off x="9646162" y="1718599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02A4C15-5C17-7BA0-ACED-BAE3FAB43A66}"/>
              </a:ext>
            </a:extLst>
          </p:cNvPr>
          <p:cNvSpPr/>
          <p:nvPr/>
        </p:nvSpPr>
        <p:spPr>
          <a:xfrm>
            <a:off x="6232792" y="171646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41C3398-C1CA-1408-6958-35CA22C849AA}"/>
              </a:ext>
            </a:extLst>
          </p:cNvPr>
          <p:cNvSpPr/>
          <p:nvPr/>
        </p:nvSpPr>
        <p:spPr>
          <a:xfrm>
            <a:off x="10779908" y="1716997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8E252CB-9C01-7E59-ED27-FA45DEDAA852}"/>
              </a:ext>
            </a:extLst>
          </p:cNvPr>
          <p:cNvSpPr/>
          <p:nvPr/>
        </p:nvSpPr>
        <p:spPr>
          <a:xfrm>
            <a:off x="6802698" y="172147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D993F5-7395-00BB-8191-6DD965BB7467}"/>
              </a:ext>
            </a:extLst>
          </p:cNvPr>
          <p:cNvSpPr/>
          <p:nvPr/>
        </p:nvSpPr>
        <p:spPr>
          <a:xfrm>
            <a:off x="7939477" y="171646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200EC4D-E40B-8C99-188A-040C8C2CB8E3}"/>
              </a:ext>
            </a:extLst>
          </p:cNvPr>
          <p:cNvSpPr/>
          <p:nvPr/>
        </p:nvSpPr>
        <p:spPr>
          <a:xfrm>
            <a:off x="10213035" y="1716588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8281C17-00C0-966F-DF1D-3AA5B00229FA}"/>
              </a:ext>
            </a:extLst>
          </p:cNvPr>
          <p:cNvCxnSpPr>
            <a:cxnSpLocks/>
            <a:stCxn id="41" idx="1"/>
            <a:endCxn id="33" idx="4"/>
          </p:cNvCxnSpPr>
          <p:nvPr/>
        </p:nvCxnSpPr>
        <p:spPr>
          <a:xfrm flipH="1" flipV="1">
            <a:off x="6309496" y="1869870"/>
            <a:ext cx="648402" cy="172069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5604DD5-F370-D9F5-7BD0-88231682BA35}"/>
              </a:ext>
            </a:extLst>
          </p:cNvPr>
          <p:cNvSpPr/>
          <p:nvPr/>
        </p:nvSpPr>
        <p:spPr>
          <a:xfrm>
            <a:off x="6935432" y="356810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8F060E9-1623-6B3E-521A-BE61E48242D9}"/>
              </a:ext>
            </a:extLst>
          </p:cNvPr>
          <p:cNvSpPr/>
          <p:nvPr/>
        </p:nvSpPr>
        <p:spPr>
          <a:xfrm>
            <a:off x="7939477" y="356653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4DF7906-D927-2514-5DF2-A13D98910717}"/>
              </a:ext>
            </a:extLst>
          </p:cNvPr>
          <p:cNvSpPr/>
          <p:nvPr/>
        </p:nvSpPr>
        <p:spPr>
          <a:xfrm>
            <a:off x="8943522" y="3562167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F97FE21-1391-B85A-C60C-36C4E42D03E6}"/>
              </a:ext>
            </a:extLst>
          </p:cNvPr>
          <p:cNvSpPr/>
          <p:nvPr/>
        </p:nvSpPr>
        <p:spPr>
          <a:xfrm>
            <a:off x="9947567" y="356216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8E9F671-40A5-1A28-E7DF-76DE972DB763}"/>
              </a:ext>
            </a:extLst>
          </p:cNvPr>
          <p:cNvCxnSpPr>
            <a:cxnSpLocks/>
            <a:stCxn id="41" idx="0"/>
            <a:endCxn id="36" idx="4"/>
          </p:cNvCxnSpPr>
          <p:nvPr/>
        </p:nvCxnSpPr>
        <p:spPr>
          <a:xfrm flipH="1" flipV="1">
            <a:off x="6879402" y="1874878"/>
            <a:ext cx="132734" cy="16932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2B7BF7F-B755-41A4-DC52-40511FE609B7}"/>
              </a:ext>
            </a:extLst>
          </p:cNvPr>
          <p:cNvCxnSpPr>
            <a:cxnSpLocks/>
            <a:stCxn id="27" idx="4"/>
            <a:endCxn id="41" idx="7"/>
          </p:cNvCxnSpPr>
          <p:nvPr/>
        </p:nvCxnSpPr>
        <p:spPr>
          <a:xfrm flipH="1">
            <a:off x="7066373" y="1869872"/>
            <a:ext cx="382935" cy="17206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C1BC2ED-8996-A93D-ADC8-74475F84FBB2}"/>
              </a:ext>
            </a:extLst>
          </p:cNvPr>
          <p:cNvCxnSpPr>
            <a:cxnSpLocks/>
            <a:stCxn id="36" idx="5"/>
            <a:endCxn id="42" idx="1"/>
          </p:cNvCxnSpPr>
          <p:nvPr/>
        </p:nvCxnSpPr>
        <p:spPr>
          <a:xfrm>
            <a:off x="6933639" y="1852412"/>
            <a:ext cx="1028304" cy="1736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B93A110-1811-AECA-B51F-02627595E236}"/>
              </a:ext>
            </a:extLst>
          </p:cNvPr>
          <p:cNvCxnSpPr>
            <a:cxnSpLocks/>
            <a:stCxn id="27" idx="4"/>
            <a:endCxn id="42" idx="0"/>
          </p:cNvCxnSpPr>
          <p:nvPr/>
        </p:nvCxnSpPr>
        <p:spPr>
          <a:xfrm>
            <a:off x="7449308" y="1869872"/>
            <a:ext cx="566873" cy="169666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1298F7D-8170-FE04-9ABD-79B7DC39BEF1}"/>
              </a:ext>
            </a:extLst>
          </p:cNvPr>
          <p:cNvCxnSpPr>
            <a:cxnSpLocks/>
            <a:stCxn id="42" idx="7"/>
            <a:endCxn id="28" idx="4"/>
          </p:cNvCxnSpPr>
          <p:nvPr/>
        </p:nvCxnSpPr>
        <p:spPr>
          <a:xfrm flipV="1">
            <a:off x="8070418" y="1869872"/>
            <a:ext cx="515669" cy="171912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F861DF2-13A1-5580-1845-60495D836BD7}"/>
              </a:ext>
            </a:extLst>
          </p:cNvPr>
          <p:cNvCxnSpPr>
            <a:cxnSpLocks/>
            <a:stCxn id="37" idx="4"/>
            <a:endCxn id="44" idx="1"/>
          </p:cNvCxnSpPr>
          <p:nvPr/>
        </p:nvCxnSpPr>
        <p:spPr>
          <a:xfrm>
            <a:off x="8016181" y="1869872"/>
            <a:ext cx="949807" cy="171476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A149937-6A47-937E-B3F0-8DFE6EAE4EAF}"/>
              </a:ext>
            </a:extLst>
          </p:cNvPr>
          <p:cNvCxnSpPr>
            <a:cxnSpLocks/>
            <a:stCxn id="30" idx="4"/>
            <a:endCxn id="44" idx="0"/>
          </p:cNvCxnSpPr>
          <p:nvPr/>
        </p:nvCxnSpPr>
        <p:spPr>
          <a:xfrm flipH="1">
            <a:off x="9020226" y="1869871"/>
            <a:ext cx="135767" cy="16922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378C3F0-1869-612F-C7A9-9DF48C33AF59}"/>
              </a:ext>
            </a:extLst>
          </p:cNvPr>
          <p:cNvCxnSpPr>
            <a:cxnSpLocks/>
            <a:stCxn id="44" idx="7"/>
            <a:endCxn id="31" idx="3"/>
          </p:cNvCxnSpPr>
          <p:nvPr/>
        </p:nvCxnSpPr>
        <p:spPr>
          <a:xfrm flipV="1">
            <a:off x="9074463" y="1849540"/>
            <a:ext cx="594165" cy="173509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1052CF0-E9B0-7753-302F-D8EAFE5F1435}"/>
              </a:ext>
            </a:extLst>
          </p:cNvPr>
          <p:cNvCxnSpPr>
            <a:cxnSpLocks/>
            <a:stCxn id="34" idx="3"/>
            <a:endCxn id="45" idx="7"/>
          </p:cNvCxnSpPr>
          <p:nvPr/>
        </p:nvCxnSpPr>
        <p:spPr>
          <a:xfrm flipH="1">
            <a:off x="10078508" y="1847938"/>
            <a:ext cx="723866" cy="173669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99A6D04-B75E-395A-00C7-7C870953DB0F}"/>
              </a:ext>
            </a:extLst>
          </p:cNvPr>
          <p:cNvCxnSpPr>
            <a:cxnSpLocks/>
            <a:stCxn id="39" idx="4"/>
            <a:endCxn id="45" idx="0"/>
          </p:cNvCxnSpPr>
          <p:nvPr/>
        </p:nvCxnSpPr>
        <p:spPr>
          <a:xfrm flipH="1">
            <a:off x="10024271" y="1869995"/>
            <a:ext cx="265468" cy="16921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174F4EE-3616-9067-F223-2C2F156DC81F}"/>
              </a:ext>
            </a:extLst>
          </p:cNvPr>
          <p:cNvCxnSpPr>
            <a:cxnSpLocks/>
            <a:stCxn id="30" idx="5"/>
            <a:endCxn id="45" idx="1"/>
          </p:cNvCxnSpPr>
          <p:nvPr/>
        </p:nvCxnSpPr>
        <p:spPr>
          <a:xfrm>
            <a:off x="9210230" y="1847405"/>
            <a:ext cx="759803" cy="173722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6">
            <a:extLst>
              <a:ext uri="{FF2B5EF4-FFF2-40B4-BE49-F238E27FC236}">
                <a16:creationId xmlns:a16="http://schemas.microsoft.com/office/drawing/2014/main" id="{4EDD7C5F-3284-831A-FFB5-2DC91C34E567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2B4B1-011A-66E1-A52E-0ADAF86157CF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3E2464-5824-9DAA-2DDC-0FDF251611A4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810472A-39D4-270A-5CFE-E7F877B3BBE7}"/>
              </a:ext>
            </a:extLst>
          </p:cNvPr>
          <p:cNvSpPr txBox="1"/>
          <p:nvPr/>
        </p:nvSpPr>
        <p:spPr>
          <a:xfrm>
            <a:off x="4801220" y="1151232"/>
            <a:ext cx="21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[AKL19,BDT20,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0070C0"/>
                </a:solidFill>
              </a:rPr>
              <a:t>21]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6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28" grpId="0" animBg="1"/>
      <p:bldP spid="30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39" grpId="0" animBg="1"/>
      <p:bldP spid="41" grpId="0" animBg="1"/>
      <p:bldP spid="42" grpId="0" animBg="1"/>
      <p:bldP spid="44" grpId="0" animBg="1"/>
      <p:bldP spid="4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C76B6-822E-AAFF-E97F-46EF56F23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8CF1B5-8FD1-46B5-4DCE-FFD23532620E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C294A0-AF1F-1E28-E36C-D10A8BBABBEE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E99A6D-02A1-1606-1E53-B44C0291AD7F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620A523E-F64E-70FB-D079-BBCA614B1D59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Vertex </a:t>
            </a:r>
            <a:r>
              <a:rPr lang="en-US" sz="4400" dirty="0" err="1"/>
              <a:t>Sparsification</a:t>
            </a:r>
            <a:r>
              <a:rPr lang="en-US" sz="4400" dirty="0"/>
              <a:t> for Dynamic Matching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4F8459-5A43-0938-0623-D76043FBFAFD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7339D1-5640-FBBE-A961-89A7CC0E4527}"/>
                  </a:ext>
                </a:extLst>
              </p:cNvPr>
              <p:cNvSpPr txBox="1"/>
              <p:nvPr/>
            </p:nvSpPr>
            <p:spPr>
              <a:xfrm>
                <a:off x="1184238" y="1699074"/>
                <a:ext cx="1993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7339D1-5640-FBBE-A961-89A7CC0E4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1699074"/>
                <a:ext cx="1993110" cy="369332"/>
              </a:xfrm>
              <a:prstGeom prst="rect">
                <a:avLst/>
              </a:prstGeom>
              <a:blipFill>
                <a:blip r:embed="rId2"/>
                <a:stretch>
                  <a:fillRect l="-2446" t="-8333" b="-28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42B23972-A2ED-C0A8-3DAD-D1BB797E554A}"/>
              </a:ext>
            </a:extLst>
          </p:cNvPr>
          <p:cNvSpPr/>
          <p:nvPr/>
        </p:nvSpPr>
        <p:spPr>
          <a:xfrm>
            <a:off x="7372604" y="171646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8D92122-A8F1-6BA2-182C-D4881E2FE2FE}"/>
              </a:ext>
            </a:extLst>
          </p:cNvPr>
          <p:cNvSpPr/>
          <p:nvPr/>
        </p:nvSpPr>
        <p:spPr>
          <a:xfrm>
            <a:off x="8509383" y="171646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944AD50-6A7C-DC21-809D-B48DF3B9B495}"/>
              </a:ext>
            </a:extLst>
          </p:cNvPr>
          <p:cNvSpPr/>
          <p:nvPr/>
        </p:nvSpPr>
        <p:spPr>
          <a:xfrm>
            <a:off x="9079289" y="171646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44B9E16-2C9D-2DC2-C664-0F79E6865FFD}"/>
              </a:ext>
            </a:extLst>
          </p:cNvPr>
          <p:cNvSpPr/>
          <p:nvPr/>
        </p:nvSpPr>
        <p:spPr>
          <a:xfrm>
            <a:off x="9646162" y="1718599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1BC231E-9741-CD8A-1981-8A334B3401AD}"/>
              </a:ext>
            </a:extLst>
          </p:cNvPr>
          <p:cNvSpPr/>
          <p:nvPr/>
        </p:nvSpPr>
        <p:spPr>
          <a:xfrm>
            <a:off x="6232792" y="171646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E0C2EA1-D9F9-7355-B1F2-8C1FF23450C8}"/>
              </a:ext>
            </a:extLst>
          </p:cNvPr>
          <p:cNvSpPr/>
          <p:nvPr/>
        </p:nvSpPr>
        <p:spPr>
          <a:xfrm>
            <a:off x="10779908" y="1716997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6899870-0AFE-9F7C-271B-FE19DB8F6D1B}"/>
              </a:ext>
            </a:extLst>
          </p:cNvPr>
          <p:cNvSpPr/>
          <p:nvPr/>
        </p:nvSpPr>
        <p:spPr>
          <a:xfrm>
            <a:off x="6802698" y="172147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C911911-6CE7-091B-FF1C-B888CDA07BD7}"/>
              </a:ext>
            </a:extLst>
          </p:cNvPr>
          <p:cNvSpPr/>
          <p:nvPr/>
        </p:nvSpPr>
        <p:spPr>
          <a:xfrm>
            <a:off x="7939477" y="171646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9FBBDD3-9492-CC96-A215-A4B12F7F09B6}"/>
              </a:ext>
            </a:extLst>
          </p:cNvPr>
          <p:cNvSpPr/>
          <p:nvPr/>
        </p:nvSpPr>
        <p:spPr>
          <a:xfrm>
            <a:off x="10213035" y="1716588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7DA9371-A111-5944-3AD2-FFB6C1624A75}"/>
              </a:ext>
            </a:extLst>
          </p:cNvPr>
          <p:cNvCxnSpPr>
            <a:cxnSpLocks/>
            <a:stCxn id="41" idx="1"/>
            <a:endCxn id="33" idx="4"/>
          </p:cNvCxnSpPr>
          <p:nvPr/>
        </p:nvCxnSpPr>
        <p:spPr>
          <a:xfrm flipH="1" flipV="1">
            <a:off x="6309496" y="1869870"/>
            <a:ext cx="648402" cy="172069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78DE100-F492-F255-A26F-CC99E4B83CE7}"/>
              </a:ext>
            </a:extLst>
          </p:cNvPr>
          <p:cNvSpPr/>
          <p:nvPr/>
        </p:nvSpPr>
        <p:spPr>
          <a:xfrm>
            <a:off x="6935432" y="356810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DB661C4-959E-0DF3-C3E0-56876764B93A}"/>
              </a:ext>
            </a:extLst>
          </p:cNvPr>
          <p:cNvSpPr/>
          <p:nvPr/>
        </p:nvSpPr>
        <p:spPr>
          <a:xfrm>
            <a:off x="7939477" y="356653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EB754EE-C1A5-CA90-52B8-1FC46C500E9D}"/>
              </a:ext>
            </a:extLst>
          </p:cNvPr>
          <p:cNvSpPr/>
          <p:nvPr/>
        </p:nvSpPr>
        <p:spPr>
          <a:xfrm>
            <a:off x="8943522" y="3562167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8041EBC-F268-5502-EE8F-B48E9F8F9C9B}"/>
              </a:ext>
            </a:extLst>
          </p:cNvPr>
          <p:cNvSpPr/>
          <p:nvPr/>
        </p:nvSpPr>
        <p:spPr>
          <a:xfrm>
            <a:off x="9947567" y="356216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E0202BC-1023-3D12-62AA-09BDCCC03CF8}"/>
              </a:ext>
            </a:extLst>
          </p:cNvPr>
          <p:cNvCxnSpPr>
            <a:cxnSpLocks/>
            <a:stCxn id="41" idx="0"/>
            <a:endCxn id="36" idx="4"/>
          </p:cNvCxnSpPr>
          <p:nvPr/>
        </p:nvCxnSpPr>
        <p:spPr>
          <a:xfrm flipH="1" flipV="1">
            <a:off x="6879402" y="1874878"/>
            <a:ext cx="132734" cy="16932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B2DBCD1-32ED-369F-FCFF-758F33AE67ED}"/>
              </a:ext>
            </a:extLst>
          </p:cNvPr>
          <p:cNvCxnSpPr>
            <a:cxnSpLocks/>
            <a:stCxn id="27" idx="4"/>
            <a:endCxn id="41" idx="7"/>
          </p:cNvCxnSpPr>
          <p:nvPr/>
        </p:nvCxnSpPr>
        <p:spPr>
          <a:xfrm flipH="1">
            <a:off x="7066373" y="1869872"/>
            <a:ext cx="382935" cy="17206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1540503-4F44-BA5A-94CB-2549932C11B0}"/>
              </a:ext>
            </a:extLst>
          </p:cNvPr>
          <p:cNvCxnSpPr>
            <a:cxnSpLocks/>
            <a:stCxn id="36" idx="5"/>
            <a:endCxn id="42" idx="1"/>
          </p:cNvCxnSpPr>
          <p:nvPr/>
        </p:nvCxnSpPr>
        <p:spPr>
          <a:xfrm>
            <a:off x="6933639" y="1852412"/>
            <a:ext cx="1028304" cy="1736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A4E8328-6C6D-2111-F66F-5AD16315CD85}"/>
              </a:ext>
            </a:extLst>
          </p:cNvPr>
          <p:cNvCxnSpPr>
            <a:cxnSpLocks/>
            <a:stCxn id="27" idx="4"/>
            <a:endCxn id="42" idx="0"/>
          </p:cNvCxnSpPr>
          <p:nvPr/>
        </p:nvCxnSpPr>
        <p:spPr>
          <a:xfrm>
            <a:off x="7449308" y="1869872"/>
            <a:ext cx="566873" cy="169666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40E6D7C-2231-5AF8-BC29-2011703A0A13}"/>
              </a:ext>
            </a:extLst>
          </p:cNvPr>
          <p:cNvCxnSpPr>
            <a:cxnSpLocks/>
            <a:stCxn id="42" idx="7"/>
            <a:endCxn id="28" idx="4"/>
          </p:cNvCxnSpPr>
          <p:nvPr/>
        </p:nvCxnSpPr>
        <p:spPr>
          <a:xfrm flipV="1">
            <a:off x="8070418" y="1869872"/>
            <a:ext cx="515669" cy="171912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E56DD53-C305-3E1A-4C3B-B109160257A4}"/>
              </a:ext>
            </a:extLst>
          </p:cNvPr>
          <p:cNvCxnSpPr>
            <a:cxnSpLocks/>
            <a:stCxn id="37" idx="4"/>
            <a:endCxn id="44" idx="1"/>
          </p:cNvCxnSpPr>
          <p:nvPr/>
        </p:nvCxnSpPr>
        <p:spPr>
          <a:xfrm>
            <a:off x="8016181" y="1869872"/>
            <a:ext cx="949807" cy="171476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2DA6BD5-BC3C-8DFD-9A62-32DCEC2D78EE}"/>
              </a:ext>
            </a:extLst>
          </p:cNvPr>
          <p:cNvCxnSpPr>
            <a:cxnSpLocks/>
            <a:stCxn id="30" idx="4"/>
            <a:endCxn id="44" idx="0"/>
          </p:cNvCxnSpPr>
          <p:nvPr/>
        </p:nvCxnSpPr>
        <p:spPr>
          <a:xfrm flipH="1">
            <a:off x="9020226" y="1869871"/>
            <a:ext cx="135767" cy="16922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FDA61EA-6079-C6BE-3B20-7DF913E38508}"/>
              </a:ext>
            </a:extLst>
          </p:cNvPr>
          <p:cNvCxnSpPr>
            <a:cxnSpLocks/>
            <a:stCxn id="44" idx="7"/>
            <a:endCxn id="31" idx="3"/>
          </p:cNvCxnSpPr>
          <p:nvPr/>
        </p:nvCxnSpPr>
        <p:spPr>
          <a:xfrm flipV="1">
            <a:off x="9074463" y="1849540"/>
            <a:ext cx="594165" cy="173509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7263236-477E-8575-1490-5C7CC9613B90}"/>
              </a:ext>
            </a:extLst>
          </p:cNvPr>
          <p:cNvCxnSpPr>
            <a:cxnSpLocks/>
            <a:stCxn id="34" idx="3"/>
            <a:endCxn id="45" idx="7"/>
          </p:cNvCxnSpPr>
          <p:nvPr/>
        </p:nvCxnSpPr>
        <p:spPr>
          <a:xfrm flipH="1">
            <a:off x="10078508" y="1847938"/>
            <a:ext cx="723866" cy="173669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CA0BCBD-2791-FF2E-047F-02D5586C8F72}"/>
              </a:ext>
            </a:extLst>
          </p:cNvPr>
          <p:cNvCxnSpPr>
            <a:cxnSpLocks/>
            <a:stCxn id="39" idx="4"/>
            <a:endCxn id="45" idx="0"/>
          </p:cNvCxnSpPr>
          <p:nvPr/>
        </p:nvCxnSpPr>
        <p:spPr>
          <a:xfrm flipH="1">
            <a:off x="10024271" y="1869995"/>
            <a:ext cx="265468" cy="16921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84CFE1B-2205-E4AB-D3B4-08B8A43BD9CE}"/>
              </a:ext>
            </a:extLst>
          </p:cNvPr>
          <p:cNvCxnSpPr>
            <a:cxnSpLocks/>
            <a:stCxn id="30" idx="5"/>
            <a:endCxn id="45" idx="1"/>
          </p:cNvCxnSpPr>
          <p:nvPr/>
        </p:nvCxnSpPr>
        <p:spPr>
          <a:xfrm>
            <a:off x="9210230" y="1847405"/>
            <a:ext cx="759803" cy="173722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CB9A65-F157-A9BC-730C-EBCD7BB2B15B}"/>
                  </a:ext>
                </a:extLst>
              </p:cNvPr>
              <p:cNvSpPr txBox="1"/>
              <p:nvPr/>
            </p:nvSpPr>
            <p:spPr>
              <a:xfrm>
                <a:off x="1184238" y="2508164"/>
                <a:ext cx="3719655" cy="78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Put the vertices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dirty="0"/>
                  <a:t> buckets, contract the buckets</a:t>
                </a:r>
                <a:endParaRPr lang="hu-H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CB9A65-F157-A9BC-730C-EBCD7BB2B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2508164"/>
                <a:ext cx="3719655" cy="781817"/>
              </a:xfrm>
              <a:prstGeom prst="rect">
                <a:avLst/>
              </a:prstGeom>
              <a:blipFill>
                <a:blip r:embed="rId3"/>
                <a:stretch>
                  <a:fillRect l="-1311" b="-116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6">
            <a:extLst>
              <a:ext uri="{FF2B5EF4-FFF2-40B4-BE49-F238E27FC236}">
                <a16:creationId xmlns:a16="http://schemas.microsoft.com/office/drawing/2014/main" id="{C993FA86-840F-2CB9-A37D-2D978EAD8721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EDA73-0E9F-D98C-33C8-E5997250051F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32AAA3-2662-A417-A89C-15971FFDF6D7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E0F2B92-A47A-E3A7-ECB1-33CF25B8B48D}"/>
              </a:ext>
            </a:extLst>
          </p:cNvPr>
          <p:cNvSpPr txBox="1"/>
          <p:nvPr/>
        </p:nvSpPr>
        <p:spPr>
          <a:xfrm>
            <a:off x="4801220" y="1151232"/>
            <a:ext cx="21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[AKL19,BDT20,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0070C0"/>
                </a:solidFill>
              </a:rPr>
              <a:t>21]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6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EF08D-3A9E-3E74-3A0F-3304A4B6D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C29E0-74EC-2010-F4F9-010FA7142DBF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2738E0-110E-0DEB-6595-9B9C32719B51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C8F05-8747-7E99-5D4B-8B026A60902D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B7A17EC4-11CA-7534-6CEB-888CB94175E8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Vertex </a:t>
            </a:r>
            <a:r>
              <a:rPr lang="en-US" sz="4400" dirty="0" err="1"/>
              <a:t>Sparsification</a:t>
            </a:r>
            <a:r>
              <a:rPr lang="en-US" sz="4400" dirty="0"/>
              <a:t> for Dynamic Matching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DA906C-E822-2AF7-D67E-02BCDA1C9EB0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684C90-9F35-4671-0856-3A68C1DB64AF}"/>
                  </a:ext>
                </a:extLst>
              </p:cNvPr>
              <p:cNvSpPr txBox="1"/>
              <p:nvPr/>
            </p:nvSpPr>
            <p:spPr>
              <a:xfrm>
                <a:off x="1184238" y="1699074"/>
                <a:ext cx="1993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684C90-9F35-4671-0856-3A68C1DB6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1699074"/>
                <a:ext cx="1993110" cy="369332"/>
              </a:xfrm>
              <a:prstGeom prst="rect">
                <a:avLst/>
              </a:prstGeom>
              <a:blipFill>
                <a:blip r:embed="rId2"/>
                <a:stretch>
                  <a:fillRect l="-2446" t="-8333" b="-28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28C772AC-FBEC-2B7D-06F9-72798866B322}"/>
              </a:ext>
            </a:extLst>
          </p:cNvPr>
          <p:cNvSpPr/>
          <p:nvPr/>
        </p:nvSpPr>
        <p:spPr>
          <a:xfrm>
            <a:off x="7372604" y="1716465"/>
            <a:ext cx="153407" cy="15340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D5B0D14-FA86-6C52-D510-4CC2EEA76F75}"/>
              </a:ext>
            </a:extLst>
          </p:cNvPr>
          <p:cNvSpPr/>
          <p:nvPr/>
        </p:nvSpPr>
        <p:spPr>
          <a:xfrm>
            <a:off x="8509383" y="1716465"/>
            <a:ext cx="153407" cy="15340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AD4DD91-F95F-97C1-DBD3-B1BE8D96CBC3}"/>
              </a:ext>
            </a:extLst>
          </p:cNvPr>
          <p:cNvSpPr/>
          <p:nvPr/>
        </p:nvSpPr>
        <p:spPr>
          <a:xfrm>
            <a:off x="9079289" y="1716464"/>
            <a:ext cx="153407" cy="15340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CAFE7C2-4456-5FDE-D1AA-1F60A5E7F6EE}"/>
              </a:ext>
            </a:extLst>
          </p:cNvPr>
          <p:cNvSpPr/>
          <p:nvPr/>
        </p:nvSpPr>
        <p:spPr>
          <a:xfrm>
            <a:off x="9646162" y="1718599"/>
            <a:ext cx="153407" cy="15340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1DDFF5B-24C9-8B0B-6B0E-9254DFF119C7}"/>
              </a:ext>
            </a:extLst>
          </p:cNvPr>
          <p:cNvSpPr/>
          <p:nvPr/>
        </p:nvSpPr>
        <p:spPr>
          <a:xfrm>
            <a:off x="6232792" y="1716463"/>
            <a:ext cx="153407" cy="15340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A891764-E4BA-8CED-4676-163E969B0F92}"/>
              </a:ext>
            </a:extLst>
          </p:cNvPr>
          <p:cNvSpPr/>
          <p:nvPr/>
        </p:nvSpPr>
        <p:spPr>
          <a:xfrm>
            <a:off x="10779908" y="1716997"/>
            <a:ext cx="153407" cy="15340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F8699A6-F915-3225-244D-643F706EFD84}"/>
              </a:ext>
            </a:extLst>
          </p:cNvPr>
          <p:cNvSpPr/>
          <p:nvPr/>
        </p:nvSpPr>
        <p:spPr>
          <a:xfrm>
            <a:off x="6802698" y="1721471"/>
            <a:ext cx="153407" cy="15340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D617AFC-2BC3-890F-5B4F-CBC530A08211}"/>
              </a:ext>
            </a:extLst>
          </p:cNvPr>
          <p:cNvSpPr/>
          <p:nvPr/>
        </p:nvSpPr>
        <p:spPr>
          <a:xfrm>
            <a:off x="7939477" y="1716465"/>
            <a:ext cx="153407" cy="15340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30B21CF-F467-2421-1FDD-BE0F7D685F24}"/>
              </a:ext>
            </a:extLst>
          </p:cNvPr>
          <p:cNvSpPr/>
          <p:nvPr/>
        </p:nvSpPr>
        <p:spPr>
          <a:xfrm>
            <a:off x="10213035" y="1716588"/>
            <a:ext cx="153407" cy="1534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C9E2CCC-FC24-FD5C-D0C2-D2DFD5FEB311}"/>
              </a:ext>
            </a:extLst>
          </p:cNvPr>
          <p:cNvCxnSpPr>
            <a:cxnSpLocks/>
            <a:stCxn id="41" idx="1"/>
            <a:endCxn id="33" idx="4"/>
          </p:cNvCxnSpPr>
          <p:nvPr/>
        </p:nvCxnSpPr>
        <p:spPr>
          <a:xfrm flipH="1" flipV="1">
            <a:off x="6309496" y="1869870"/>
            <a:ext cx="648402" cy="172069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6B86919-4897-9CB1-6D24-6BE2A6755826}"/>
              </a:ext>
            </a:extLst>
          </p:cNvPr>
          <p:cNvSpPr/>
          <p:nvPr/>
        </p:nvSpPr>
        <p:spPr>
          <a:xfrm>
            <a:off x="6935432" y="3568102"/>
            <a:ext cx="153407" cy="15340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0DDBF2E-C327-B1AF-1A64-CB53B1CBB1DF}"/>
              </a:ext>
            </a:extLst>
          </p:cNvPr>
          <p:cNvSpPr/>
          <p:nvPr/>
        </p:nvSpPr>
        <p:spPr>
          <a:xfrm>
            <a:off x="7939477" y="3566533"/>
            <a:ext cx="153407" cy="15340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F45C20C-C010-DB38-8C0A-2B7F38D2BDD4}"/>
              </a:ext>
            </a:extLst>
          </p:cNvPr>
          <p:cNvSpPr/>
          <p:nvPr/>
        </p:nvSpPr>
        <p:spPr>
          <a:xfrm>
            <a:off x="8943522" y="3562167"/>
            <a:ext cx="153407" cy="1534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3B8EFDA-5F7E-8AE4-71DE-245CD8822967}"/>
              </a:ext>
            </a:extLst>
          </p:cNvPr>
          <p:cNvSpPr/>
          <p:nvPr/>
        </p:nvSpPr>
        <p:spPr>
          <a:xfrm>
            <a:off x="9947567" y="3562166"/>
            <a:ext cx="153407" cy="1534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06833AA-C11A-6CF5-F302-D535301FF808}"/>
              </a:ext>
            </a:extLst>
          </p:cNvPr>
          <p:cNvCxnSpPr>
            <a:cxnSpLocks/>
            <a:stCxn id="41" idx="0"/>
            <a:endCxn id="36" idx="4"/>
          </p:cNvCxnSpPr>
          <p:nvPr/>
        </p:nvCxnSpPr>
        <p:spPr>
          <a:xfrm flipH="1" flipV="1">
            <a:off x="6879402" y="1874878"/>
            <a:ext cx="132734" cy="16932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24FFD31-D494-BE5A-BFC7-A07C2C041F12}"/>
              </a:ext>
            </a:extLst>
          </p:cNvPr>
          <p:cNvCxnSpPr>
            <a:cxnSpLocks/>
            <a:stCxn id="27" idx="4"/>
            <a:endCxn id="41" idx="7"/>
          </p:cNvCxnSpPr>
          <p:nvPr/>
        </p:nvCxnSpPr>
        <p:spPr>
          <a:xfrm flipH="1">
            <a:off x="7066373" y="1869872"/>
            <a:ext cx="382935" cy="17206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BF6360C-8631-204B-2094-277E53295784}"/>
              </a:ext>
            </a:extLst>
          </p:cNvPr>
          <p:cNvCxnSpPr>
            <a:cxnSpLocks/>
            <a:stCxn id="36" idx="5"/>
            <a:endCxn id="42" idx="1"/>
          </p:cNvCxnSpPr>
          <p:nvPr/>
        </p:nvCxnSpPr>
        <p:spPr>
          <a:xfrm>
            <a:off x="6933639" y="1852412"/>
            <a:ext cx="1028304" cy="1736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368144A-01FA-E0C4-9E9A-6BE9A22B7A39}"/>
              </a:ext>
            </a:extLst>
          </p:cNvPr>
          <p:cNvCxnSpPr>
            <a:cxnSpLocks/>
          </p:cNvCxnSpPr>
          <p:nvPr/>
        </p:nvCxnSpPr>
        <p:spPr>
          <a:xfrm>
            <a:off x="7449308" y="1869870"/>
            <a:ext cx="566873" cy="169666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2F7191B-F5E8-E91C-59B2-4FE8F5593535}"/>
              </a:ext>
            </a:extLst>
          </p:cNvPr>
          <p:cNvCxnSpPr>
            <a:cxnSpLocks/>
            <a:stCxn id="42" idx="7"/>
            <a:endCxn id="28" idx="4"/>
          </p:cNvCxnSpPr>
          <p:nvPr/>
        </p:nvCxnSpPr>
        <p:spPr>
          <a:xfrm flipV="1">
            <a:off x="8070418" y="1869872"/>
            <a:ext cx="515669" cy="171912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F6312D5-D263-E381-0CF9-4480686C708B}"/>
              </a:ext>
            </a:extLst>
          </p:cNvPr>
          <p:cNvCxnSpPr>
            <a:cxnSpLocks/>
            <a:stCxn id="37" idx="4"/>
            <a:endCxn id="44" idx="1"/>
          </p:cNvCxnSpPr>
          <p:nvPr/>
        </p:nvCxnSpPr>
        <p:spPr>
          <a:xfrm>
            <a:off x="8016181" y="1869872"/>
            <a:ext cx="949807" cy="171476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45B8A08-B072-0E9D-443E-ACFE5A335CD7}"/>
              </a:ext>
            </a:extLst>
          </p:cNvPr>
          <p:cNvCxnSpPr>
            <a:cxnSpLocks/>
            <a:stCxn id="30" idx="4"/>
            <a:endCxn id="44" idx="0"/>
          </p:cNvCxnSpPr>
          <p:nvPr/>
        </p:nvCxnSpPr>
        <p:spPr>
          <a:xfrm flipH="1">
            <a:off x="9020226" y="1869871"/>
            <a:ext cx="135767" cy="16922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3F1BED7-0143-1379-0094-9481FB15E5B2}"/>
              </a:ext>
            </a:extLst>
          </p:cNvPr>
          <p:cNvCxnSpPr>
            <a:cxnSpLocks/>
            <a:stCxn id="44" idx="7"/>
            <a:endCxn id="31" idx="3"/>
          </p:cNvCxnSpPr>
          <p:nvPr/>
        </p:nvCxnSpPr>
        <p:spPr>
          <a:xfrm flipV="1">
            <a:off x="9074463" y="1849540"/>
            <a:ext cx="594165" cy="173509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DDF98D2-86C8-BE58-1364-F8C23F9FD154}"/>
              </a:ext>
            </a:extLst>
          </p:cNvPr>
          <p:cNvCxnSpPr>
            <a:cxnSpLocks/>
            <a:stCxn id="34" idx="3"/>
            <a:endCxn id="45" idx="7"/>
          </p:cNvCxnSpPr>
          <p:nvPr/>
        </p:nvCxnSpPr>
        <p:spPr>
          <a:xfrm flipH="1">
            <a:off x="10078508" y="1847938"/>
            <a:ext cx="723866" cy="173669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60675CA-B866-B5E4-1483-4C51C5BF2953}"/>
              </a:ext>
            </a:extLst>
          </p:cNvPr>
          <p:cNvCxnSpPr>
            <a:cxnSpLocks/>
            <a:stCxn id="39" idx="4"/>
            <a:endCxn id="45" idx="0"/>
          </p:cNvCxnSpPr>
          <p:nvPr/>
        </p:nvCxnSpPr>
        <p:spPr>
          <a:xfrm flipH="1">
            <a:off x="10024271" y="1869995"/>
            <a:ext cx="265468" cy="16921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554D82A-9414-2918-4572-12524FF38B21}"/>
              </a:ext>
            </a:extLst>
          </p:cNvPr>
          <p:cNvCxnSpPr>
            <a:cxnSpLocks/>
            <a:stCxn id="30" idx="5"/>
            <a:endCxn id="45" idx="1"/>
          </p:cNvCxnSpPr>
          <p:nvPr/>
        </p:nvCxnSpPr>
        <p:spPr>
          <a:xfrm>
            <a:off x="9210230" y="1847405"/>
            <a:ext cx="759803" cy="173722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FEB86D-7536-2A7B-884B-DEAF68199D59}"/>
                  </a:ext>
                </a:extLst>
              </p:cNvPr>
              <p:cNvSpPr txBox="1"/>
              <p:nvPr/>
            </p:nvSpPr>
            <p:spPr>
              <a:xfrm>
                <a:off x="1184238" y="2508164"/>
                <a:ext cx="3719655" cy="78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Put the vertices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dirty="0"/>
                  <a:t> buckets, contract the buckets</a:t>
                </a:r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FEB86D-7536-2A7B-884B-DEAF68199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2508164"/>
                <a:ext cx="3719655" cy="781817"/>
              </a:xfrm>
              <a:prstGeom prst="rect">
                <a:avLst/>
              </a:prstGeom>
              <a:blipFill>
                <a:blip r:embed="rId3"/>
                <a:stretch>
                  <a:fillRect l="-1311" b="-116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>
            <a:extLst>
              <a:ext uri="{FF2B5EF4-FFF2-40B4-BE49-F238E27FC236}">
                <a16:creationId xmlns:a16="http://schemas.microsoft.com/office/drawing/2014/main" id="{8A5D9F42-D630-0EDA-5705-E6B88FD37F03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29FC12-D4BE-1764-49F3-84464B96DE68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860BDD-6FAA-ADAE-58E7-A93A401A1956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1E991E-63B7-C005-7598-4597DA9CACC7}"/>
              </a:ext>
            </a:extLst>
          </p:cNvPr>
          <p:cNvSpPr txBox="1"/>
          <p:nvPr/>
        </p:nvSpPr>
        <p:spPr>
          <a:xfrm>
            <a:off x="4801220" y="1151232"/>
            <a:ext cx="21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[AKL19,BDT20,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0070C0"/>
                </a:solidFill>
              </a:rPr>
              <a:t>21]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64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28AEF-1A90-29B0-D260-F1361639C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E6B986-9F71-84A7-BA11-F21F08A48586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E90189-F658-3A3F-DC6A-43CEFBA22196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8946D0-287F-B996-84F6-F8BE8FCA4F04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1B1F15F0-BB1A-8816-1130-33F4FAA275A8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Vertex </a:t>
            </a:r>
            <a:r>
              <a:rPr lang="en-US" sz="4400" dirty="0" err="1"/>
              <a:t>Sparsification</a:t>
            </a:r>
            <a:r>
              <a:rPr lang="en-US" sz="4400" dirty="0"/>
              <a:t> for Dynamic Matching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7CBA80-B61B-2AE0-CE26-997117D84CBE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A6452A-E278-5CBD-81F5-43CC777D7569}"/>
                  </a:ext>
                </a:extLst>
              </p:cNvPr>
              <p:cNvSpPr txBox="1"/>
              <p:nvPr/>
            </p:nvSpPr>
            <p:spPr>
              <a:xfrm>
                <a:off x="1184238" y="1699074"/>
                <a:ext cx="1993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A6452A-E278-5CBD-81F5-43CC777D7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1699074"/>
                <a:ext cx="1993110" cy="369332"/>
              </a:xfrm>
              <a:prstGeom prst="rect">
                <a:avLst/>
              </a:prstGeom>
              <a:blipFill>
                <a:blip r:embed="rId2"/>
                <a:stretch>
                  <a:fillRect l="-2446" t="-8333" b="-28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7BE20C-E15F-8C76-9EA4-4F7A79D18468}"/>
                  </a:ext>
                </a:extLst>
              </p:cNvPr>
              <p:cNvSpPr txBox="1"/>
              <p:nvPr/>
            </p:nvSpPr>
            <p:spPr>
              <a:xfrm>
                <a:off x="1184238" y="2508164"/>
                <a:ext cx="3719655" cy="78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Put the vertices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dirty="0"/>
                  <a:t> buckets, contract the buckets</a:t>
                </a:r>
                <a:endParaRPr lang="hu-H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7BE20C-E15F-8C76-9EA4-4F7A79D18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2508164"/>
                <a:ext cx="3719655" cy="781817"/>
              </a:xfrm>
              <a:prstGeom prst="rect">
                <a:avLst/>
              </a:prstGeom>
              <a:blipFill>
                <a:blip r:embed="rId3"/>
                <a:stretch>
                  <a:fillRect l="-1311" b="-116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09F7557-77B4-10C2-58EB-330C68FA95D9}"/>
              </a:ext>
            </a:extLst>
          </p:cNvPr>
          <p:cNvSpPr/>
          <p:nvPr/>
        </p:nvSpPr>
        <p:spPr>
          <a:xfrm>
            <a:off x="8119959" y="4239542"/>
            <a:ext cx="153407" cy="15340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EA85A4-61D1-88D7-07FB-C69FE11A19B1}"/>
              </a:ext>
            </a:extLst>
          </p:cNvPr>
          <p:cNvSpPr/>
          <p:nvPr/>
        </p:nvSpPr>
        <p:spPr>
          <a:xfrm>
            <a:off x="7782623" y="5083828"/>
            <a:ext cx="153407" cy="15340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6C94A8-F629-B00C-20B4-C2E27C8485E4}"/>
              </a:ext>
            </a:extLst>
          </p:cNvPr>
          <p:cNvSpPr/>
          <p:nvPr/>
        </p:nvSpPr>
        <p:spPr>
          <a:xfrm>
            <a:off x="9134565" y="4145285"/>
            <a:ext cx="153407" cy="15340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BD502C5-DC82-658C-8D59-7DFA40D40179}"/>
              </a:ext>
            </a:extLst>
          </p:cNvPr>
          <p:cNvSpPr/>
          <p:nvPr/>
        </p:nvSpPr>
        <p:spPr>
          <a:xfrm>
            <a:off x="9947566" y="4888531"/>
            <a:ext cx="153407" cy="1534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C8CFFE-FA4E-C240-4BF9-FA64955639E3}"/>
              </a:ext>
            </a:extLst>
          </p:cNvPr>
          <p:cNvSpPr/>
          <p:nvPr/>
        </p:nvSpPr>
        <p:spPr>
          <a:xfrm>
            <a:off x="9351858" y="5479315"/>
            <a:ext cx="153407" cy="15340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1864DC-CCCD-7940-143C-995D40806ABD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 flipH="1">
            <a:off x="7859327" y="4392949"/>
            <a:ext cx="337336" cy="69087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28DECB-46C8-7386-661D-7B6ED96F4BF3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8273366" y="4316246"/>
            <a:ext cx="1674200" cy="64898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AF8132-F6BD-1032-D06D-0D775717B914}"/>
              </a:ext>
            </a:extLst>
          </p:cNvPr>
          <p:cNvCxnSpPr>
            <a:cxnSpLocks/>
            <a:stCxn id="8" idx="7"/>
            <a:endCxn id="9" idx="3"/>
          </p:cNvCxnSpPr>
          <p:nvPr/>
        </p:nvCxnSpPr>
        <p:spPr>
          <a:xfrm flipV="1">
            <a:off x="7913564" y="4276226"/>
            <a:ext cx="1243467" cy="8300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270578-957E-37C3-F591-CB622A181437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7936030" y="4965235"/>
            <a:ext cx="2011536" cy="19529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94D641E-7947-2286-9569-D5EE33B964F2}"/>
              </a:ext>
            </a:extLst>
          </p:cNvPr>
          <p:cNvCxnSpPr>
            <a:cxnSpLocks/>
            <a:stCxn id="9" idx="6"/>
            <a:endCxn id="10" idx="1"/>
          </p:cNvCxnSpPr>
          <p:nvPr/>
        </p:nvCxnSpPr>
        <p:spPr>
          <a:xfrm>
            <a:off x="9287972" y="4221989"/>
            <a:ext cx="682060" cy="68900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563AF02-972B-324F-53EA-015DB7FF3F8E}"/>
              </a:ext>
            </a:extLst>
          </p:cNvPr>
          <p:cNvCxnSpPr>
            <a:cxnSpLocks/>
            <a:stCxn id="11" idx="7"/>
            <a:endCxn id="10" idx="3"/>
          </p:cNvCxnSpPr>
          <p:nvPr/>
        </p:nvCxnSpPr>
        <p:spPr>
          <a:xfrm flipV="1">
            <a:off x="9482799" y="5019472"/>
            <a:ext cx="487233" cy="48230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82C379E-C4E3-0087-8F36-698BA18E61DF}"/>
                  </a:ext>
                </a:extLst>
              </p:cNvPr>
              <p:cNvSpPr txBox="1"/>
              <p:nvPr/>
            </p:nvSpPr>
            <p:spPr>
              <a:xfrm>
                <a:off x="1184238" y="3742885"/>
                <a:ext cx="4443564" cy="793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Probability that two specific matching endpoints fall into the same bucket: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82C379E-C4E3-0087-8F36-698BA18E6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3742885"/>
                <a:ext cx="4443564" cy="793294"/>
              </a:xfrm>
              <a:prstGeom prst="rect">
                <a:avLst/>
              </a:prstGeom>
              <a:blipFill>
                <a:blip r:embed="rId4"/>
                <a:stretch>
                  <a:fillRect l="-1097" t="-3846" b="-153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5CA8C04-6323-4B2F-0AB0-7716F98CDB93}"/>
                  </a:ext>
                </a:extLst>
              </p:cNvPr>
              <p:cNvSpPr txBox="1"/>
              <p:nvPr/>
            </p:nvSpPr>
            <p:spPr>
              <a:xfrm>
                <a:off x="1184239" y="5119403"/>
                <a:ext cx="40853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vertex pairs are important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matching endpoints don’t fall into unique buckets </a:t>
                </a:r>
                <a:endParaRPr lang="hu-HU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5CA8C04-6323-4B2F-0AB0-7716F98CD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9" y="5119403"/>
                <a:ext cx="4085345" cy="923330"/>
              </a:xfrm>
              <a:prstGeom prst="rect">
                <a:avLst/>
              </a:prstGeom>
              <a:blipFill>
                <a:blip r:embed="rId5"/>
                <a:stretch>
                  <a:fillRect l="-1194" t="-3311" b="-1059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id="{B05C0FB2-F3BC-F48D-784F-9062ABBA63E5}"/>
              </a:ext>
            </a:extLst>
          </p:cNvPr>
          <p:cNvSpPr/>
          <p:nvPr/>
        </p:nvSpPr>
        <p:spPr>
          <a:xfrm>
            <a:off x="8458593" y="5552519"/>
            <a:ext cx="153407" cy="15340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7C1D275A-9056-86C2-7691-01ABCA1EFAAE}"/>
              </a:ext>
            </a:extLst>
          </p:cNvPr>
          <p:cNvCxnSpPr>
            <a:cxnSpLocks/>
            <a:stCxn id="9" idx="3"/>
            <a:endCxn id="117" idx="7"/>
          </p:cNvCxnSpPr>
          <p:nvPr/>
        </p:nvCxnSpPr>
        <p:spPr>
          <a:xfrm flipH="1">
            <a:off x="8589534" y="4276226"/>
            <a:ext cx="567497" cy="129875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C3B81AB2-5EF7-E291-F849-D54D503CD278}"/>
              </a:ext>
            </a:extLst>
          </p:cNvPr>
          <p:cNvCxnSpPr>
            <a:cxnSpLocks/>
            <a:stCxn id="8" idx="5"/>
            <a:endCxn id="117" idx="1"/>
          </p:cNvCxnSpPr>
          <p:nvPr/>
        </p:nvCxnSpPr>
        <p:spPr>
          <a:xfrm>
            <a:off x="7913564" y="5214769"/>
            <a:ext cx="567495" cy="36021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>
            <a:extLst>
              <a:ext uri="{FF2B5EF4-FFF2-40B4-BE49-F238E27FC236}">
                <a16:creationId xmlns:a16="http://schemas.microsoft.com/office/drawing/2014/main" id="{57C1115B-CDEE-5CC7-3E7C-CF74B0F5C344}"/>
              </a:ext>
            </a:extLst>
          </p:cNvPr>
          <p:cNvSpPr/>
          <p:nvPr/>
        </p:nvSpPr>
        <p:spPr>
          <a:xfrm>
            <a:off x="7372604" y="1716465"/>
            <a:ext cx="153407" cy="15340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99653F3D-9883-A2D5-5DF0-FD669D6F2E65}"/>
              </a:ext>
            </a:extLst>
          </p:cNvPr>
          <p:cNvSpPr/>
          <p:nvPr/>
        </p:nvSpPr>
        <p:spPr>
          <a:xfrm>
            <a:off x="8509383" y="1716465"/>
            <a:ext cx="153407" cy="15340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825D8B70-2314-9AD3-3D63-00B454CF7BE5}"/>
              </a:ext>
            </a:extLst>
          </p:cNvPr>
          <p:cNvSpPr/>
          <p:nvPr/>
        </p:nvSpPr>
        <p:spPr>
          <a:xfrm>
            <a:off x="9079289" y="1716464"/>
            <a:ext cx="153407" cy="15340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87148A39-D053-1429-C827-BC784B60E95C}"/>
              </a:ext>
            </a:extLst>
          </p:cNvPr>
          <p:cNvSpPr/>
          <p:nvPr/>
        </p:nvSpPr>
        <p:spPr>
          <a:xfrm>
            <a:off x="9646162" y="1718599"/>
            <a:ext cx="153407" cy="15340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0599210E-E165-D45B-5CED-493F2BADDF1A}"/>
              </a:ext>
            </a:extLst>
          </p:cNvPr>
          <p:cNvSpPr/>
          <p:nvPr/>
        </p:nvSpPr>
        <p:spPr>
          <a:xfrm>
            <a:off x="6232792" y="1716463"/>
            <a:ext cx="153407" cy="15340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DEB9E8AE-DACD-B9D4-0D36-81AB8B34DA0C}"/>
              </a:ext>
            </a:extLst>
          </p:cNvPr>
          <p:cNvSpPr/>
          <p:nvPr/>
        </p:nvSpPr>
        <p:spPr>
          <a:xfrm>
            <a:off x="10779908" y="1716997"/>
            <a:ext cx="153407" cy="15340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8B690DC2-E146-B366-3289-604C75A607A9}"/>
              </a:ext>
            </a:extLst>
          </p:cNvPr>
          <p:cNvSpPr/>
          <p:nvPr/>
        </p:nvSpPr>
        <p:spPr>
          <a:xfrm>
            <a:off x="6802698" y="1721471"/>
            <a:ext cx="153407" cy="15340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AF7E39A2-26AE-BEA4-0EB7-DD3EEB1C9F77}"/>
              </a:ext>
            </a:extLst>
          </p:cNvPr>
          <p:cNvSpPr/>
          <p:nvPr/>
        </p:nvSpPr>
        <p:spPr>
          <a:xfrm>
            <a:off x="7939477" y="1716465"/>
            <a:ext cx="153407" cy="15340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39961947-3770-6A6A-35F1-9FEC6D0ADB67}"/>
              </a:ext>
            </a:extLst>
          </p:cNvPr>
          <p:cNvSpPr/>
          <p:nvPr/>
        </p:nvSpPr>
        <p:spPr>
          <a:xfrm>
            <a:off x="10213035" y="1716588"/>
            <a:ext cx="153407" cy="1534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830F5498-49FF-B8C6-FCBF-A38836AC40BA}"/>
              </a:ext>
            </a:extLst>
          </p:cNvPr>
          <p:cNvCxnSpPr>
            <a:cxnSpLocks/>
            <a:stCxn id="158" idx="1"/>
            <a:endCxn id="152" idx="4"/>
          </p:cNvCxnSpPr>
          <p:nvPr/>
        </p:nvCxnSpPr>
        <p:spPr>
          <a:xfrm flipH="1" flipV="1">
            <a:off x="6309496" y="1869870"/>
            <a:ext cx="648402" cy="172069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18F6EF8A-AFF0-980E-339E-85A3EFA80E22}"/>
              </a:ext>
            </a:extLst>
          </p:cNvPr>
          <p:cNvSpPr/>
          <p:nvPr/>
        </p:nvSpPr>
        <p:spPr>
          <a:xfrm>
            <a:off x="6935432" y="3568102"/>
            <a:ext cx="153407" cy="15340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DC9AF50E-7F93-4D5F-F3F4-8383D1D89CBC}"/>
              </a:ext>
            </a:extLst>
          </p:cNvPr>
          <p:cNvSpPr/>
          <p:nvPr/>
        </p:nvSpPr>
        <p:spPr>
          <a:xfrm>
            <a:off x="7939477" y="3566533"/>
            <a:ext cx="153407" cy="15340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278250A6-D138-F7F1-DB15-DE635B38AD24}"/>
              </a:ext>
            </a:extLst>
          </p:cNvPr>
          <p:cNvSpPr/>
          <p:nvPr/>
        </p:nvSpPr>
        <p:spPr>
          <a:xfrm>
            <a:off x="8943522" y="3562167"/>
            <a:ext cx="153407" cy="1534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E31A70CC-1749-9906-96D7-5F77247AD1E9}"/>
              </a:ext>
            </a:extLst>
          </p:cNvPr>
          <p:cNvSpPr/>
          <p:nvPr/>
        </p:nvSpPr>
        <p:spPr>
          <a:xfrm>
            <a:off x="9947567" y="3562166"/>
            <a:ext cx="153407" cy="1534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EAE7B541-0161-25EE-07F7-7A05ACF428D7}"/>
              </a:ext>
            </a:extLst>
          </p:cNvPr>
          <p:cNvCxnSpPr>
            <a:cxnSpLocks/>
            <a:stCxn id="158" idx="0"/>
            <a:endCxn id="154" idx="4"/>
          </p:cNvCxnSpPr>
          <p:nvPr/>
        </p:nvCxnSpPr>
        <p:spPr>
          <a:xfrm flipH="1" flipV="1">
            <a:off x="6879402" y="1874878"/>
            <a:ext cx="132734" cy="16932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BE7EC86D-9FFF-79CA-CEF7-A5F915DC69C2}"/>
              </a:ext>
            </a:extLst>
          </p:cNvPr>
          <p:cNvCxnSpPr>
            <a:cxnSpLocks/>
            <a:stCxn id="148" idx="4"/>
            <a:endCxn id="158" idx="7"/>
          </p:cNvCxnSpPr>
          <p:nvPr/>
        </p:nvCxnSpPr>
        <p:spPr>
          <a:xfrm flipH="1">
            <a:off x="7066373" y="1869872"/>
            <a:ext cx="382935" cy="17206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677CDF79-01D7-9DF6-13C7-E9C424FF018A}"/>
              </a:ext>
            </a:extLst>
          </p:cNvPr>
          <p:cNvCxnSpPr>
            <a:cxnSpLocks/>
            <a:stCxn id="154" idx="5"/>
            <a:endCxn id="159" idx="1"/>
          </p:cNvCxnSpPr>
          <p:nvPr/>
        </p:nvCxnSpPr>
        <p:spPr>
          <a:xfrm>
            <a:off x="6933639" y="1852412"/>
            <a:ext cx="1028304" cy="1736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CA364579-D2D4-58BA-01E1-7D14899C7FD4}"/>
              </a:ext>
            </a:extLst>
          </p:cNvPr>
          <p:cNvCxnSpPr>
            <a:cxnSpLocks/>
          </p:cNvCxnSpPr>
          <p:nvPr/>
        </p:nvCxnSpPr>
        <p:spPr>
          <a:xfrm>
            <a:off x="7449308" y="1869870"/>
            <a:ext cx="566873" cy="169666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D57F651D-96E6-636D-288F-F2A180AFC2C1}"/>
              </a:ext>
            </a:extLst>
          </p:cNvPr>
          <p:cNvCxnSpPr>
            <a:cxnSpLocks/>
            <a:stCxn id="159" idx="7"/>
            <a:endCxn id="149" idx="4"/>
          </p:cNvCxnSpPr>
          <p:nvPr/>
        </p:nvCxnSpPr>
        <p:spPr>
          <a:xfrm flipV="1">
            <a:off x="8070418" y="1869872"/>
            <a:ext cx="515669" cy="171912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D5F09B8-03B9-9B15-F929-6FDC3F648434}"/>
              </a:ext>
            </a:extLst>
          </p:cNvPr>
          <p:cNvCxnSpPr>
            <a:cxnSpLocks/>
            <a:stCxn id="155" idx="4"/>
            <a:endCxn id="160" idx="1"/>
          </p:cNvCxnSpPr>
          <p:nvPr/>
        </p:nvCxnSpPr>
        <p:spPr>
          <a:xfrm>
            <a:off x="8016181" y="1869872"/>
            <a:ext cx="949807" cy="171476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98502C97-2284-76AD-3D94-1F3C34E90877}"/>
              </a:ext>
            </a:extLst>
          </p:cNvPr>
          <p:cNvCxnSpPr>
            <a:cxnSpLocks/>
            <a:stCxn id="150" idx="4"/>
            <a:endCxn id="160" idx="0"/>
          </p:cNvCxnSpPr>
          <p:nvPr/>
        </p:nvCxnSpPr>
        <p:spPr>
          <a:xfrm flipH="1">
            <a:off x="9020226" y="1869871"/>
            <a:ext cx="135767" cy="16922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FDE40E4B-A9B3-0FCE-DCF7-A8974A8A5D43}"/>
              </a:ext>
            </a:extLst>
          </p:cNvPr>
          <p:cNvCxnSpPr>
            <a:cxnSpLocks/>
            <a:stCxn id="160" idx="7"/>
            <a:endCxn id="151" idx="3"/>
          </p:cNvCxnSpPr>
          <p:nvPr/>
        </p:nvCxnSpPr>
        <p:spPr>
          <a:xfrm flipV="1">
            <a:off x="9074463" y="1849540"/>
            <a:ext cx="594165" cy="173509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B49A993-B3F1-4AC8-99BA-5D669F3770E9}"/>
              </a:ext>
            </a:extLst>
          </p:cNvPr>
          <p:cNvCxnSpPr>
            <a:cxnSpLocks/>
            <a:stCxn id="153" idx="3"/>
            <a:endCxn id="161" idx="7"/>
          </p:cNvCxnSpPr>
          <p:nvPr/>
        </p:nvCxnSpPr>
        <p:spPr>
          <a:xfrm flipH="1">
            <a:off x="10078508" y="1847938"/>
            <a:ext cx="723866" cy="173669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845C0274-148C-E2A1-5060-19EEC830797D}"/>
              </a:ext>
            </a:extLst>
          </p:cNvPr>
          <p:cNvCxnSpPr>
            <a:cxnSpLocks/>
            <a:stCxn id="156" idx="4"/>
            <a:endCxn id="161" idx="0"/>
          </p:cNvCxnSpPr>
          <p:nvPr/>
        </p:nvCxnSpPr>
        <p:spPr>
          <a:xfrm flipH="1">
            <a:off x="10024271" y="1869995"/>
            <a:ext cx="265468" cy="16921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8A692C86-3909-A443-8ED3-41C006C38D26}"/>
              </a:ext>
            </a:extLst>
          </p:cNvPr>
          <p:cNvCxnSpPr>
            <a:cxnSpLocks/>
            <a:stCxn id="150" idx="5"/>
            <a:endCxn id="161" idx="1"/>
          </p:cNvCxnSpPr>
          <p:nvPr/>
        </p:nvCxnSpPr>
        <p:spPr>
          <a:xfrm>
            <a:off x="9210230" y="1847405"/>
            <a:ext cx="759803" cy="173722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6">
            <a:extLst>
              <a:ext uri="{FF2B5EF4-FFF2-40B4-BE49-F238E27FC236}">
                <a16:creationId xmlns:a16="http://schemas.microsoft.com/office/drawing/2014/main" id="{D27005A0-29F9-3554-B1C3-3B54C1FFB355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12DDB8-47C3-0AF1-A8E0-0F90A3E75B36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444E85-3542-E71F-D896-59E3550EBEF6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97DC28B-5895-3F45-E580-D3F2C519FC36}"/>
              </a:ext>
            </a:extLst>
          </p:cNvPr>
          <p:cNvSpPr txBox="1"/>
          <p:nvPr/>
        </p:nvSpPr>
        <p:spPr>
          <a:xfrm>
            <a:off x="4801220" y="1151232"/>
            <a:ext cx="21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[AKL19,BDT20,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0070C0"/>
                </a:solidFill>
              </a:rPr>
              <a:t>21]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4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8C3CF-F061-6CDB-2F9A-637A9D781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8A9FA2-78B7-B4E4-8EEE-23061DDB2448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7DB118-014B-2891-47AB-D46BE84B9EDB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5B7060-994E-205C-E4D4-1C67DA670111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143D0B-4DBE-5CEE-D6EB-FE350668B8D2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99E865-0EB3-C877-63CB-1115518B1783}"/>
                  </a:ext>
                </a:extLst>
              </p:cNvPr>
              <p:cNvSpPr txBox="1"/>
              <p:nvPr/>
            </p:nvSpPr>
            <p:spPr>
              <a:xfrm>
                <a:off x="1184238" y="1699074"/>
                <a:ext cx="1993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99E865-0EB3-C877-63CB-1115518B1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1699074"/>
                <a:ext cx="1993110" cy="369332"/>
              </a:xfrm>
              <a:prstGeom prst="rect">
                <a:avLst/>
              </a:prstGeom>
              <a:blipFill>
                <a:blip r:embed="rId2"/>
                <a:stretch>
                  <a:fillRect l="-2446" t="-8333" b="-28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>
            <a:extLst>
              <a:ext uri="{FF2B5EF4-FFF2-40B4-BE49-F238E27FC236}">
                <a16:creationId xmlns:a16="http://schemas.microsoft.com/office/drawing/2014/main" id="{E882F5EF-EE4C-55BA-0D46-6A8793089B07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Vertex </a:t>
            </a:r>
            <a:r>
              <a:rPr lang="en-US" sz="4400" dirty="0" err="1"/>
              <a:t>Sparsification</a:t>
            </a:r>
            <a:r>
              <a:rPr lang="en-US" sz="4400" dirty="0"/>
              <a:t> for Dynamic Matching</a:t>
            </a:r>
            <a:endParaRPr lang="hu-HU" sz="4400" dirty="0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B4CD2C2C-D328-7D5C-1F66-4672E897F217}"/>
              </a:ext>
            </a:extLst>
          </p:cNvPr>
          <p:cNvSpPr/>
          <p:nvPr/>
        </p:nvSpPr>
        <p:spPr>
          <a:xfrm>
            <a:off x="8119959" y="4239542"/>
            <a:ext cx="153407" cy="15340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0C5EDA03-1665-F475-AB61-7FD35FC40572}"/>
              </a:ext>
            </a:extLst>
          </p:cNvPr>
          <p:cNvSpPr/>
          <p:nvPr/>
        </p:nvSpPr>
        <p:spPr>
          <a:xfrm>
            <a:off x="7782623" y="5083828"/>
            <a:ext cx="153407" cy="15340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23898878-BECA-3B19-D201-602F541ACA53}"/>
              </a:ext>
            </a:extLst>
          </p:cNvPr>
          <p:cNvSpPr/>
          <p:nvPr/>
        </p:nvSpPr>
        <p:spPr>
          <a:xfrm>
            <a:off x="9134565" y="4145285"/>
            <a:ext cx="153407" cy="15340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4056AE27-D1D1-108A-03A4-A46BFC35D7DE}"/>
              </a:ext>
            </a:extLst>
          </p:cNvPr>
          <p:cNvSpPr/>
          <p:nvPr/>
        </p:nvSpPr>
        <p:spPr>
          <a:xfrm>
            <a:off x="9947566" y="4888531"/>
            <a:ext cx="153407" cy="1534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662F23B1-0DAA-55E8-F44A-9A96733A0031}"/>
              </a:ext>
            </a:extLst>
          </p:cNvPr>
          <p:cNvSpPr/>
          <p:nvPr/>
        </p:nvSpPr>
        <p:spPr>
          <a:xfrm>
            <a:off x="9351858" y="5479315"/>
            <a:ext cx="153407" cy="15340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5BEE24C5-0E91-8FC4-15D5-3D3579EBB769}"/>
              </a:ext>
            </a:extLst>
          </p:cNvPr>
          <p:cNvCxnSpPr>
            <a:cxnSpLocks/>
            <a:stCxn id="209" idx="4"/>
            <a:endCxn id="210" idx="0"/>
          </p:cNvCxnSpPr>
          <p:nvPr/>
        </p:nvCxnSpPr>
        <p:spPr>
          <a:xfrm flipH="1">
            <a:off x="7859327" y="4392949"/>
            <a:ext cx="337336" cy="690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D0DE01B7-4CE7-D841-7101-D16D7B0D075D}"/>
              </a:ext>
            </a:extLst>
          </p:cNvPr>
          <p:cNvCxnSpPr>
            <a:cxnSpLocks/>
            <a:stCxn id="209" idx="6"/>
            <a:endCxn id="212" idx="2"/>
          </p:cNvCxnSpPr>
          <p:nvPr/>
        </p:nvCxnSpPr>
        <p:spPr>
          <a:xfrm>
            <a:off x="8273366" y="4316246"/>
            <a:ext cx="1674200" cy="64898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931F8100-494B-303F-EFAE-C45AFC675C8E}"/>
              </a:ext>
            </a:extLst>
          </p:cNvPr>
          <p:cNvCxnSpPr>
            <a:cxnSpLocks/>
            <a:stCxn id="210" idx="7"/>
            <a:endCxn id="211" idx="3"/>
          </p:cNvCxnSpPr>
          <p:nvPr/>
        </p:nvCxnSpPr>
        <p:spPr>
          <a:xfrm flipV="1">
            <a:off x="7913564" y="4276226"/>
            <a:ext cx="1243467" cy="8300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0DC4D4EE-2812-D03B-3AC1-979C74D215B7}"/>
              </a:ext>
            </a:extLst>
          </p:cNvPr>
          <p:cNvCxnSpPr>
            <a:cxnSpLocks/>
            <a:stCxn id="210" idx="6"/>
            <a:endCxn id="212" idx="2"/>
          </p:cNvCxnSpPr>
          <p:nvPr/>
        </p:nvCxnSpPr>
        <p:spPr>
          <a:xfrm flipV="1">
            <a:off x="7936030" y="4965235"/>
            <a:ext cx="2011536" cy="19529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C8386B7-C821-1D6E-DDC7-877DD14DB609}"/>
              </a:ext>
            </a:extLst>
          </p:cNvPr>
          <p:cNvCxnSpPr>
            <a:cxnSpLocks/>
            <a:stCxn id="211" idx="6"/>
            <a:endCxn id="212" idx="1"/>
          </p:cNvCxnSpPr>
          <p:nvPr/>
        </p:nvCxnSpPr>
        <p:spPr>
          <a:xfrm>
            <a:off x="9287972" y="4221989"/>
            <a:ext cx="682060" cy="68900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378C4555-F733-2703-98CE-7507937F2036}"/>
              </a:ext>
            </a:extLst>
          </p:cNvPr>
          <p:cNvCxnSpPr>
            <a:cxnSpLocks/>
            <a:stCxn id="213" idx="7"/>
            <a:endCxn id="212" idx="3"/>
          </p:cNvCxnSpPr>
          <p:nvPr/>
        </p:nvCxnSpPr>
        <p:spPr>
          <a:xfrm flipV="1">
            <a:off x="9482799" y="5019472"/>
            <a:ext cx="487233" cy="482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Oval 219">
            <a:extLst>
              <a:ext uri="{FF2B5EF4-FFF2-40B4-BE49-F238E27FC236}">
                <a16:creationId xmlns:a16="http://schemas.microsoft.com/office/drawing/2014/main" id="{00C00C0F-32ED-4943-7D3E-E9FD563BA842}"/>
              </a:ext>
            </a:extLst>
          </p:cNvPr>
          <p:cNvSpPr/>
          <p:nvPr/>
        </p:nvSpPr>
        <p:spPr>
          <a:xfrm>
            <a:off x="8458593" y="5552519"/>
            <a:ext cx="153407" cy="15340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DDB0B3A1-288F-6438-01E3-D4F756C5CFFC}"/>
              </a:ext>
            </a:extLst>
          </p:cNvPr>
          <p:cNvCxnSpPr>
            <a:cxnSpLocks/>
            <a:stCxn id="211" idx="3"/>
            <a:endCxn id="220" idx="7"/>
          </p:cNvCxnSpPr>
          <p:nvPr/>
        </p:nvCxnSpPr>
        <p:spPr>
          <a:xfrm flipH="1">
            <a:off x="8589534" y="4276226"/>
            <a:ext cx="567497" cy="12987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433C6C04-7A00-A5C0-B0C0-22B65452470E}"/>
              </a:ext>
            </a:extLst>
          </p:cNvPr>
          <p:cNvCxnSpPr>
            <a:cxnSpLocks/>
            <a:stCxn id="210" idx="5"/>
            <a:endCxn id="220" idx="1"/>
          </p:cNvCxnSpPr>
          <p:nvPr/>
        </p:nvCxnSpPr>
        <p:spPr>
          <a:xfrm>
            <a:off x="7913564" y="5214769"/>
            <a:ext cx="567495" cy="36021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DB789FA8-D5DE-C258-61DF-4AAFD4700323}"/>
                  </a:ext>
                </a:extLst>
              </p:cNvPr>
              <p:cNvSpPr txBox="1"/>
              <p:nvPr/>
            </p:nvSpPr>
            <p:spPr>
              <a:xfrm>
                <a:off x="1184238" y="2508164"/>
                <a:ext cx="3719655" cy="78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Put the vertices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dirty="0"/>
                  <a:t> buckets, contract the buckets</a:t>
                </a:r>
                <a:endParaRPr lang="hu-HU" dirty="0"/>
              </a:p>
            </p:txBody>
          </p:sp>
        </mc:Choice>
        <mc:Fallback xmlns="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DB789FA8-D5DE-C258-61DF-4AAFD4700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2508164"/>
                <a:ext cx="3719655" cy="781817"/>
              </a:xfrm>
              <a:prstGeom prst="rect">
                <a:avLst/>
              </a:prstGeom>
              <a:blipFill>
                <a:blip r:embed="rId4"/>
                <a:stretch>
                  <a:fillRect l="-1311" b="-116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Oval 223">
            <a:extLst>
              <a:ext uri="{FF2B5EF4-FFF2-40B4-BE49-F238E27FC236}">
                <a16:creationId xmlns:a16="http://schemas.microsoft.com/office/drawing/2014/main" id="{014CC916-9064-7F2B-6152-579D59135F5F}"/>
              </a:ext>
            </a:extLst>
          </p:cNvPr>
          <p:cNvSpPr/>
          <p:nvPr/>
        </p:nvSpPr>
        <p:spPr>
          <a:xfrm>
            <a:off x="7372604" y="1716465"/>
            <a:ext cx="153407" cy="15340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6F20A613-ABF4-6E2A-95DA-1637EF429E08}"/>
              </a:ext>
            </a:extLst>
          </p:cNvPr>
          <p:cNvSpPr/>
          <p:nvPr/>
        </p:nvSpPr>
        <p:spPr>
          <a:xfrm>
            <a:off x="8509383" y="1716465"/>
            <a:ext cx="153407" cy="15340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F2FF8AAF-38D4-38E6-0B98-0391514D02C8}"/>
              </a:ext>
            </a:extLst>
          </p:cNvPr>
          <p:cNvSpPr/>
          <p:nvPr/>
        </p:nvSpPr>
        <p:spPr>
          <a:xfrm>
            <a:off x="9079289" y="1716464"/>
            <a:ext cx="153407" cy="15340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DB180B5-796B-E2D7-E91D-BB3B7396BB87}"/>
              </a:ext>
            </a:extLst>
          </p:cNvPr>
          <p:cNvSpPr/>
          <p:nvPr/>
        </p:nvSpPr>
        <p:spPr>
          <a:xfrm>
            <a:off x="9646162" y="1718599"/>
            <a:ext cx="153407" cy="15340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B952C170-2BAE-AA38-DCC0-25414157539E}"/>
              </a:ext>
            </a:extLst>
          </p:cNvPr>
          <p:cNvSpPr/>
          <p:nvPr/>
        </p:nvSpPr>
        <p:spPr>
          <a:xfrm>
            <a:off x="6232792" y="1716463"/>
            <a:ext cx="153407" cy="15340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950E08A4-F71B-228E-6A87-9D949C96688E}"/>
              </a:ext>
            </a:extLst>
          </p:cNvPr>
          <p:cNvSpPr/>
          <p:nvPr/>
        </p:nvSpPr>
        <p:spPr>
          <a:xfrm>
            <a:off x="10779908" y="1716997"/>
            <a:ext cx="153407" cy="15340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9DAB10DB-21FD-AC4E-E4EE-70A1FA4C91DC}"/>
              </a:ext>
            </a:extLst>
          </p:cNvPr>
          <p:cNvSpPr/>
          <p:nvPr/>
        </p:nvSpPr>
        <p:spPr>
          <a:xfrm>
            <a:off x="6802698" y="1721471"/>
            <a:ext cx="153407" cy="15340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37EC3A7A-D70D-091A-1B88-EC08CCA3039F}"/>
              </a:ext>
            </a:extLst>
          </p:cNvPr>
          <p:cNvSpPr/>
          <p:nvPr/>
        </p:nvSpPr>
        <p:spPr>
          <a:xfrm>
            <a:off x="7939477" y="1716465"/>
            <a:ext cx="153407" cy="15340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974102B5-A0FE-844B-C9AD-769F60D5CF01}"/>
              </a:ext>
            </a:extLst>
          </p:cNvPr>
          <p:cNvSpPr/>
          <p:nvPr/>
        </p:nvSpPr>
        <p:spPr>
          <a:xfrm>
            <a:off x="10213035" y="1716588"/>
            <a:ext cx="153407" cy="1534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3E996A91-279A-26A0-9B0A-1A6A175F081E}"/>
              </a:ext>
            </a:extLst>
          </p:cNvPr>
          <p:cNvCxnSpPr>
            <a:cxnSpLocks/>
            <a:stCxn id="234" idx="1"/>
            <a:endCxn id="228" idx="4"/>
          </p:cNvCxnSpPr>
          <p:nvPr/>
        </p:nvCxnSpPr>
        <p:spPr>
          <a:xfrm flipH="1" flipV="1">
            <a:off x="6309496" y="1869870"/>
            <a:ext cx="648402" cy="172069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Oval 233">
            <a:extLst>
              <a:ext uri="{FF2B5EF4-FFF2-40B4-BE49-F238E27FC236}">
                <a16:creationId xmlns:a16="http://schemas.microsoft.com/office/drawing/2014/main" id="{AED9ED16-8808-7780-2C20-2D7122E29C6B}"/>
              </a:ext>
            </a:extLst>
          </p:cNvPr>
          <p:cNvSpPr/>
          <p:nvPr/>
        </p:nvSpPr>
        <p:spPr>
          <a:xfrm>
            <a:off x="6935432" y="3568102"/>
            <a:ext cx="153407" cy="15340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9853FAEE-F326-15AF-3729-B463E713AA36}"/>
              </a:ext>
            </a:extLst>
          </p:cNvPr>
          <p:cNvSpPr/>
          <p:nvPr/>
        </p:nvSpPr>
        <p:spPr>
          <a:xfrm>
            <a:off x="7939477" y="3566533"/>
            <a:ext cx="153407" cy="15340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EA645B7F-0DDA-3AC1-8050-CEC506E517BC}"/>
              </a:ext>
            </a:extLst>
          </p:cNvPr>
          <p:cNvSpPr/>
          <p:nvPr/>
        </p:nvSpPr>
        <p:spPr>
          <a:xfrm>
            <a:off x="8943522" y="3562167"/>
            <a:ext cx="153407" cy="1534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D8A92FDF-64E5-5CFE-8F4E-C41F2F94394A}"/>
              </a:ext>
            </a:extLst>
          </p:cNvPr>
          <p:cNvSpPr/>
          <p:nvPr/>
        </p:nvSpPr>
        <p:spPr>
          <a:xfrm>
            <a:off x="9947567" y="3562166"/>
            <a:ext cx="153407" cy="1534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E83B8577-572A-EFD0-7B1A-8DC1980FF9EA}"/>
              </a:ext>
            </a:extLst>
          </p:cNvPr>
          <p:cNvCxnSpPr>
            <a:cxnSpLocks/>
            <a:stCxn id="234" idx="0"/>
            <a:endCxn id="230" idx="4"/>
          </p:cNvCxnSpPr>
          <p:nvPr/>
        </p:nvCxnSpPr>
        <p:spPr>
          <a:xfrm flipH="1" flipV="1">
            <a:off x="6879402" y="1874878"/>
            <a:ext cx="132734" cy="16932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3E663B1C-A5FB-D85A-1F57-61C8BD3D04AD}"/>
              </a:ext>
            </a:extLst>
          </p:cNvPr>
          <p:cNvCxnSpPr>
            <a:cxnSpLocks/>
            <a:stCxn id="224" idx="4"/>
            <a:endCxn id="234" idx="7"/>
          </p:cNvCxnSpPr>
          <p:nvPr/>
        </p:nvCxnSpPr>
        <p:spPr>
          <a:xfrm flipH="1">
            <a:off x="7066373" y="1869872"/>
            <a:ext cx="382935" cy="17206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77D40406-006E-03B3-D15F-AFDD110BF37B}"/>
              </a:ext>
            </a:extLst>
          </p:cNvPr>
          <p:cNvCxnSpPr>
            <a:cxnSpLocks/>
            <a:stCxn id="230" idx="5"/>
            <a:endCxn id="235" idx="1"/>
          </p:cNvCxnSpPr>
          <p:nvPr/>
        </p:nvCxnSpPr>
        <p:spPr>
          <a:xfrm>
            <a:off x="6933639" y="1852412"/>
            <a:ext cx="1028304" cy="1736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DDEAE7E4-E88E-08EA-D8C7-495C4C473F0E}"/>
              </a:ext>
            </a:extLst>
          </p:cNvPr>
          <p:cNvCxnSpPr>
            <a:cxnSpLocks/>
          </p:cNvCxnSpPr>
          <p:nvPr/>
        </p:nvCxnSpPr>
        <p:spPr>
          <a:xfrm>
            <a:off x="7449308" y="1869870"/>
            <a:ext cx="566873" cy="169666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962B1D82-CB3D-97E1-5DD0-FD4C2562EDEE}"/>
              </a:ext>
            </a:extLst>
          </p:cNvPr>
          <p:cNvCxnSpPr>
            <a:cxnSpLocks/>
            <a:stCxn id="235" idx="7"/>
            <a:endCxn id="225" idx="4"/>
          </p:cNvCxnSpPr>
          <p:nvPr/>
        </p:nvCxnSpPr>
        <p:spPr>
          <a:xfrm flipV="1">
            <a:off x="8070418" y="1869872"/>
            <a:ext cx="515669" cy="171912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EE3F2425-4083-813C-103B-CED0CAF6FDC6}"/>
              </a:ext>
            </a:extLst>
          </p:cNvPr>
          <p:cNvCxnSpPr>
            <a:cxnSpLocks/>
            <a:stCxn id="231" idx="4"/>
            <a:endCxn id="236" idx="1"/>
          </p:cNvCxnSpPr>
          <p:nvPr/>
        </p:nvCxnSpPr>
        <p:spPr>
          <a:xfrm>
            <a:off x="8016181" y="1869872"/>
            <a:ext cx="949807" cy="171476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C966E6EB-5200-0610-4D43-58BE28953BFB}"/>
              </a:ext>
            </a:extLst>
          </p:cNvPr>
          <p:cNvCxnSpPr>
            <a:cxnSpLocks/>
            <a:stCxn id="226" idx="4"/>
            <a:endCxn id="236" idx="0"/>
          </p:cNvCxnSpPr>
          <p:nvPr/>
        </p:nvCxnSpPr>
        <p:spPr>
          <a:xfrm flipH="1">
            <a:off x="9020226" y="1869871"/>
            <a:ext cx="135767" cy="16922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207C8D8A-7813-68BB-49D1-44443E0640E9}"/>
              </a:ext>
            </a:extLst>
          </p:cNvPr>
          <p:cNvCxnSpPr>
            <a:cxnSpLocks/>
            <a:stCxn id="236" idx="7"/>
            <a:endCxn id="227" idx="3"/>
          </p:cNvCxnSpPr>
          <p:nvPr/>
        </p:nvCxnSpPr>
        <p:spPr>
          <a:xfrm flipV="1">
            <a:off x="9074463" y="1849540"/>
            <a:ext cx="594165" cy="173509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3D850B11-E5FD-3746-7A28-4CC6A50E8112}"/>
              </a:ext>
            </a:extLst>
          </p:cNvPr>
          <p:cNvCxnSpPr>
            <a:cxnSpLocks/>
            <a:stCxn id="229" idx="3"/>
            <a:endCxn id="237" idx="7"/>
          </p:cNvCxnSpPr>
          <p:nvPr/>
        </p:nvCxnSpPr>
        <p:spPr>
          <a:xfrm flipH="1">
            <a:off x="10078508" y="1847938"/>
            <a:ext cx="723866" cy="173669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86F48401-0F0E-A37E-FBA8-6FD820803E9D}"/>
              </a:ext>
            </a:extLst>
          </p:cNvPr>
          <p:cNvCxnSpPr>
            <a:cxnSpLocks/>
            <a:stCxn id="232" idx="4"/>
            <a:endCxn id="237" idx="0"/>
          </p:cNvCxnSpPr>
          <p:nvPr/>
        </p:nvCxnSpPr>
        <p:spPr>
          <a:xfrm flipH="1">
            <a:off x="10024271" y="1869995"/>
            <a:ext cx="265468" cy="16921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20093439-6497-A4BC-9F1D-0290ED9EB97F}"/>
              </a:ext>
            </a:extLst>
          </p:cNvPr>
          <p:cNvCxnSpPr>
            <a:cxnSpLocks/>
            <a:stCxn id="226" idx="5"/>
            <a:endCxn id="237" idx="1"/>
          </p:cNvCxnSpPr>
          <p:nvPr/>
        </p:nvCxnSpPr>
        <p:spPr>
          <a:xfrm>
            <a:off x="9210230" y="1847405"/>
            <a:ext cx="759803" cy="173722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DA6C7B-30F0-ED73-CA97-2B5C45D75322}"/>
                  </a:ext>
                </a:extLst>
              </p:cNvPr>
              <p:cNvSpPr txBox="1"/>
              <p:nvPr/>
            </p:nvSpPr>
            <p:spPr>
              <a:xfrm>
                <a:off x="1184238" y="3742885"/>
                <a:ext cx="4443564" cy="793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Probability that two specific matching endpoints fall into the same bucket: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DA6C7B-30F0-ED73-CA97-2B5C45D75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3742885"/>
                <a:ext cx="4443564" cy="793294"/>
              </a:xfrm>
              <a:prstGeom prst="rect">
                <a:avLst/>
              </a:prstGeom>
              <a:blipFill>
                <a:blip r:embed="rId5"/>
                <a:stretch>
                  <a:fillRect l="-1097" t="-3846" b="-153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F347A4-8A7D-7FCE-DE01-0AFDD2EBD9C1}"/>
                  </a:ext>
                </a:extLst>
              </p:cNvPr>
              <p:cNvSpPr txBox="1"/>
              <p:nvPr/>
            </p:nvSpPr>
            <p:spPr>
              <a:xfrm>
                <a:off x="1184239" y="5119403"/>
                <a:ext cx="40853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vertex pairs are important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matching endpoints don’t fall into unique buckets </a:t>
                </a:r>
                <a:endParaRPr lang="hu-H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F347A4-8A7D-7FCE-DE01-0AFDD2EBD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9" y="5119403"/>
                <a:ext cx="4085345" cy="923330"/>
              </a:xfrm>
              <a:prstGeom prst="rect">
                <a:avLst/>
              </a:prstGeom>
              <a:blipFill>
                <a:blip r:embed="rId6"/>
                <a:stretch>
                  <a:fillRect l="-1194" t="-3311" b="-1059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6">
            <a:extLst>
              <a:ext uri="{FF2B5EF4-FFF2-40B4-BE49-F238E27FC236}">
                <a16:creationId xmlns:a16="http://schemas.microsoft.com/office/drawing/2014/main" id="{D7A685BF-DEC2-7E8A-DA7F-0EE91FC7AE44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540492-7E86-1757-9DC2-CAF455CE4DA7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7ED403-9279-0F87-359D-7CEAD760A5CC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5C9FD23-3533-6BF0-20B3-FC993C733148}"/>
              </a:ext>
            </a:extLst>
          </p:cNvPr>
          <p:cNvSpPr txBox="1"/>
          <p:nvPr/>
        </p:nvSpPr>
        <p:spPr>
          <a:xfrm>
            <a:off x="4801220" y="1151232"/>
            <a:ext cx="21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[AKL19,BDT20,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0070C0"/>
                </a:solidFill>
              </a:rPr>
              <a:t>21]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04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5C64D-8507-37DD-D9D0-802167585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D1F365-8B74-50CD-7FE6-4F2ACA6CDB33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A1D6EE-9976-FEB4-98DC-4DA563D8970D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CD78FD-6506-5F9A-40A4-7E01F7C03F9E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B7D5857B-D1D4-F579-B492-89BCBB83EAE0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A Useful Reduction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2E71E2B-12FD-8C66-C0A0-734A66D94537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9E38FA-685C-682C-4732-14A9AB13B085}"/>
                  </a:ext>
                </a:extLst>
              </p:cNvPr>
              <p:cNvSpPr txBox="1"/>
              <p:nvPr/>
            </p:nvSpPr>
            <p:spPr>
              <a:xfrm>
                <a:off x="1184239" y="1983220"/>
                <a:ext cx="5421741" cy="382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Sub-linear algorithm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queries,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-approx.</a:t>
                </a:r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9E38FA-685C-682C-4732-14A9AB13B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9" y="1983220"/>
                <a:ext cx="5421741" cy="382541"/>
              </a:xfrm>
              <a:prstGeom prst="rect">
                <a:avLst/>
              </a:prstGeom>
              <a:blipFill>
                <a:blip r:embed="rId2"/>
                <a:stretch>
                  <a:fillRect l="-899" t="-3175" r="-112" b="-2539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5863D591-304D-A8EA-2578-D923A4D8860D}"/>
              </a:ext>
            </a:extLst>
          </p:cNvPr>
          <p:cNvSpPr/>
          <p:nvPr/>
        </p:nvSpPr>
        <p:spPr>
          <a:xfrm rot="5400000">
            <a:off x="1436314" y="3299214"/>
            <a:ext cx="1340708" cy="7471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D11277-FBA6-A189-A86B-F0242400AD0B}"/>
                  </a:ext>
                </a:extLst>
              </p:cNvPr>
              <p:cNvSpPr txBox="1"/>
              <p:nvPr/>
            </p:nvSpPr>
            <p:spPr>
              <a:xfrm>
                <a:off x="3549519" y="3458570"/>
                <a:ext cx="2576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Query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updates</a:t>
                </a:r>
                <a:endParaRPr lang="hu-H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D11277-FBA6-A189-A86B-F0242400A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519" y="3458570"/>
                <a:ext cx="2576731" cy="369332"/>
              </a:xfrm>
              <a:prstGeom prst="rect">
                <a:avLst/>
              </a:prstGeom>
              <a:blipFill>
                <a:blip r:embed="rId3"/>
                <a:stretch>
                  <a:fillRect l="-1891" t="-6557" r="-1182" b="-262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1D8957-43B2-C5A6-FFF5-A337165ACEFA}"/>
                  </a:ext>
                </a:extLst>
              </p:cNvPr>
              <p:cNvSpPr txBox="1"/>
              <p:nvPr/>
            </p:nvSpPr>
            <p:spPr>
              <a:xfrm>
                <a:off x="1184238" y="4920711"/>
                <a:ext cx="6099683" cy="382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Dynamic algorithm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update time,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-approx.</a:t>
                </a:r>
                <a:endParaRPr lang="hu-H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1D8957-43B2-C5A6-FFF5-A337165AC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4920711"/>
                <a:ext cx="6099683" cy="382541"/>
              </a:xfrm>
              <a:prstGeom prst="rect">
                <a:avLst/>
              </a:prstGeom>
              <a:blipFill>
                <a:blip r:embed="rId4"/>
                <a:stretch>
                  <a:fillRect l="-799" t="-3175" b="-2539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DF9BFE-E409-D8D3-06F4-FEBF267BEE0B}"/>
                  </a:ext>
                </a:extLst>
              </p:cNvPr>
              <p:cNvSpPr txBox="1"/>
              <p:nvPr/>
            </p:nvSpPr>
            <p:spPr>
              <a:xfrm>
                <a:off x="7653335" y="3954240"/>
                <a:ext cx="4282605" cy="77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</a:rPr>
                  <a:t>No known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-approx. sub-linear algorithm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query time</a:t>
                </a:r>
                <a:endParaRPr lang="hu-HU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DF9BFE-E409-D8D3-06F4-FEBF267BE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335" y="3954240"/>
                <a:ext cx="4282605" cy="777842"/>
              </a:xfrm>
              <a:prstGeom prst="rect">
                <a:avLst/>
              </a:prstGeom>
              <a:blipFill>
                <a:blip r:embed="rId5"/>
                <a:stretch>
                  <a:fillRect l="-1849" t="-4724" r="-569" b="-157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79ACB-2614-A7D5-2225-F66F771CCAD1}"/>
                  </a:ext>
                </a:extLst>
              </p:cNvPr>
              <p:cNvSpPr txBox="1"/>
              <p:nvPr/>
            </p:nvSpPr>
            <p:spPr>
              <a:xfrm>
                <a:off x="7145867" y="2487949"/>
                <a:ext cx="5046133" cy="65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To get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update time dynamic algorithms we need a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running tine sub-linear algorithm</a:t>
                </a:r>
                <a:endParaRPr lang="hu-H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79ACB-2614-A7D5-2225-F66F771CC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867" y="2487949"/>
                <a:ext cx="5046133" cy="659924"/>
              </a:xfrm>
              <a:prstGeom prst="rect">
                <a:avLst/>
              </a:prstGeom>
              <a:blipFill>
                <a:blip r:embed="rId6"/>
                <a:stretch>
                  <a:fillRect l="-966" t="-2778" b="-1481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6">
            <a:extLst>
              <a:ext uri="{FF2B5EF4-FFF2-40B4-BE49-F238E27FC236}">
                <a16:creationId xmlns:a16="http://schemas.microsoft.com/office/drawing/2014/main" id="{A6053EF6-420E-4A8B-C3E1-A77F60ABF53A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494FB4-FD07-92A4-61BA-4A1F77605C77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282AA6-C505-1347-63A3-2DE728DE659F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83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7" grpId="0"/>
      <p:bldP spid="9" grpId="0"/>
      <p:bldP spid="10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E3938-0A4D-B456-4D79-2F2E50EF4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D8BBF0-3BE7-46A3-1BEA-B9C462A1D95B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EC6D72-6CBA-6B0D-C075-2A982387C98E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1DD24B-CF7A-3D77-6A7D-27A589F6248A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7A4F0A93-A854-D655-186D-78C95B74BD70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Idea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B0874B-266A-CBD4-5AE2-80E373F24AB1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9C17333-5608-87CD-1A6E-B833851FB478}"/>
              </a:ext>
            </a:extLst>
          </p:cNvPr>
          <p:cNvSpPr txBox="1"/>
          <p:nvPr/>
        </p:nvSpPr>
        <p:spPr>
          <a:xfrm>
            <a:off x="1184238" y="2034274"/>
            <a:ext cx="8207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 repeatedly calling a sub-linear algorithm seems ‘weak’ for the dynamic model</a:t>
            </a:r>
            <a:endParaRPr lang="hu-H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BC3A2A-FA12-92DE-7C87-161D426F1385}"/>
              </a:ext>
            </a:extLst>
          </p:cNvPr>
          <p:cNvSpPr txBox="1"/>
          <p:nvPr/>
        </p:nvSpPr>
        <p:spPr>
          <a:xfrm>
            <a:off x="1184238" y="3496223"/>
            <a:ext cx="968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maintain a dynamic </a:t>
            </a:r>
            <a:r>
              <a:rPr lang="en-US" dirty="0" err="1"/>
              <a:t>datastructure</a:t>
            </a:r>
            <a:r>
              <a:rPr lang="en-US" dirty="0"/>
              <a:t> to guide sub-linear queries to break 2-approximation?</a:t>
            </a:r>
            <a:endParaRPr lang="hu-H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FBA1E5-0E26-0B31-AF31-28C4805808F7}"/>
              </a:ext>
            </a:extLst>
          </p:cNvPr>
          <p:cNvSpPr txBox="1"/>
          <p:nvPr/>
        </p:nvSpPr>
        <p:spPr>
          <a:xfrm>
            <a:off x="1184238" y="4920519"/>
            <a:ext cx="673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Yes, by combining dynamic, sub-linear and streaming algorithms!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2BB0277A-8E34-1A34-FECE-91CED9F1322B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7825DC-D86F-4595-77A3-5A992357FE7E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0EC27A-F7D2-A968-2F0E-DDF3FC795B66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6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ADC7D-9D44-5269-0E8C-214276B8D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221A5A-AEB4-12CA-CD68-70E8A7C61F36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2AB03-5343-9E10-937D-C82F0FFAE527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8BF424-1670-D586-61F9-6EEDE89C8D90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4F897844-5D15-F247-62D9-0C32352891A5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b-Matching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DDA51C-6BCA-C431-092E-B4C2DEEE07CB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6766F2F-9CC2-41BC-AF22-302A4C87B6E4}"/>
              </a:ext>
            </a:extLst>
          </p:cNvPr>
          <p:cNvSpPr txBox="1"/>
          <p:nvPr/>
        </p:nvSpPr>
        <p:spPr>
          <a:xfrm>
            <a:off x="772722" y="1693148"/>
            <a:ext cx="3475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Matching: every node has degree at most 1</a:t>
            </a:r>
            <a:endParaRPr lang="hu-HU" sz="2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5B8BAE-7FA3-7F1D-9051-1670A02B20A1}"/>
              </a:ext>
            </a:extLst>
          </p:cNvPr>
          <p:cNvSpPr/>
          <p:nvPr/>
        </p:nvSpPr>
        <p:spPr>
          <a:xfrm>
            <a:off x="7938212" y="227186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B5F7C3-3530-EA99-2683-7D10764F7117}"/>
              </a:ext>
            </a:extLst>
          </p:cNvPr>
          <p:cNvSpPr/>
          <p:nvPr/>
        </p:nvSpPr>
        <p:spPr>
          <a:xfrm>
            <a:off x="9074991" y="227186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04E1775-430E-C817-360E-799BB6626B8E}"/>
              </a:ext>
            </a:extLst>
          </p:cNvPr>
          <p:cNvSpPr/>
          <p:nvPr/>
        </p:nvSpPr>
        <p:spPr>
          <a:xfrm>
            <a:off x="9644897" y="227186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455310-C09C-032A-11F0-D87AB2C0DA11}"/>
              </a:ext>
            </a:extLst>
          </p:cNvPr>
          <p:cNvSpPr/>
          <p:nvPr/>
        </p:nvSpPr>
        <p:spPr>
          <a:xfrm>
            <a:off x="10211770" y="227399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456136-C27A-BDA8-A406-BC61CFE58ECA}"/>
              </a:ext>
            </a:extLst>
          </p:cNvPr>
          <p:cNvSpPr/>
          <p:nvPr/>
        </p:nvSpPr>
        <p:spPr>
          <a:xfrm>
            <a:off x="6798400" y="2271860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355C84-D877-024C-802B-ADE4CCE7C388}"/>
              </a:ext>
            </a:extLst>
          </p:cNvPr>
          <p:cNvSpPr/>
          <p:nvPr/>
        </p:nvSpPr>
        <p:spPr>
          <a:xfrm>
            <a:off x="11345516" y="22723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6B4B7C-B0BE-F05B-79A9-9A48B13DE188}"/>
              </a:ext>
            </a:extLst>
          </p:cNvPr>
          <p:cNvSpPr/>
          <p:nvPr/>
        </p:nvSpPr>
        <p:spPr>
          <a:xfrm>
            <a:off x="7368306" y="2276868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929AE7-A304-81EF-C514-D484F59A77E1}"/>
              </a:ext>
            </a:extLst>
          </p:cNvPr>
          <p:cNvSpPr/>
          <p:nvPr/>
        </p:nvSpPr>
        <p:spPr>
          <a:xfrm>
            <a:off x="8505085" y="227186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A99C02-2B23-4C29-9CFA-4D7C7C7C57DB}"/>
              </a:ext>
            </a:extLst>
          </p:cNvPr>
          <p:cNvSpPr/>
          <p:nvPr/>
        </p:nvSpPr>
        <p:spPr>
          <a:xfrm>
            <a:off x="10778643" y="227198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7BED60-DABF-4308-E33E-FEA80FB50E48}"/>
              </a:ext>
            </a:extLst>
          </p:cNvPr>
          <p:cNvCxnSpPr>
            <a:cxnSpLocks/>
            <a:stCxn id="21" idx="1"/>
            <a:endCxn id="13" idx="4"/>
          </p:cNvCxnSpPr>
          <p:nvPr/>
        </p:nvCxnSpPr>
        <p:spPr>
          <a:xfrm flipH="1" flipV="1">
            <a:off x="6875104" y="2425267"/>
            <a:ext cx="648402" cy="172069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26ED350-CF41-F8FF-1DF3-6E4CE6A8D3D4}"/>
              </a:ext>
            </a:extLst>
          </p:cNvPr>
          <p:cNvSpPr/>
          <p:nvPr/>
        </p:nvSpPr>
        <p:spPr>
          <a:xfrm>
            <a:off x="7501040" y="4123499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0A5B5DE-6E8B-BDF8-FBCD-4895628A3FD7}"/>
              </a:ext>
            </a:extLst>
          </p:cNvPr>
          <p:cNvSpPr/>
          <p:nvPr/>
        </p:nvSpPr>
        <p:spPr>
          <a:xfrm>
            <a:off x="8505085" y="4121930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F0CC505-46E2-88A1-9396-6362678D46EA}"/>
              </a:ext>
            </a:extLst>
          </p:cNvPr>
          <p:cNvSpPr/>
          <p:nvPr/>
        </p:nvSpPr>
        <p:spPr>
          <a:xfrm>
            <a:off x="9509130" y="411756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AAFCC5D-8B4D-805E-38A1-9BEB2E9BE378}"/>
              </a:ext>
            </a:extLst>
          </p:cNvPr>
          <p:cNvSpPr/>
          <p:nvPr/>
        </p:nvSpPr>
        <p:spPr>
          <a:xfrm>
            <a:off x="10513175" y="411756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920FC5-8F3D-AA7C-B9DE-BFAFDF729EF9}"/>
              </a:ext>
            </a:extLst>
          </p:cNvPr>
          <p:cNvCxnSpPr>
            <a:cxnSpLocks/>
            <a:stCxn id="21" idx="0"/>
            <a:endCxn id="15" idx="4"/>
          </p:cNvCxnSpPr>
          <p:nvPr/>
        </p:nvCxnSpPr>
        <p:spPr>
          <a:xfrm flipH="1" flipV="1">
            <a:off x="7445010" y="2430275"/>
            <a:ext cx="132734" cy="16932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D318FD-81AE-1628-DD0B-C918AAFCB870}"/>
              </a:ext>
            </a:extLst>
          </p:cNvPr>
          <p:cNvCxnSpPr>
            <a:cxnSpLocks/>
            <a:stCxn id="6" idx="4"/>
            <a:endCxn id="21" idx="7"/>
          </p:cNvCxnSpPr>
          <p:nvPr/>
        </p:nvCxnSpPr>
        <p:spPr>
          <a:xfrm flipH="1">
            <a:off x="7631981" y="2425269"/>
            <a:ext cx="382935" cy="17206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01D23A7-9125-A079-149E-2892CA1E6D80}"/>
              </a:ext>
            </a:extLst>
          </p:cNvPr>
          <p:cNvCxnSpPr>
            <a:cxnSpLocks/>
            <a:stCxn id="15" idx="5"/>
            <a:endCxn id="22" idx="1"/>
          </p:cNvCxnSpPr>
          <p:nvPr/>
        </p:nvCxnSpPr>
        <p:spPr>
          <a:xfrm>
            <a:off x="7499247" y="2407809"/>
            <a:ext cx="1028304" cy="1736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B3F4822-1CA3-B294-59B2-24BBF0C48B21}"/>
              </a:ext>
            </a:extLst>
          </p:cNvPr>
          <p:cNvCxnSpPr>
            <a:cxnSpLocks/>
            <a:stCxn id="6" idx="4"/>
            <a:endCxn id="22" idx="0"/>
          </p:cNvCxnSpPr>
          <p:nvPr/>
        </p:nvCxnSpPr>
        <p:spPr>
          <a:xfrm>
            <a:off x="8014916" y="2425269"/>
            <a:ext cx="566873" cy="169666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E60AEDD-449F-EE17-DF6A-4ECB6BAD7CAF}"/>
              </a:ext>
            </a:extLst>
          </p:cNvPr>
          <p:cNvCxnSpPr>
            <a:cxnSpLocks/>
            <a:stCxn id="22" idx="7"/>
            <a:endCxn id="7" idx="4"/>
          </p:cNvCxnSpPr>
          <p:nvPr/>
        </p:nvCxnSpPr>
        <p:spPr>
          <a:xfrm flipV="1">
            <a:off x="8636026" y="2425269"/>
            <a:ext cx="515669" cy="171912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D0D1F3-EA1A-549F-97FD-4FBF9F54CB55}"/>
              </a:ext>
            </a:extLst>
          </p:cNvPr>
          <p:cNvCxnSpPr>
            <a:cxnSpLocks/>
            <a:stCxn id="16" idx="4"/>
            <a:endCxn id="23" idx="1"/>
          </p:cNvCxnSpPr>
          <p:nvPr/>
        </p:nvCxnSpPr>
        <p:spPr>
          <a:xfrm>
            <a:off x="8581789" y="2425269"/>
            <a:ext cx="949807" cy="171476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FAE0EF-7867-8A24-1E09-55A04D5BC6BC}"/>
              </a:ext>
            </a:extLst>
          </p:cNvPr>
          <p:cNvCxnSpPr>
            <a:cxnSpLocks/>
            <a:stCxn id="9" idx="4"/>
            <a:endCxn id="23" idx="0"/>
          </p:cNvCxnSpPr>
          <p:nvPr/>
        </p:nvCxnSpPr>
        <p:spPr>
          <a:xfrm flipH="1">
            <a:off x="9585834" y="2425268"/>
            <a:ext cx="135767" cy="16922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670AC1F-6912-63CD-22B8-7389D9FCA809}"/>
              </a:ext>
            </a:extLst>
          </p:cNvPr>
          <p:cNvCxnSpPr>
            <a:cxnSpLocks/>
            <a:stCxn id="23" idx="7"/>
            <a:endCxn id="10" idx="3"/>
          </p:cNvCxnSpPr>
          <p:nvPr/>
        </p:nvCxnSpPr>
        <p:spPr>
          <a:xfrm flipV="1">
            <a:off x="9640071" y="2404937"/>
            <a:ext cx="594165" cy="173509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B63C60-D895-DEF1-A340-0EB846C4E20F}"/>
              </a:ext>
            </a:extLst>
          </p:cNvPr>
          <p:cNvCxnSpPr>
            <a:cxnSpLocks/>
            <a:stCxn id="14" idx="3"/>
            <a:endCxn id="24" idx="7"/>
          </p:cNvCxnSpPr>
          <p:nvPr/>
        </p:nvCxnSpPr>
        <p:spPr>
          <a:xfrm flipH="1">
            <a:off x="10644116" y="2403335"/>
            <a:ext cx="723866" cy="173669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B0AC7EE-DB30-4667-F337-D166D333AAB8}"/>
              </a:ext>
            </a:extLst>
          </p:cNvPr>
          <p:cNvCxnSpPr>
            <a:cxnSpLocks/>
            <a:stCxn id="17" idx="4"/>
            <a:endCxn id="24" idx="0"/>
          </p:cNvCxnSpPr>
          <p:nvPr/>
        </p:nvCxnSpPr>
        <p:spPr>
          <a:xfrm flipH="1">
            <a:off x="10589879" y="2425392"/>
            <a:ext cx="265468" cy="16921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E7A37C0-9814-7CD1-18D6-8DC3B69B3E07}"/>
              </a:ext>
            </a:extLst>
          </p:cNvPr>
          <p:cNvCxnSpPr>
            <a:cxnSpLocks/>
            <a:stCxn id="9" idx="5"/>
            <a:endCxn id="24" idx="1"/>
          </p:cNvCxnSpPr>
          <p:nvPr/>
        </p:nvCxnSpPr>
        <p:spPr>
          <a:xfrm>
            <a:off x="9775838" y="2402802"/>
            <a:ext cx="759803" cy="173722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E1338D9-4FCD-4A86-CD5B-4D12EE8B5E97}"/>
                  </a:ext>
                </a:extLst>
              </p:cNvPr>
              <p:cNvSpPr txBox="1"/>
              <p:nvPr/>
            </p:nvSpPr>
            <p:spPr>
              <a:xfrm>
                <a:off x="824018" y="3063470"/>
                <a:ext cx="37864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B-matching: every node has degree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endParaRPr lang="hu-HU" sz="2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E1338D9-4FCD-4A86-CD5B-4D12EE8B5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18" y="3063470"/>
                <a:ext cx="3786418" cy="769441"/>
              </a:xfrm>
              <a:prstGeom prst="rect">
                <a:avLst/>
              </a:prstGeom>
              <a:blipFill>
                <a:blip r:embed="rId2"/>
                <a:stretch>
                  <a:fillRect l="-2093" t="-5556" b="-1587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6CAFC304-D2C4-4DF9-E0B4-4A27E329D2CD}"/>
              </a:ext>
            </a:extLst>
          </p:cNvPr>
          <p:cNvSpPr txBox="1"/>
          <p:nvPr/>
        </p:nvSpPr>
        <p:spPr>
          <a:xfrm>
            <a:off x="6672821" y="1799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78202F-7CEF-DE7C-D3A9-A907CEB7FF0B}"/>
              </a:ext>
            </a:extLst>
          </p:cNvPr>
          <p:cNvSpPr txBox="1"/>
          <p:nvPr/>
        </p:nvSpPr>
        <p:spPr>
          <a:xfrm>
            <a:off x="7269645" y="178943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12C46D-A559-792D-A748-73C8DD6D12B4}"/>
              </a:ext>
            </a:extLst>
          </p:cNvPr>
          <p:cNvSpPr txBox="1"/>
          <p:nvPr/>
        </p:nvSpPr>
        <p:spPr>
          <a:xfrm>
            <a:off x="9459410" y="439629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F2486D-3B72-654E-ABE0-8E3D36D904BE}"/>
              </a:ext>
            </a:extLst>
          </p:cNvPr>
          <p:cNvSpPr txBox="1"/>
          <p:nvPr/>
        </p:nvSpPr>
        <p:spPr>
          <a:xfrm>
            <a:off x="7423694" y="43875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4CB5DA-FB67-CBC3-FF65-8AAB4FFE72DF}"/>
              </a:ext>
            </a:extLst>
          </p:cNvPr>
          <p:cNvSpPr txBox="1"/>
          <p:nvPr/>
        </p:nvSpPr>
        <p:spPr>
          <a:xfrm>
            <a:off x="7866469" y="1799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D74E61-5254-5653-D4E8-28922A78DB9A}"/>
              </a:ext>
            </a:extLst>
          </p:cNvPr>
          <p:cNvSpPr txBox="1"/>
          <p:nvPr/>
        </p:nvSpPr>
        <p:spPr>
          <a:xfrm>
            <a:off x="8427739" y="1799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D5D8E0-CE19-DBBC-9B37-FC1A7B323B0C}"/>
              </a:ext>
            </a:extLst>
          </p:cNvPr>
          <p:cNvSpPr txBox="1"/>
          <p:nvPr/>
        </p:nvSpPr>
        <p:spPr>
          <a:xfrm>
            <a:off x="8987601" y="1799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E86637F-1654-6910-C089-453387B497A2}"/>
              </a:ext>
            </a:extLst>
          </p:cNvPr>
          <p:cNvSpPr txBox="1"/>
          <p:nvPr/>
        </p:nvSpPr>
        <p:spPr>
          <a:xfrm>
            <a:off x="9549042" y="180469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CA546A5-C0EE-97EC-15D0-BB4F1AF5E86C}"/>
              </a:ext>
            </a:extLst>
          </p:cNvPr>
          <p:cNvSpPr txBox="1"/>
          <p:nvPr/>
        </p:nvSpPr>
        <p:spPr>
          <a:xfrm>
            <a:off x="10080187" y="178943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B329FBF-21C2-290B-0A12-F6EBFC810B42}"/>
              </a:ext>
            </a:extLst>
          </p:cNvPr>
          <p:cNvSpPr txBox="1"/>
          <p:nvPr/>
        </p:nvSpPr>
        <p:spPr>
          <a:xfrm>
            <a:off x="10703884" y="178366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EBDAF2-E03B-96C1-ED36-5EAAB51BC516}"/>
              </a:ext>
            </a:extLst>
          </p:cNvPr>
          <p:cNvSpPr txBox="1"/>
          <p:nvPr/>
        </p:nvSpPr>
        <p:spPr>
          <a:xfrm>
            <a:off x="11268170" y="180469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1F5571-F6FC-1BDF-3754-87837C788885}"/>
              </a:ext>
            </a:extLst>
          </p:cNvPr>
          <p:cNvSpPr txBox="1"/>
          <p:nvPr/>
        </p:nvSpPr>
        <p:spPr>
          <a:xfrm>
            <a:off x="8430649" y="438320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C5F271-4A3F-E820-4F30-60D822189393}"/>
              </a:ext>
            </a:extLst>
          </p:cNvPr>
          <p:cNvSpPr txBox="1"/>
          <p:nvPr/>
        </p:nvSpPr>
        <p:spPr>
          <a:xfrm>
            <a:off x="10470545" y="445947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p:sp>
        <p:nvSpPr>
          <p:cNvPr id="53" name="Title 6">
            <a:extLst>
              <a:ext uri="{FF2B5EF4-FFF2-40B4-BE49-F238E27FC236}">
                <a16:creationId xmlns:a16="http://schemas.microsoft.com/office/drawing/2014/main" id="{261F6C9C-1A81-59D6-D8E7-26BC7132BC78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F14B70-9980-8A19-5A77-0F48C700E853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E499985-0F08-7FC5-2E06-C1A3D69901DA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69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36" grpId="0"/>
      <p:bldP spid="37" grpId="0"/>
      <p:bldP spid="38" grpId="0"/>
      <p:bldP spid="40" grpId="0"/>
      <p:bldP spid="41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740B5-D264-C8FA-2614-B0387F8D9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E9D869-821F-15AE-234A-283C65E60B6E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5BD4C-8F87-D52A-DE85-13731DDDA299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82EB18-2853-EF0A-FB53-0EDE346A7F3C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C4238C44-7407-A565-3A77-5C0CA90BD179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b-Matching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E7EEC9-85BB-D3D5-983C-D80BE1FD2815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9C91251-0CEF-A802-9D23-B58849F616D9}"/>
              </a:ext>
            </a:extLst>
          </p:cNvPr>
          <p:cNvSpPr txBox="1"/>
          <p:nvPr/>
        </p:nvSpPr>
        <p:spPr>
          <a:xfrm>
            <a:off x="772722" y="1693148"/>
            <a:ext cx="3475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Matching: every node has degree at most 1</a:t>
            </a:r>
            <a:endParaRPr lang="hu-HU" sz="2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11E318-07E9-7ED6-46F7-1A2696066086}"/>
              </a:ext>
            </a:extLst>
          </p:cNvPr>
          <p:cNvSpPr/>
          <p:nvPr/>
        </p:nvSpPr>
        <p:spPr>
          <a:xfrm>
            <a:off x="7938212" y="227186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FB1684-85C9-F747-0854-8DEAF5F1F38D}"/>
              </a:ext>
            </a:extLst>
          </p:cNvPr>
          <p:cNvSpPr/>
          <p:nvPr/>
        </p:nvSpPr>
        <p:spPr>
          <a:xfrm>
            <a:off x="9074991" y="227186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024CFDF-584C-5C31-67F8-15B60B12D1CE}"/>
              </a:ext>
            </a:extLst>
          </p:cNvPr>
          <p:cNvSpPr/>
          <p:nvPr/>
        </p:nvSpPr>
        <p:spPr>
          <a:xfrm>
            <a:off x="9644897" y="227186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0812F0-6467-CF35-97BA-9AF53AA4C7B3}"/>
              </a:ext>
            </a:extLst>
          </p:cNvPr>
          <p:cNvSpPr/>
          <p:nvPr/>
        </p:nvSpPr>
        <p:spPr>
          <a:xfrm>
            <a:off x="10211770" y="227399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97CC97-2CE6-1DD7-E2CD-6D46EDD4FA38}"/>
              </a:ext>
            </a:extLst>
          </p:cNvPr>
          <p:cNvSpPr/>
          <p:nvPr/>
        </p:nvSpPr>
        <p:spPr>
          <a:xfrm>
            <a:off x="6798400" y="2271860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7E6242-4B96-8C15-39BD-A9C4703ACE13}"/>
              </a:ext>
            </a:extLst>
          </p:cNvPr>
          <p:cNvSpPr/>
          <p:nvPr/>
        </p:nvSpPr>
        <p:spPr>
          <a:xfrm>
            <a:off x="11345516" y="22723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DB095D-0294-A7D0-E50D-F3556DEA1314}"/>
              </a:ext>
            </a:extLst>
          </p:cNvPr>
          <p:cNvSpPr/>
          <p:nvPr/>
        </p:nvSpPr>
        <p:spPr>
          <a:xfrm>
            <a:off x="7368306" y="2276868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67D480-AC4C-31C2-938D-680ADF5ACBAF}"/>
              </a:ext>
            </a:extLst>
          </p:cNvPr>
          <p:cNvSpPr/>
          <p:nvPr/>
        </p:nvSpPr>
        <p:spPr>
          <a:xfrm>
            <a:off x="8505085" y="227186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CC9A36-CAD3-4835-8DCD-D7B0316B747B}"/>
              </a:ext>
            </a:extLst>
          </p:cNvPr>
          <p:cNvSpPr/>
          <p:nvPr/>
        </p:nvSpPr>
        <p:spPr>
          <a:xfrm>
            <a:off x="10778643" y="227198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BF76CB9-9BD9-DF80-31E8-7AE42308B59D}"/>
              </a:ext>
            </a:extLst>
          </p:cNvPr>
          <p:cNvCxnSpPr>
            <a:cxnSpLocks/>
            <a:stCxn id="21" idx="1"/>
            <a:endCxn id="13" idx="4"/>
          </p:cNvCxnSpPr>
          <p:nvPr/>
        </p:nvCxnSpPr>
        <p:spPr>
          <a:xfrm flipH="1" flipV="1">
            <a:off x="6875104" y="2425267"/>
            <a:ext cx="648402" cy="172069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214371A-94F4-3969-E8A1-57A4494FC166}"/>
              </a:ext>
            </a:extLst>
          </p:cNvPr>
          <p:cNvSpPr/>
          <p:nvPr/>
        </p:nvSpPr>
        <p:spPr>
          <a:xfrm>
            <a:off x="7501040" y="4123499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3726EE-FE2B-46BB-86EE-706E2BBF8CE2}"/>
              </a:ext>
            </a:extLst>
          </p:cNvPr>
          <p:cNvSpPr/>
          <p:nvPr/>
        </p:nvSpPr>
        <p:spPr>
          <a:xfrm>
            <a:off x="8505085" y="4121930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5AC0027-E174-07CF-A454-918207ED9E04}"/>
              </a:ext>
            </a:extLst>
          </p:cNvPr>
          <p:cNvSpPr/>
          <p:nvPr/>
        </p:nvSpPr>
        <p:spPr>
          <a:xfrm>
            <a:off x="9509130" y="411756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F213C36-91F1-4FEB-FA5C-E956E2881FBF}"/>
              </a:ext>
            </a:extLst>
          </p:cNvPr>
          <p:cNvSpPr/>
          <p:nvPr/>
        </p:nvSpPr>
        <p:spPr>
          <a:xfrm>
            <a:off x="10513175" y="411756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0C657E-53FE-8E91-E9F3-A2FA49A63271}"/>
              </a:ext>
            </a:extLst>
          </p:cNvPr>
          <p:cNvCxnSpPr>
            <a:cxnSpLocks/>
            <a:stCxn id="21" idx="0"/>
            <a:endCxn id="15" idx="4"/>
          </p:cNvCxnSpPr>
          <p:nvPr/>
        </p:nvCxnSpPr>
        <p:spPr>
          <a:xfrm flipH="1" flipV="1">
            <a:off x="7445010" y="2430275"/>
            <a:ext cx="132734" cy="169322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D249709-5CED-1741-47CC-8BB50203D3B3}"/>
              </a:ext>
            </a:extLst>
          </p:cNvPr>
          <p:cNvCxnSpPr>
            <a:cxnSpLocks/>
            <a:stCxn id="6" idx="4"/>
            <a:endCxn id="21" idx="7"/>
          </p:cNvCxnSpPr>
          <p:nvPr/>
        </p:nvCxnSpPr>
        <p:spPr>
          <a:xfrm flipH="1">
            <a:off x="7631981" y="2425269"/>
            <a:ext cx="382935" cy="17206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EFECFD-692F-687E-D76C-A96DA743E21F}"/>
              </a:ext>
            </a:extLst>
          </p:cNvPr>
          <p:cNvCxnSpPr>
            <a:cxnSpLocks/>
            <a:stCxn id="15" idx="5"/>
            <a:endCxn id="22" idx="1"/>
          </p:cNvCxnSpPr>
          <p:nvPr/>
        </p:nvCxnSpPr>
        <p:spPr>
          <a:xfrm>
            <a:off x="7499247" y="2407809"/>
            <a:ext cx="1028304" cy="1736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DFA043-77F8-2C02-1433-B91A53B6403F}"/>
              </a:ext>
            </a:extLst>
          </p:cNvPr>
          <p:cNvCxnSpPr>
            <a:cxnSpLocks/>
            <a:stCxn id="6" idx="4"/>
            <a:endCxn id="22" idx="0"/>
          </p:cNvCxnSpPr>
          <p:nvPr/>
        </p:nvCxnSpPr>
        <p:spPr>
          <a:xfrm>
            <a:off x="8014916" y="2425269"/>
            <a:ext cx="566873" cy="169666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02BDBC8-0F0E-A44C-5293-044E2BAA7504}"/>
              </a:ext>
            </a:extLst>
          </p:cNvPr>
          <p:cNvCxnSpPr>
            <a:cxnSpLocks/>
            <a:stCxn id="22" idx="7"/>
            <a:endCxn id="7" idx="4"/>
          </p:cNvCxnSpPr>
          <p:nvPr/>
        </p:nvCxnSpPr>
        <p:spPr>
          <a:xfrm flipV="1">
            <a:off x="8636026" y="2425269"/>
            <a:ext cx="515669" cy="171912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3CF2313-AD78-F568-D0BF-D2C14A2CDE24}"/>
              </a:ext>
            </a:extLst>
          </p:cNvPr>
          <p:cNvCxnSpPr>
            <a:cxnSpLocks/>
            <a:stCxn id="16" idx="4"/>
            <a:endCxn id="23" idx="1"/>
          </p:cNvCxnSpPr>
          <p:nvPr/>
        </p:nvCxnSpPr>
        <p:spPr>
          <a:xfrm>
            <a:off x="8581789" y="2425269"/>
            <a:ext cx="949807" cy="171476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8D2631F-1AEF-E44B-E078-F4381FA555B8}"/>
              </a:ext>
            </a:extLst>
          </p:cNvPr>
          <p:cNvCxnSpPr>
            <a:cxnSpLocks/>
            <a:stCxn id="9" idx="4"/>
            <a:endCxn id="23" idx="0"/>
          </p:cNvCxnSpPr>
          <p:nvPr/>
        </p:nvCxnSpPr>
        <p:spPr>
          <a:xfrm flipH="1">
            <a:off x="9585834" y="2425268"/>
            <a:ext cx="135767" cy="169229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9DBF0A-A50C-1C21-1EB6-56F0572BCCCB}"/>
              </a:ext>
            </a:extLst>
          </p:cNvPr>
          <p:cNvCxnSpPr>
            <a:cxnSpLocks/>
            <a:stCxn id="23" idx="7"/>
            <a:endCxn id="10" idx="3"/>
          </p:cNvCxnSpPr>
          <p:nvPr/>
        </p:nvCxnSpPr>
        <p:spPr>
          <a:xfrm flipV="1">
            <a:off x="9640071" y="2404937"/>
            <a:ext cx="594165" cy="173509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A33FA4-01FC-E090-D83E-DDB328F6E31C}"/>
              </a:ext>
            </a:extLst>
          </p:cNvPr>
          <p:cNvCxnSpPr>
            <a:cxnSpLocks/>
            <a:stCxn id="14" idx="3"/>
            <a:endCxn id="24" idx="7"/>
          </p:cNvCxnSpPr>
          <p:nvPr/>
        </p:nvCxnSpPr>
        <p:spPr>
          <a:xfrm flipH="1">
            <a:off x="10644116" y="2403335"/>
            <a:ext cx="723866" cy="173669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EC56E4F-CE34-FCE0-FCA2-B2B8145AC1FA}"/>
              </a:ext>
            </a:extLst>
          </p:cNvPr>
          <p:cNvCxnSpPr>
            <a:cxnSpLocks/>
            <a:stCxn id="17" idx="4"/>
            <a:endCxn id="24" idx="0"/>
          </p:cNvCxnSpPr>
          <p:nvPr/>
        </p:nvCxnSpPr>
        <p:spPr>
          <a:xfrm flipH="1">
            <a:off x="10589879" y="2425392"/>
            <a:ext cx="265468" cy="169217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A541DE9-0FB0-B6E9-6FDE-FD7389400A60}"/>
              </a:ext>
            </a:extLst>
          </p:cNvPr>
          <p:cNvCxnSpPr>
            <a:cxnSpLocks/>
            <a:stCxn id="9" idx="5"/>
            <a:endCxn id="24" idx="1"/>
          </p:cNvCxnSpPr>
          <p:nvPr/>
        </p:nvCxnSpPr>
        <p:spPr>
          <a:xfrm>
            <a:off x="9775838" y="2402802"/>
            <a:ext cx="759803" cy="173722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98C6BC6-7186-28D4-4F93-8D4E03B6B4E0}"/>
                  </a:ext>
                </a:extLst>
              </p:cNvPr>
              <p:cNvSpPr txBox="1"/>
              <p:nvPr/>
            </p:nvSpPr>
            <p:spPr>
              <a:xfrm>
                <a:off x="824018" y="3063470"/>
                <a:ext cx="37864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B-matching: every node has degree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endParaRPr lang="hu-HU" sz="2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98C6BC6-7186-28D4-4F93-8D4E03B6B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18" y="3063470"/>
                <a:ext cx="3786418" cy="769441"/>
              </a:xfrm>
              <a:prstGeom prst="rect">
                <a:avLst/>
              </a:prstGeom>
              <a:blipFill>
                <a:blip r:embed="rId2"/>
                <a:stretch>
                  <a:fillRect l="-2093" t="-5556" b="-1587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105D35EF-C163-092B-B7FB-6AC6F8AB5375}"/>
              </a:ext>
            </a:extLst>
          </p:cNvPr>
          <p:cNvSpPr txBox="1"/>
          <p:nvPr/>
        </p:nvSpPr>
        <p:spPr>
          <a:xfrm>
            <a:off x="6672821" y="1799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EC2C49-DB94-25E8-E544-D85CA6D06903}"/>
              </a:ext>
            </a:extLst>
          </p:cNvPr>
          <p:cNvSpPr txBox="1"/>
          <p:nvPr/>
        </p:nvSpPr>
        <p:spPr>
          <a:xfrm>
            <a:off x="7269645" y="178943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ADA7FB-FD89-577A-A00B-B5782A46BBE0}"/>
              </a:ext>
            </a:extLst>
          </p:cNvPr>
          <p:cNvSpPr txBox="1"/>
          <p:nvPr/>
        </p:nvSpPr>
        <p:spPr>
          <a:xfrm>
            <a:off x="9459410" y="439629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BD8465-1908-5FEC-7130-FB9C19F048E5}"/>
              </a:ext>
            </a:extLst>
          </p:cNvPr>
          <p:cNvSpPr txBox="1"/>
          <p:nvPr/>
        </p:nvSpPr>
        <p:spPr>
          <a:xfrm>
            <a:off x="7423694" y="43875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8FCD3B-0911-024C-0348-238853B65271}"/>
              </a:ext>
            </a:extLst>
          </p:cNvPr>
          <p:cNvSpPr txBox="1"/>
          <p:nvPr/>
        </p:nvSpPr>
        <p:spPr>
          <a:xfrm>
            <a:off x="7866469" y="1799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BBFDF0-7BCC-7D1F-6D57-B4B56EF08FB8}"/>
              </a:ext>
            </a:extLst>
          </p:cNvPr>
          <p:cNvSpPr txBox="1"/>
          <p:nvPr/>
        </p:nvSpPr>
        <p:spPr>
          <a:xfrm>
            <a:off x="8427739" y="1799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AE03C3-0C12-4DBA-308D-9EC9D505665F}"/>
              </a:ext>
            </a:extLst>
          </p:cNvPr>
          <p:cNvSpPr txBox="1"/>
          <p:nvPr/>
        </p:nvSpPr>
        <p:spPr>
          <a:xfrm>
            <a:off x="8987601" y="1799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9333075-D6C6-9E61-F2D7-81534C1C1CFA}"/>
              </a:ext>
            </a:extLst>
          </p:cNvPr>
          <p:cNvSpPr txBox="1"/>
          <p:nvPr/>
        </p:nvSpPr>
        <p:spPr>
          <a:xfrm>
            <a:off x="9549042" y="180469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3A23929-24DE-F3FA-23AF-2C4A16FDB45D}"/>
              </a:ext>
            </a:extLst>
          </p:cNvPr>
          <p:cNvSpPr txBox="1"/>
          <p:nvPr/>
        </p:nvSpPr>
        <p:spPr>
          <a:xfrm>
            <a:off x="10080187" y="178943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C57EEC-DED4-33E3-5AD5-3789D37A7B66}"/>
              </a:ext>
            </a:extLst>
          </p:cNvPr>
          <p:cNvSpPr txBox="1"/>
          <p:nvPr/>
        </p:nvSpPr>
        <p:spPr>
          <a:xfrm>
            <a:off x="10703884" y="178366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5B967C-3C30-4CF7-7905-7D329FA0D47C}"/>
              </a:ext>
            </a:extLst>
          </p:cNvPr>
          <p:cNvSpPr txBox="1"/>
          <p:nvPr/>
        </p:nvSpPr>
        <p:spPr>
          <a:xfrm>
            <a:off x="11268170" y="180469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5DF622-77FD-ADF2-0BA7-DE2CFF986DD1}"/>
              </a:ext>
            </a:extLst>
          </p:cNvPr>
          <p:cNvSpPr txBox="1"/>
          <p:nvPr/>
        </p:nvSpPr>
        <p:spPr>
          <a:xfrm>
            <a:off x="8430649" y="438320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A51F676-78A8-320D-6A48-D837E7084272}"/>
              </a:ext>
            </a:extLst>
          </p:cNvPr>
          <p:cNvSpPr txBox="1"/>
          <p:nvPr/>
        </p:nvSpPr>
        <p:spPr>
          <a:xfrm>
            <a:off x="10470545" y="445947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1755CF-BA30-CD43-9A38-A31D7E2B2774}"/>
                  </a:ext>
                </a:extLst>
              </p:cNvPr>
              <p:cNvSpPr txBox="1"/>
              <p:nvPr/>
            </p:nvSpPr>
            <p:spPr>
              <a:xfrm>
                <a:off x="824018" y="4493615"/>
                <a:ext cx="450998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200" dirty="0"/>
                  <a:t> = O(1) can be simulated through standard matchings by creating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200" dirty="0"/>
                  <a:t> copies for every vertex</a:t>
                </a:r>
                <a:endParaRPr lang="hu-HU" sz="2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1755CF-BA30-CD43-9A38-A31D7E2B2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18" y="4493615"/>
                <a:ext cx="4509982" cy="1107996"/>
              </a:xfrm>
              <a:prstGeom prst="rect">
                <a:avLst/>
              </a:prstGeom>
              <a:blipFill>
                <a:blip r:embed="rId3"/>
                <a:stretch>
                  <a:fillRect l="-1757" t="-3297" b="-1098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6">
            <a:extLst>
              <a:ext uri="{FF2B5EF4-FFF2-40B4-BE49-F238E27FC236}">
                <a16:creationId xmlns:a16="http://schemas.microsoft.com/office/drawing/2014/main" id="{8D1FBD2C-C0C7-600F-726E-F5E2199397C5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CC1A5C-F28B-64CC-8316-E519F121785F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08CB2E2-13EB-9A46-5E8E-51E1B8E6EE1B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1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629C7-D75B-F17B-3230-332343B8E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BF089F-43B0-74EB-E375-73AE69584D15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E47FBD-7711-DDCD-3760-E17060E23AF7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EC42B1-492E-06A4-66E6-A1D799F97DE4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26444BC0-59ED-5CA6-49F7-8B6EB70E8DC4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Static Better then 2-Approximate Algorithm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4B16CF-C69C-F3A2-64FB-91DCF14ED4F6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91A947-C5F1-8E39-01FF-36A3F92BEB60}"/>
                  </a:ext>
                </a:extLst>
              </p:cNvPr>
              <p:cNvSpPr txBox="1"/>
              <p:nvPr/>
            </p:nvSpPr>
            <p:spPr>
              <a:xfrm>
                <a:off x="1184238" y="1896762"/>
                <a:ext cx="5106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 1: Compute a maximal/greedy 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91A947-C5F1-8E39-01FF-36A3F92BE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1896762"/>
                <a:ext cx="5106398" cy="369332"/>
              </a:xfrm>
              <a:prstGeom prst="rect">
                <a:avLst/>
              </a:prstGeom>
              <a:blipFill>
                <a:blip r:embed="rId2"/>
                <a:stretch>
                  <a:fillRect l="-955" t="-6557" b="-262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C1D42DBC-D442-CF9F-7295-7A58466BA4F8}"/>
              </a:ext>
            </a:extLst>
          </p:cNvPr>
          <p:cNvSpPr/>
          <p:nvPr/>
        </p:nvSpPr>
        <p:spPr>
          <a:xfrm>
            <a:off x="8646296" y="250890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B149A5-F9A5-C6EC-E870-30CAA66E2BCF}"/>
              </a:ext>
            </a:extLst>
          </p:cNvPr>
          <p:cNvCxnSpPr>
            <a:cxnSpLocks/>
            <a:stCxn id="10" idx="2"/>
            <a:endCxn id="8" idx="6"/>
          </p:cNvCxnSpPr>
          <p:nvPr/>
        </p:nvCxnSpPr>
        <p:spPr>
          <a:xfrm flipH="1">
            <a:off x="8799703" y="2585606"/>
            <a:ext cx="1095676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5FAA84CC-F7BA-0401-24F2-BE79217B49F5}"/>
              </a:ext>
            </a:extLst>
          </p:cNvPr>
          <p:cNvSpPr/>
          <p:nvPr/>
        </p:nvSpPr>
        <p:spPr>
          <a:xfrm>
            <a:off x="9895379" y="250890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479A130-1D69-5E3D-E301-27E2C90144BE}"/>
              </a:ext>
            </a:extLst>
          </p:cNvPr>
          <p:cNvSpPr/>
          <p:nvPr/>
        </p:nvSpPr>
        <p:spPr>
          <a:xfrm>
            <a:off x="7397213" y="250890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B68E006-86E9-1311-7D12-AF87D86F02B2}"/>
              </a:ext>
            </a:extLst>
          </p:cNvPr>
          <p:cNvSpPr/>
          <p:nvPr/>
        </p:nvSpPr>
        <p:spPr>
          <a:xfrm>
            <a:off x="11144462" y="251270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BC4C95-7ADE-1628-DBFE-44C9A05E45CC}"/>
              </a:ext>
            </a:extLst>
          </p:cNvPr>
          <p:cNvSpPr/>
          <p:nvPr/>
        </p:nvSpPr>
        <p:spPr>
          <a:xfrm>
            <a:off x="8646296" y="2986548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1F8CC56-6738-A044-F505-72E9EE70C5D2}"/>
              </a:ext>
            </a:extLst>
          </p:cNvPr>
          <p:cNvCxnSpPr>
            <a:cxnSpLocks/>
            <a:stCxn id="23" idx="2"/>
            <a:endCxn id="21" idx="6"/>
          </p:cNvCxnSpPr>
          <p:nvPr/>
        </p:nvCxnSpPr>
        <p:spPr>
          <a:xfrm flipH="1">
            <a:off x="8799703" y="3063251"/>
            <a:ext cx="1095676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B0CC1895-62A2-C7C1-9D29-66E415070F78}"/>
              </a:ext>
            </a:extLst>
          </p:cNvPr>
          <p:cNvSpPr/>
          <p:nvPr/>
        </p:nvSpPr>
        <p:spPr>
          <a:xfrm>
            <a:off x="9895379" y="2986547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6D6CD3-75CF-CFB4-E216-BE7B89A14FC8}"/>
              </a:ext>
            </a:extLst>
          </p:cNvPr>
          <p:cNvSpPr/>
          <p:nvPr/>
        </p:nvSpPr>
        <p:spPr>
          <a:xfrm>
            <a:off x="7397213" y="298654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6AFA8FE-CB0E-140D-660B-4E925D908264}"/>
              </a:ext>
            </a:extLst>
          </p:cNvPr>
          <p:cNvSpPr/>
          <p:nvPr/>
        </p:nvSpPr>
        <p:spPr>
          <a:xfrm>
            <a:off x="11144462" y="299034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69E98BE-CA44-7BB5-EFC1-C9A1CFA90475}"/>
              </a:ext>
            </a:extLst>
          </p:cNvPr>
          <p:cNvSpPr/>
          <p:nvPr/>
        </p:nvSpPr>
        <p:spPr>
          <a:xfrm>
            <a:off x="8646296" y="346419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5E502F-1B64-36F6-2A8E-19C516BB9986}"/>
              </a:ext>
            </a:extLst>
          </p:cNvPr>
          <p:cNvCxnSpPr>
            <a:cxnSpLocks/>
            <a:stCxn id="28" idx="2"/>
            <a:endCxn id="26" idx="6"/>
          </p:cNvCxnSpPr>
          <p:nvPr/>
        </p:nvCxnSpPr>
        <p:spPr>
          <a:xfrm flipH="1">
            <a:off x="8799703" y="3540896"/>
            <a:ext cx="1095676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B8F9B1A3-F8D4-ACA8-DF50-DDFB6AD9D388}"/>
              </a:ext>
            </a:extLst>
          </p:cNvPr>
          <p:cNvSpPr/>
          <p:nvPr/>
        </p:nvSpPr>
        <p:spPr>
          <a:xfrm>
            <a:off x="9895379" y="346419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BC3747-076B-F757-7B12-16CE1BAC4A2E}"/>
              </a:ext>
            </a:extLst>
          </p:cNvPr>
          <p:cNvSpPr/>
          <p:nvPr/>
        </p:nvSpPr>
        <p:spPr>
          <a:xfrm>
            <a:off x="7397213" y="346419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C813829-5C50-D6E9-C3DF-2A18C7BBA208}"/>
              </a:ext>
            </a:extLst>
          </p:cNvPr>
          <p:cNvSpPr/>
          <p:nvPr/>
        </p:nvSpPr>
        <p:spPr>
          <a:xfrm>
            <a:off x="11144462" y="346799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DB2F5C9-F6E8-5532-BFFE-6F8600087716}"/>
              </a:ext>
            </a:extLst>
          </p:cNvPr>
          <p:cNvSpPr/>
          <p:nvPr/>
        </p:nvSpPr>
        <p:spPr>
          <a:xfrm>
            <a:off x="8646296" y="393892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CD408DA-1ADC-D239-30BB-C4B24C92999A}"/>
              </a:ext>
            </a:extLst>
          </p:cNvPr>
          <p:cNvCxnSpPr>
            <a:cxnSpLocks/>
            <a:stCxn id="33" idx="2"/>
            <a:endCxn id="31" idx="6"/>
          </p:cNvCxnSpPr>
          <p:nvPr/>
        </p:nvCxnSpPr>
        <p:spPr>
          <a:xfrm flipH="1">
            <a:off x="8799703" y="4015627"/>
            <a:ext cx="1095676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63D2F7B5-C540-A3E4-B42F-B12379379434}"/>
              </a:ext>
            </a:extLst>
          </p:cNvPr>
          <p:cNvSpPr/>
          <p:nvPr/>
        </p:nvSpPr>
        <p:spPr>
          <a:xfrm>
            <a:off x="9895379" y="393892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4964FFE-D9C2-487E-6A36-8B2E36E4FD81}"/>
              </a:ext>
            </a:extLst>
          </p:cNvPr>
          <p:cNvSpPr/>
          <p:nvPr/>
        </p:nvSpPr>
        <p:spPr>
          <a:xfrm>
            <a:off x="7397213" y="393892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ACC2455-44AD-D7CF-469D-A1329D601798}"/>
              </a:ext>
            </a:extLst>
          </p:cNvPr>
          <p:cNvSpPr/>
          <p:nvPr/>
        </p:nvSpPr>
        <p:spPr>
          <a:xfrm>
            <a:off x="11144462" y="394272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B96F9EA-61B3-DE53-D630-8911182ED6DD}"/>
              </a:ext>
            </a:extLst>
          </p:cNvPr>
          <p:cNvSpPr/>
          <p:nvPr/>
        </p:nvSpPr>
        <p:spPr>
          <a:xfrm>
            <a:off x="8646296" y="437049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D607DCF-7846-F992-4DD9-E362EA2BE22C}"/>
              </a:ext>
            </a:extLst>
          </p:cNvPr>
          <p:cNvCxnSpPr>
            <a:cxnSpLocks/>
            <a:stCxn id="38" idx="2"/>
            <a:endCxn id="36" idx="6"/>
          </p:cNvCxnSpPr>
          <p:nvPr/>
        </p:nvCxnSpPr>
        <p:spPr>
          <a:xfrm flipH="1">
            <a:off x="8799703" y="4447199"/>
            <a:ext cx="1095676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7D5C6F5E-F1F2-E71E-C064-15480D1AB418}"/>
              </a:ext>
            </a:extLst>
          </p:cNvPr>
          <p:cNvSpPr/>
          <p:nvPr/>
        </p:nvSpPr>
        <p:spPr>
          <a:xfrm>
            <a:off x="9895379" y="437049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AE7699D-98A7-D2A5-CBBB-4240C9795985}"/>
              </a:ext>
            </a:extLst>
          </p:cNvPr>
          <p:cNvSpPr/>
          <p:nvPr/>
        </p:nvSpPr>
        <p:spPr>
          <a:xfrm>
            <a:off x="7397213" y="43704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36DE1AA-7C6B-FB53-1F58-B9124F6A9AA3}"/>
              </a:ext>
            </a:extLst>
          </p:cNvPr>
          <p:cNvSpPr/>
          <p:nvPr/>
        </p:nvSpPr>
        <p:spPr>
          <a:xfrm>
            <a:off x="11144462" y="43742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82FBB46-A9C0-EEB3-6175-9730982BD0F9}"/>
              </a:ext>
            </a:extLst>
          </p:cNvPr>
          <p:cNvSpPr/>
          <p:nvPr/>
        </p:nvSpPr>
        <p:spPr>
          <a:xfrm>
            <a:off x="8646296" y="487877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DC9AA6D-A3B5-2D8B-39AD-6F8E8630DBAC}"/>
              </a:ext>
            </a:extLst>
          </p:cNvPr>
          <p:cNvCxnSpPr>
            <a:cxnSpLocks/>
            <a:stCxn id="43" idx="2"/>
            <a:endCxn id="41" idx="6"/>
          </p:cNvCxnSpPr>
          <p:nvPr/>
        </p:nvCxnSpPr>
        <p:spPr>
          <a:xfrm flipH="1">
            <a:off x="8799703" y="4955474"/>
            <a:ext cx="1095676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62DA64E5-955C-C696-1037-AB4C8BDDAC96}"/>
              </a:ext>
            </a:extLst>
          </p:cNvPr>
          <p:cNvSpPr/>
          <p:nvPr/>
        </p:nvSpPr>
        <p:spPr>
          <a:xfrm>
            <a:off x="9895379" y="4878770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929980B-BF07-D8D2-1B9C-2A99C171988E}"/>
              </a:ext>
            </a:extLst>
          </p:cNvPr>
          <p:cNvSpPr/>
          <p:nvPr/>
        </p:nvSpPr>
        <p:spPr>
          <a:xfrm>
            <a:off x="7397213" y="4878769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CA94166-F35A-2E1F-ACE0-88752509AAE3}"/>
              </a:ext>
            </a:extLst>
          </p:cNvPr>
          <p:cNvSpPr/>
          <p:nvPr/>
        </p:nvSpPr>
        <p:spPr>
          <a:xfrm>
            <a:off x="11144462" y="4882569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398041D-9733-C42B-4E81-020042EEF715}"/>
              </a:ext>
            </a:extLst>
          </p:cNvPr>
          <p:cNvCxnSpPr>
            <a:cxnSpLocks/>
            <a:stCxn id="8" idx="2"/>
            <a:endCxn id="17" idx="6"/>
          </p:cNvCxnSpPr>
          <p:nvPr/>
        </p:nvCxnSpPr>
        <p:spPr>
          <a:xfrm flipH="1" flipV="1">
            <a:off x="7550620" y="2585605"/>
            <a:ext cx="1095676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73466D1-E06E-1D75-1DD3-1B144EC7359E}"/>
              </a:ext>
            </a:extLst>
          </p:cNvPr>
          <p:cNvCxnSpPr>
            <a:cxnSpLocks/>
            <a:stCxn id="18" idx="2"/>
            <a:endCxn id="10" idx="6"/>
          </p:cNvCxnSpPr>
          <p:nvPr/>
        </p:nvCxnSpPr>
        <p:spPr>
          <a:xfrm flipH="1" flipV="1">
            <a:off x="10048786" y="2585606"/>
            <a:ext cx="1095676" cy="37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C307043-3B03-77A9-650B-8DB6C95752D9}"/>
              </a:ext>
            </a:extLst>
          </p:cNvPr>
          <p:cNvCxnSpPr>
            <a:cxnSpLocks/>
            <a:stCxn id="25" idx="2"/>
            <a:endCxn id="23" idx="6"/>
          </p:cNvCxnSpPr>
          <p:nvPr/>
        </p:nvCxnSpPr>
        <p:spPr>
          <a:xfrm flipH="1" flipV="1">
            <a:off x="10048786" y="3063251"/>
            <a:ext cx="1095676" cy="37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D8E3614-35F1-9550-1FBC-82CDC123A474}"/>
              </a:ext>
            </a:extLst>
          </p:cNvPr>
          <p:cNvCxnSpPr>
            <a:cxnSpLocks/>
            <a:stCxn id="18" idx="3"/>
            <a:endCxn id="23" idx="7"/>
          </p:cNvCxnSpPr>
          <p:nvPr/>
        </p:nvCxnSpPr>
        <p:spPr>
          <a:xfrm flipH="1">
            <a:off x="10026320" y="2643642"/>
            <a:ext cx="1140608" cy="3653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5F64EB2-381D-A5E4-687D-92B88E44A2A1}"/>
              </a:ext>
            </a:extLst>
          </p:cNvPr>
          <p:cNvCxnSpPr>
            <a:cxnSpLocks/>
            <a:stCxn id="25" idx="3"/>
            <a:endCxn id="28" idx="6"/>
          </p:cNvCxnSpPr>
          <p:nvPr/>
        </p:nvCxnSpPr>
        <p:spPr>
          <a:xfrm flipH="1">
            <a:off x="10048786" y="3121287"/>
            <a:ext cx="1118142" cy="4196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8EF4E9A-F4A8-0C08-65AF-60266571A26C}"/>
              </a:ext>
            </a:extLst>
          </p:cNvPr>
          <p:cNvCxnSpPr>
            <a:cxnSpLocks/>
            <a:stCxn id="30" idx="2"/>
            <a:endCxn id="28" idx="6"/>
          </p:cNvCxnSpPr>
          <p:nvPr/>
        </p:nvCxnSpPr>
        <p:spPr>
          <a:xfrm flipH="1" flipV="1">
            <a:off x="10048786" y="3540896"/>
            <a:ext cx="1095676" cy="37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02D6801-6027-1A39-0F62-8197195A7563}"/>
              </a:ext>
            </a:extLst>
          </p:cNvPr>
          <p:cNvCxnSpPr>
            <a:cxnSpLocks/>
            <a:stCxn id="35" idx="2"/>
            <a:endCxn id="33" idx="6"/>
          </p:cNvCxnSpPr>
          <p:nvPr/>
        </p:nvCxnSpPr>
        <p:spPr>
          <a:xfrm flipH="1" flipV="1">
            <a:off x="10048786" y="4015627"/>
            <a:ext cx="1095676" cy="37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05D7603-FEE0-CFA1-B201-8175B6004414}"/>
              </a:ext>
            </a:extLst>
          </p:cNvPr>
          <p:cNvCxnSpPr>
            <a:cxnSpLocks/>
            <a:stCxn id="33" idx="6"/>
            <a:endCxn id="40" idx="2"/>
          </p:cNvCxnSpPr>
          <p:nvPr/>
        </p:nvCxnSpPr>
        <p:spPr>
          <a:xfrm>
            <a:off x="10048786" y="4015627"/>
            <a:ext cx="1095676" cy="4353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2F921B-FDC2-867F-8155-281CD7F34D65}"/>
              </a:ext>
            </a:extLst>
          </p:cNvPr>
          <p:cNvCxnSpPr>
            <a:cxnSpLocks/>
            <a:stCxn id="40" idx="2"/>
            <a:endCxn id="38" idx="6"/>
          </p:cNvCxnSpPr>
          <p:nvPr/>
        </p:nvCxnSpPr>
        <p:spPr>
          <a:xfrm flipH="1" flipV="1">
            <a:off x="10048786" y="4447199"/>
            <a:ext cx="1095676" cy="37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7DE3D62-3403-56D9-DA1E-7D5713495403}"/>
              </a:ext>
            </a:extLst>
          </p:cNvPr>
          <p:cNvCxnSpPr>
            <a:cxnSpLocks/>
            <a:stCxn id="45" idx="2"/>
            <a:endCxn id="43" idx="6"/>
          </p:cNvCxnSpPr>
          <p:nvPr/>
        </p:nvCxnSpPr>
        <p:spPr>
          <a:xfrm flipH="1" flipV="1">
            <a:off x="10048786" y="4955474"/>
            <a:ext cx="1095676" cy="37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E54ED8F-490A-9887-2CB3-3806E0AEE036}"/>
              </a:ext>
            </a:extLst>
          </p:cNvPr>
          <p:cNvCxnSpPr>
            <a:cxnSpLocks/>
            <a:stCxn id="8" idx="3"/>
            <a:endCxn id="24" idx="6"/>
          </p:cNvCxnSpPr>
          <p:nvPr/>
        </p:nvCxnSpPr>
        <p:spPr>
          <a:xfrm flipH="1">
            <a:off x="7550620" y="2639844"/>
            <a:ext cx="1118142" cy="42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0A239F2-C6A1-8B2C-7408-280D2B164E8F}"/>
              </a:ext>
            </a:extLst>
          </p:cNvPr>
          <p:cNvCxnSpPr>
            <a:cxnSpLocks/>
            <a:stCxn id="21" idx="2"/>
            <a:endCxn id="24" idx="6"/>
          </p:cNvCxnSpPr>
          <p:nvPr/>
        </p:nvCxnSpPr>
        <p:spPr>
          <a:xfrm flipH="1" flipV="1">
            <a:off x="7550620" y="3063250"/>
            <a:ext cx="1095676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67EFDAC-06B0-63F6-36AC-06EADF841E4F}"/>
              </a:ext>
            </a:extLst>
          </p:cNvPr>
          <p:cNvCxnSpPr>
            <a:cxnSpLocks/>
            <a:stCxn id="26" idx="2"/>
            <a:endCxn id="29" idx="6"/>
          </p:cNvCxnSpPr>
          <p:nvPr/>
        </p:nvCxnSpPr>
        <p:spPr>
          <a:xfrm flipH="1" flipV="1">
            <a:off x="7550620" y="3540895"/>
            <a:ext cx="1095676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27BD8E6-A6A3-DEBA-28BE-61C307998C13}"/>
              </a:ext>
            </a:extLst>
          </p:cNvPr>
          <p:cNvCxnSpPr>
            <a:cxnSpLocks/>
            <a:stCxn id="41" idx="1"/>
            <a:endCxn id="34" idx="5"/>
          </p:cNvCxnSpPr>
          <p:nvPr/>
        </p:nvCxnSpPr>
        <p:spPr>
          <a:xfrm flipH="1" flipV="1">
            <a:off x="7528154" y="4069863"/>
            <a:ext cx="1140608" cy="83137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736F85C-21FB-E05A-6D62-5B95F08845F0}"/>
              </a:ext>
            </a:extLst>
          </p:cNvPr>
          <p:cNvCxnSpPr>
            <a:cxnSpLocks/>
            <a:stCxn id="31" idx="2"/>
            <a:endCxn id="34" idx="6"/>
          </p:cNvCxnSpPr>
          <p:nvPr/>
        </p:nvCxnSpPr>
        <p:spPr>
          <a:xfrm flipH="1" flipV="1">
            <a:off x="7550620" y="4015626"/>
            <a:ext cx="1095676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B5118C2-460A-74A9-1224-DD18D3B6408F}"/>
              </a:ext>
            </a:extLst>
          </p:cNvPr>
          <p:cNvCxnSpPr>
            <a:cxnSpLocks/>
            <a:stCxn id="34" idx="6"/>
            <a:endCxn id="36" idx="1"/>
          </p:cNvCxnSpPr>
          <p:nvPr/>
        </p:nvCxnSpPr>
        <p:spPr>
          <a:xfrm>
            <a:off x="7550620" y="4015626"/>
            <a:ext cx="1118142" cy="37733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16AC6B5-E9D7-189C-32FD-FBA8223BF919}"/>
              </a:ext>
            </a:extLst>
          </p:cNvPr>
          <p:cNvCxnSpPr>
            <a:cxnSpLocks/>
            <a:stCxn id="36" idx="2"/>
            <a:endCxn id="39" idx="6"/>
          </p:cNvCxnSpPr>
          <p:nvPr/>
        </p:nvCxnSpPr>
        <p:spPr>
          <a:xfrm flipH="1" flipV="1">
            <a:off x="7550620" y="4447198"/>
            <a:ext cx="1095676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455C906-1210-F78E-9ABF-07ED00258AB3}"/>
              </a:ext>
            </a:extLst>
          </p:cNvPr>
          <p:cNvCxnSpPr>
            <a:cxnSpLocks/>
            <a:stCxn id="41" idx="2"/>
            <a:endCxn id="44" idx="6"/>
          </p:cNvCxnSpPr>
          <p:nvPr/>
        </p:nvCxnSpPr>
        <p:spPr>
          <a:xfrm flipH="1" flipV="1">
            <a:off x="7550620" y="4955473"/>
            <a:ext cx="1095676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4881699-461F-B182-1522-7F9DB3D15126}"/>
              </a:ext>
            </a:extLst>
          </p:cNvPr>
          <p:cNvCxnSpPr>
            <a:cxnSpLocks/>
            <a:stCxn id="36" idx="3"/>
            <a:endCxn id="44" idx="7"/>
          </p:cNvCxnSpPr>
          <p:nvPr/>
        </p:nvCxnSpPr>
        <p:spPr>
          <a:xfrm flipH="1">
            <a:off x="7528154" y="4501437"/>
            <a:ext cx="1140608" cy="39979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2A33C2B-6C5A-4DF0-4720-85D0C21A9332}"/>
              </a:ext>
            </a:extLst>
          </p:cNvPr>
          <p:cNvCxnSpPr>
            <a:cxnSpLocks/>
            <a:stCxn id="23" idx="3"/>
            <a:endCxn id="26" idx="7"/>
          </p:cNvCxnSpPr>
          <p:nvPr/>
        </p:nvCxnSpPr>
        <p:spPr>
          <a:xfrm flipH="1">
            <a:off x="8777237" y="3117488"/>
            <a:ext cx="1140608" cy="3691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3072FB9-76BE-AA38-AB00-20AFCCB55F9F}"/>
              </a:ext>
            </a:extLst>
          </p:cNvPr>
          <p:cNvCxnSpPr>
            <a:cxnSpLocks/>
            <a:stCxn id="28" idx="1"/>
            <a:endCxn id="8" idx="5"/>
          </p:cNvCxnSpPr>
          <p:nvPr/>
        </p:nvCxnSpPr>
        <p:spPr>
          <a:xfrm flipH="1" flipV="1">
            <a:off x="8777237" y="2639844"/>
            <a:ext cx="1140608" cy="8468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243AC65-AC2B-1EAA-C2EF-8AEDF9B51654}"/>
              </a:ext>
            </a:extLst>
          </p:cNvPr>
          <p:cNvCxnSpPr>
            <a:cxnSpLocks/>
            <a:stCxn id="38" idx="1"/>
            <a:endCxn id="31" idx="6"/>
          </p:cNvCxnSpPr>
          <p:nvPr/>
        </p:nvCxnSpPr>
        <p:spPr>
          <a:xfrm flipH="1" flipV="1">
            <a:off x="8799703" y="4015628"/>
            <a:ext cx="1118142" cy="3773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9085367-A5AC-D53E-8EB2-951CA83D97AB}"/>
              </a:ext>
            </a:extLst>
          </p:cNvPr>
          <p:cNvCxnSpPr>
            <a:cxnSpLocks/>
            <a:stCxn id="38" idx="3"/>
            <a:endCxn id="41" idx="7"/>
          </p:cNvCxnSpPr>
          <p:nvPr/>
        </p:nvCxnSpPr>
        <p:spPr>
          <a:xfrm flipH="1">
            <a:off x="8777237" y="4501436"/>
            <a:ext cx="1140608" cy="3998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63E21D6-56F0-0A3A-F67B-191F4BF4E243}"/>
              </a:ext>
            </a:extLst>
          </p:cNvPr>
          <p:cNvCxnSpPr>
            <a:cxnSpLocks/>
            <a:stCxn id="21" idx="1"/>
            <a:endCxn id="17" idx="5"/>
          </p:cNvCxnSpPr>
          <p:nvPr/>
        </p:nvCxnSpPr>
        <p:spPr>
          <a:xfrm flipH="1" flipV="1">
            <a:off x="7528154" y="2639842"/>
            <a:ext cx="1140608" cy="36917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C4F5042-EC62-0685-5EC4-535866C5080E}"/>
              </a:ext>
            </a:extLst>
          </p:cNvPr>
          <p:cNvCxnSpPr>
            <a:cxnSpLocks/>
            <a:stCxn id="26" idx="1"/>
            <a:endCxn id="17" idx="5"/>
          </p:cNvCxnSpPr>
          <p:nvPr/>
        </p:nvCxnSpPr>
        <p:spPr>
          <a:xfrm flipH="1" flipV="1">
            <a:off x="7528154" y="2639842"/>
            <a:ext cx="1140608" cy="84681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D5AAFF6-2262-019F-8604-4076D0F985BB}"/>
              </a:ext>
            </a:extLst>
          </p:cNvPr>
          <p:cNvCxnSpPr>
            <a:cxnSpLocks/>
            <a:stCxn id="18" idx="3"/>
            <a:endCxn id="28" idx="7"/>
          </p:cNvCxnSpPr>
          <p:nvPr/>
        </p:nvCxnSpPr>
        <p:spPr>
          <a:xfrm flipH="1">
            <a:off x="10026320" y="2643642"/>
            <a:ext cx="1140608" cy="84301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8F086A8-FCF1-5316-79DD-FB451685503F}"/>
              </a:ext>
            </a:extLst>
          </p:cNvPr>
          <p:cNvCxnSpPr>
            <a:cxnSpLocks/>
            <a:stCxn id="40" idx="2"/>
            <a:endCxn id="43" idx="7"/>
          </p:cNvCxnSpPr>
          <p:nvPr/>
        </p:nvCxnSpPr>
        <p:spPr>
          <a:xfrm flipH="1">
            <a:off x="10026320" y="4450998"/>
            <a:ext cx="1118142" cy="4502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8EACD87-08B2-FDF2-FC70-40556B38BE36}"/>
              </a:ext>
            </a:extLst>
          </p:cNvPr>
          <p:cNvSpPr txBox="1"/>
          <p:nvPr/>
        </p:nvSpPr>
        <p:spPr>
          <a:xfrm>
            <a:off x="5222363" y="1367809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[KMM11]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6CCC70-0B25-74AB-7529-5FBAC50C067A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D18CD2-C3CC-71DD-436E-5CA80709AE47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B08E0D-BB51-DC50-6F25-BFD9FD0A3A38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54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B5AF8-1961-60CE-F835-E4A73C148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2B3758-A09A-E2A6-EEC5-399101FE42C2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D72B284D-FB7A-04E6-28AA-483BB2458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238" y="347083"/>
            <a:ext cx="9703279" cy="66987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Dynamic Setting</a:t>
            </a:r>
            <a:endParaRPr lang="hu-HU" sz="4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92238E-E896-6D23-B298-331C287609E4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3DBB40A-FA98-11E3-903E-69B99524B148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6A95243-70C9-186B-3E1B-F65CCD51B2B1}"/>
                  </a:ext>
                </a:extLst>
              </p:cNvPr>
              <p:cNvSpPr txBox="1"/>
              <p:nvPr/>
            </p:nvSpPr>
            <p:spPr>
              <a:xfrm>
                <a:off x="1973078" y="1789181"/>
                <a:ext cx="383842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Given simple graph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sz="2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6A95243-70C9-186B-3E1B-F65CCD51B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078" y="1789181"/>
                <a:ext cx="3838423" cy="430887"/>
              </a:xfrm>
              <a:prstGeom prst="rect">
                <a:avLst/>
              </a:prstGeom>
              <a:blipFill>
                <a:blip r:embed="rId2"/>
                <a:stretch>
                  <a:fillRect l="-2067" t="-8571" r="-159" b="-3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D5C782E8-5E81-EC0D-B611-2F651DFC53A5}"/>
              </a:ext>
            </a:extLst>
          </p:cNvPr>
          <p:cNvSpPr txBox="1"/>
          <p:nvPr/>
        </p:nvSpPr>
        <p:spPr>
          <a:xfrm>
            <a:off x="1973078" y="2657142"/>
            <a:ext cx="25639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Undergoes updates</a:t>
            </a:r>
            <a:endParaRPr lang="hu-HU" sz="2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B8C07E-0483-DBFB-1C2C-6F477A7FC8E3}"/>
              </a:ext>
            </a:extLst>
          </p:cNvPr>
          <p:cNvSpPr txBox="1"/>
          <p:nvPr/>
        </p:nvSpPr>
        <p:spPr>
          <a:xfrm>
            <a:off x="1973078" y="3682278"/>
            <a:ext cx="5391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Goal: Maintain a solution to an optimization problem as the graph changes</a:t>
            </a:r>
            <a:endParaRPr lang="hu-HU" sz="2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9CCE5D-0AFA-2D29-EA25-AC4DDDCB779F}"/>
              </a:ext>
            </a:extLst>
          </p:cNvPr>
          <p:cNvSpPr txBox="1"/>
          <p:nvPr/>
        </p:nvSpPr>
        <p:spPr>
          <a:xfrm>
            <a:off x="1973078" y="5045968"/>
            <a:ext cx="65110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Objective: Minimize time spent updating the output</a:t>
            </a:r>
            <a:endParaRPr lang="hu-HU" sz="2200" dirty="0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5AB84622-B39B-7478-A282-6995F8542148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29CF15-F41F-940A-4B3E-0DF2CE24A031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E47AD9-356A-FF83-D1BA-79400BBA5916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5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6F35D-13CB-EA7E-7D21-CEF83517D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3695AB-0C40-B2A6-EAF6-6570E0C831C0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184AB-343A-D010-2790-CD4E90274E49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1837AC-E746-F2E2-5C0E-98116F749492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547999D8-85A6-5802-8D1B-775232785D76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Static Better then 2-Approximate Algorithm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D285942-2B17-4C0D-101A-10E3B199C2EB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ED02B9-2C4E-ED79-1E3C-6CBB485FB9B8}"/>
                  </a:ext>
                </a:extLst>
              </p:cNvPr>
              <p:cNvSpPr txBox="1"/>
              <p:nvPr/>
            </p:nvSpPr>
            <p:spPr>
              <a:xfrm>
                <a:off x="1184238" y="1896762"/>
                <a:ext cx="5106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 1: Compute a maximal/greedy 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ED02B9-2C4E-ED79-1E3C-6CBB485FB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1896762"/>
                <a:ext cx="5106398" cy="369332"/>
              </a:xfrm>
              <a:prstGeom prst="rect">
                <a:avLst/>
              </a:prstGeom>
              <a:blipFill>
                <a:blip r:embed="rId2"/>
                <a:stretch>
                  <a:fillRect l="-955" t="-6557" b="-262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DDABDC0-48CD-67B7-48C5-8478BAB8099F}"/>
              </a:ext>
            </a:extLst>
          </p:cNvPr>
          <p:cNvSpPr txBox="1"/>
          <p:nvPr/>
        </p:nvSpPr>
        <p:spPr>
          <a:xfrm>
            <a:off x="1184238" y="2795047"/>
            <a:ext cx="4600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it’s better then 2-approximate we are done 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4D97B13-B4AD-EDC5-5FBF-43A10A9C812D}"/>
                  </a:ext>
                </a:extLst>
              </p:cNvPr>
              <p:cNvSpPr txBox="1"/>
              <p:nvPr/>
            </p:nvSpPr>
            <p:spPr>
              <a:xfrm>
                <a:off x="1184238" y="3692459"/>
                <a:ext cx="39838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Otherwise fix maximum matching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look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4D97B13-B4AD-EDC5-5FBF-43A10A9C8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3692459"/>
                <a:ext cx="3983815" cy="646331"/>
              </a:xfrm>
              <a:prstGeom prst="rect">
                <a:avLst/>
              </a:prstGeom>
              <a:blipFill>
                <a:blip r:embed="rId3"/>
                <a:stretch>
                  <a:fillRect l="-1223" t="-4717" b="-150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Oval 118">
            <a:extLst>
              <a:ext uri="{FF2B5EF4-FFF2-40B4-BE49-F238E27FC236}">
                <a16:creationId xmlns:a16="http://schemas.microsoft.com/office/drawing/2014/main" id="{07E9362C-B0AD-2CBA-24F8-F198AE8A5469}"/>
              </a:ext>
            </a:extLst>
          </p:cNvPr>
          <p:cNvSpPr/>
          <p:nvPr/>
        </p:nvSpPr>
        <p:spPr>
          <a:xfrm>
            <a:off x="8646296" y="250890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1F7465E-2F8F-1706-A75E-86FB103BC7C2}"/>
              </a:ext>
            </a:extLst>
          </p:cNvPr>
          <p:cNvCxnSpPr>
            <a:cxnSpLocks/>
            <a:stCxn id="121" idx="2"/>
            <a:endCxn id="119" idx="6"/>
          </p:cNvCxnSpPr>
          <p:nvPr/>
        </p:nvCxnSpPr>
        <p:spPr>
          <a:xfrm flipH="1">
            <a:off x="8799703" y="2585606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E5C4E1B1-E81C-1BE3-F5AE-379EC2D8E2ED}"/>
              </a:ext>
            </a:extLst>
          </p:cNvPr>
          <p:cNvSpPr/>
          <p:nvPr/>
        </p:nvSpPr>
        <p:spPr>
          <a:xfrm>
            <a:off x="9895379" y="250890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1A52487C-C116-CFFE-AD32-22ABE1375865}"/>
              </a:ext>
            </a:extLst>
          </p:cNvPr>
          <p:cNvSpPr/>
          <p:nvPr/>
        </p:nvSpPr>
        <p:spPr>
          <a:xfrm>
            <a:off x="7397213" y="250890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9FC7201E-EAB2-1573-2A88-7A181937C428}"/>
              </a:ext>
            </a:extLst>
          </p:cNvPr>
          <p:cNvSpPr/>
          <p:nvPr/>
        </p:nvSpPr>
        <p:spPr>
          <a:xfrm>
            <a:off x="11144462" y="251270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2D79982B-8F1A-5340-82EF-F019EC38E175}"/>
              </a:ext>
            </a:extLst>
          </p:cNvPr>
          <p:cNvSpPr/>
          <p:nvPr/>
        </p:nvSpPr>
        <p:spPr>
          <a:xfrm>
            <a:off x="8646296" y="2986548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C2E4FAC7-F203-F31E-7B56-249E895D3A96}"/>
              </a:ext>
            </a:extLst>
          </p:cNvPr>
          <p:cNvCxnSpPr>
            <a:cxnSpLocks/>
            <a:stCxn id="126" idx="2"/>
            <a:endCxn id="124" idx="6"/>
          </p:cNvCxnSpPr>
          <p:nvPr/>
        </p:nvCxnSpPr>
        <p:spPr>
          <a:xfrm flipH="1">
            <a:off x="8799703" y="3063251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>
            <a:extLst>
              <a:ext uri="{FF2B5EF4-FFF2-40B4-BE49-F238E27FC236}">
                <a16:creationId xmlns:a16="http://schemas.microsoft.com/office/drawing/2014/main" id="{275C2427-DFAE-C071-F05A-72F2AFE2DCD6}"/>
              </a:ext>
            </a:extLst>
          </p:cNvPr>
          <p:cNvSpPr/>
          <p:nvPr/>
        </p:nvSpPr>
        <p:spPr>
          <a:xfrm>
            <a:off x="9895379" y="2986547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CAB25F7C-0C83-2F8C-F583-F3D3DFE7CD9E}"/>
              </a:ext>
            </a:extLst>
          </p:cNvPr>
          <p:cNvSpPr/>
          <p:nvPr/>
        </p:nvSpPr>
        <p:spPr>
          <a:xfrm>
            <a:off x="7397213" y="298654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AAE72411-C6D7-C530-CACA-38CEAC24C532}"/>
              </a:ext>
            </a:extLst>
          </p:cNvPr>
          <p:cNvSpPr/>
          <p:nvPr/>
        </p:nvSpPr>
        <p:spPr>
          <a:xfrm>
            <a:off x="11144462" y="299034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24B0D997-7112-A7E2-30B8-8952199D2D44}"/>
              </a:ext>
            </a:extLst>
          </p:cNvPr>
          <p:cNvSpPr/>
          <p:nvPr/>
        </p:nvSpPr>
        <p:spPr>
          <a:xfrm>
            <a:off x="8646296" y="346419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D0924E49-D2CC-A3FF-453C-EEFEB9F2CF6E}"/>
              </a:ext>
            </a:extLst>
          </p:cNvPr>
          <p:cNvCxnSpPr>
            <a:cxnSpLocks/>
            <a:stCxn id="131" idx="2"/>
            <a:endCxn id="129" idx="6"/>
          </p:cNvCxnSpPr>
          <p:nvPr/>
        </p:nvCxnSpPr>
        <p:spPr>
          <a:xfrm flipH="1">
            <a:off x="8799703" y="3540896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>
            <a:extLst>
              <a:ext uri="{FF2B5EF4-FFF2-40B4-BE49-F238E27FC236}">
                <a16:creationId xmlns:a16="http://schemas.microsoft.com/office/drawing/2014/main" id="{91AF4BCA-C501-1A0D-B40C-9DF674094E90}"/>
              </a:ext>
            </a:extLst>
          </p:cNvPr>
          <p:cNvSpPr/>
          <p:nvPr/>
        </p:nvSpPr>
        <p:spPr>
          <a:xfrm>
            <a:off x="9895379" y="346419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B43D7159-F57B-1D35-D79D-256BFC8D4704}"/>
              </a:ext>
            </a:extLst>
          </p:cNvPr>
          <p:cNvSpPr/>
          <p:nvPr/>
        </p:nvSpPr>
        <p:spPr>
          <a:xfrm>
            <a:off x="7397213" y="346419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8004A7FE-CE29-23CC-577C-334CB4513A0A}"/>
              </a:ext>
            </a:extLst>
          </p:cNvPr>
          <p:cNvSpPr/>
          <p:nvPr/>
        </p:nvSpPr>
        <p:spPr>
          <a:xfrm>
            <a:off x="11144462" y="346799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9146C093-C6DF-8FD0-DD7B-49D91A03517D}"/>
              </a:ext>
            </a:extLst>
          </p:cNvPr>
          <p:cNvSpPr/>
          <p:nvPr/>
        </p:nvSpPr>
        <p:spPr>
          <a:xfrm>
            <a:off x="8646296" y="393892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B55F8FB3-F59B-C84C-4946-91CFA22FBF01}"/>
              </a:ext>
            </a:extLst>
          </p:cNvPr>
          <p:cNvCxnSpPr>
            <a:cxnSpLocks/>
            <a:stCxn id="136" idx="2"/>
            <a:endCxn id="134" idx="6"/>
          </p:cNvCxnSpPr>
          <p:nvPr/>
        </p:nvCxnSpPr>
        <p:spPr>
          <a:xfrm flipH="1">
            <a:off x="8799703" y="4015627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>
            <a:extLst>
              <a:ext uri="{FF2B5EF4-FFF2-40B4-BE49-F238E27FC236}">
                <a16:creationId xmlns:a16="http://schemas.microsoft.com/office/drawing/2014/main" id="{DA3294EB-5E82-742C-F0A8-5C803687BE7A}"/>
              </a:ext>
            </a:extLst>
          </p:cNvPr>
          <p:cNvSpPr/>
          <p:nvPr/>
        </p:nvSpPr>
        <p:spPr>
          <a:xfrm>
            <a:off x="9895379" y="393892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4E4E32E5-6BE2-DDD8-5454-9249BE926192}"/>
              </a:ext>
            </a:extLst>
          </p:cNvPr>
          <p:cNvSpPr/>
          <p:nvPr/>
        </p:nvSpPr>
        <p:spPr>
          <a:xfrm>
            <a:off x="7397213" y="393892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1DB0768A-F68C-73A3-78CF-CDA48CA6A138}"/>
              </a:ext>
            </a:extLst>
          </p:cNvPr>
          <p:cNvSpPr/>
          <p:nvPr/>
        </p:nvSpPr>
        <p:spPr>
          <a:xfrm>
            <a:off x="11144462" y="394272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AD8BBB9-C319-7498-2DC4-E8FEF95246FF}"/>
              </a:ext>
            </a:extLst>
          </p:cNvPr>
          <p:cNvSpPr/>
          <p:nvPr/>
        </p:nvSpPr>
        <p:spPr>
          <a:xfrm>
            <a:off x="8646296" y="437049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B7995E3-8293-DA46-4626-8BEC4A5D149F}"/>
              </a:ext>
            </a:extLst>
          </p:cNvPr>
          <p:cNvCxnSpPr>
            <a:cxnSpLocks/>
            <a:stCxn id="141" idx="2"/>
            <a:endCxn id="139" idx="6"/>
          </p:cNvCxnSpPr>
          <p:nvPr/>
        </p:nvCxnSpPr>
        <p:spPr>
          <a:xfrm flipH="1">
            <a:off x="8799703" y="4447199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>
            <a:extLst>
              <a:ext uri="{FF2B5EF4-FFF2-40B4-BE49-F238E27FC236}">
                <a16:creationId xmlns:a16="http://schemas.microsoft.com/office/drawing/2014/main" id="{47B8F680-7C6C-009A-6BBC-EA7284A08956}"/>
              </a:ext>
            </a:extLst>
          </p:cNvPr>
          <p:cNvSpPr/>
          <p:nvPr/>
        </p:nvSpPr>
        <p:spPr>
          <a:xfrm>
            <a:off x="9895379" y="437049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FF996E2D-25EA-9B6A-8227-4A47557DAE4E}"/>
              </a:ext>
            </a:extLst>
          </p:cNvPr>
          <p:cNvSpPr/>
          <p:nvPr/>
        </p:nvSpPr>
        <p:spPr>
          <a:xfrm>
            <a:off x="7397213" y="43704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E039E715-EE18-A571-4070-92F608376DF0}"/>
              </a:ext>
            </a:extLst>
          </p:cNvPr>
          <p:cNvSpPr/>
          <p:nvPr/>
        </p:nvSpPr>
        <p:spPr>
          <a:xfrm>
            <a:off x="11144462" y="43742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29BCC830-AC26-3588-858A-E407309FE2D0}"/>
              </a:ext>
            </a:extLst>
          </p:cNvPr>
          <p:cNvSpPr/>
          <p:nvPr/>
        </p:nvSpPr>
        <p:spPr>
          <a:xfrm>
            <a:off x="8646296" y="487877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E7E14F76-E67B-A3F2-C597-45A16778688A}"/>
              </a:ext>
            </a:extLst>
          </p:cNvPr>
          <p:cNvCxnSpPr>
            <a:cxnSpLocks/>
            <a:stCxn id="146" idx="2"/>
            <a:endCxn id="144" idx="6"/>
          </p:cNvCxnSpPr>
          <p:nvPr/>
        </p:nvCxnSpPr>
        <p:spPr>
          <a:xfrm flipH="1">
            <a:off x="8799703" y="4955474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145">
            <a:extLst>
              <a:ext uri="{FF2B5EF4-FFF2-40B4-BE49-F238E27FC236}">
                <a16:creationId xmlns:a16="http://schemas.microsoft.com/office/drawing/2014/main" id="{F445F85D-B7BD-FC74-9307-2FE9F4132050}"/>
              </a:ext>
            </a:extLst>
          </p:cNvPr>
          <p:cNvSpPr/>
          <p:nvPr/>
        </p:nvSpPr>
        <p:spPr>
          <a:xfrm>
            <a:off x="9895379" y="4878770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5FDAA148-9BA3-7A47-4986-0432F663C324}"/>
              </a:ext>
            </a:extLst>
          </p:cNvPr>
          <p:cNvSpPr/>
          <p:nvPr/>
        </p:nvSpPr>
        <p:spPr>
          <a:xfrm>
            <a:off x="7397213" y="4878769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8C65389B-78BD-A86D-C6A2-1C7959367E1A}"/>
              </a:ext>
            </a:extLst>
          </p:cNvPr>
          <p:cNvSpPr/>
          <p:nvPr/>
        </p:nvSpPr>
        <p:spPr>
          <a:xfrm>
            <a:off x="11144462" y="4882569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48FEEE8-FDCB-0700-FB5F-AC9E17C99C44}"/>
              </a:ext>
            </a:extLst>
          </p:cNvPr>
          <p:cNvCxnSpPr>
            <a:cxnSpLocks/>
            <a:stCxn id="119" idx="2"/>
            <a:endCxn id="122" idx="6"/>
          </p:cNvCxnSpPr>
          <p:nvPr/>
        </p:nvCxnSpPr>
        <p:spPr>
          <a:xfrm flipH="1" flipV="1">
            <a:off x="7550620" y="2585605"/>
            <a:ext cx="1095676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3ACF0E8-3E2C-0C44-D0C2-FA8FBEAC17B8}"/>
              </a:ext>
            </a:extLst>
          </p:cNvPr>
          <p:cNvCxnSpPr>
            <a:cxnSpLocks/>
            <a:stCxn id="123" idx="2"/>
            <a:endCxn id="121" idx="6"/>
          </p:cNvCxnSpPr>
          <p:nvPr/>
        </p:nvCxnSpPr>
        <p:spPr>
          <a:xfrm flipH="1" flipV="1">
            <a:off x="10048786" y="2585606"/>
            <a:ext cx="1095676" cy="37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2743E760-87F1-3D40-90D2-66FFCE97E7EA}"/>
              </a:ext>
            </a:extLst>
          </p:cNvPr>
          <p:cNvCxnSpPr>
            <a:cxnSpLocks/>
            <a:stCxn id="128" idx="2"/>
            <a:endCxn id="126" idx="6"/>
          </p:cNvCxnSpPr>
          <p:nvPr/>
        </p:nvCxnSpPr>
        <p:spPr>
          <a:xfrm flipH="1" flipV="1">
            <a:off x="10048786" y="3063251"/>
            <a:ext cx="1095676" cy="37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558646F-D758-CE51-E472-B76C2B10A0F4}"/>
              </a:ext>
            </a:extLst>
          </p:cNvPr>
          <p:cNvCxnSpPr>
            <a:cxnSpLocks/>
            <a:stCxn id="123" idx="3"/>
            <a:endCxn id="126" idx="7"/>
          </p:cNvCxnSpPr>
          <p:nvPr/>
        </p:nvCxnSpPr>
        <p:spPr>
          <a:xfrm flipH="1">
            <a:off x="10026320" y="2643642"/>
            <a:ext cx="1140608" cy="3653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9C3A48E-0968-1D14-A224-04A16E595DAB}"/>
              </a:ext>
            </a:extLst>
          </p:cNvPr>
          <p:cNvCxnSpPr>
            <a:cxnSpLocks/>
            <a:stCxn id="128" idx="3"/>
            <a:endCxn id="131" idx="6"/>
          </p:cNvCxnSpPr>
          <p:nvPr/>
        </p:nvCxnSpPr>
        <p:spPr>
          <a:xfrm flipH="1">
            <a:off x="10048786" y="3121287"/>
            <a:ext cx="1118142" cy="4196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E33FC44-76EF-8453-8265-4ED13CD4FB47}"/>
              </a:ext>
            </a:extLst>
          </p:cNvPr>
          <p:cNvCxnSpPr>
            <a:cxnSpLocks/>
            <a:stCxn id="133" idx="2"/>
            <a:endCxn id="131" idx="6"/>
          </p:cNvCxnSpPr>
          <p:nvPr/>
        </p:nvCxnSpPr>
        <p:spPr>
          <a:xfrm flipH="1" flipV="1">
            <a:off x="10048786" y="3540896"/>
            <a:ext cx="1095676" cy="37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E8ECEE6-CCC1-A1B2-4A75-AF4503E81F4D}"/>
              </a:ext>
            </a:extLst>
          </p:cNvPr>
          <p:cNvCxnSpPr>
            <a:cxnSpLocks/>
            <a:stCxn id="138" idx="2"/>
            <a:endCxn id="136" idx="6"/>
          </p:cNvCxnSpPr>
          <p:nvPr/>
        </p:nvCxnSpPr>
        <p:spPr>
          <a:xfrm flipH="1" flipV="1">
            <a:off x="10048786" y="4015627"/>
            <a:ext cx="1095676" cy="37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3DCEA7F-5E1A-F1A2-199F-6D7CB72DD0E1}"/>
              </a:ext>
            </a:extLst>
          </p:cNvPr>
          <p:cNvCxnSpPr>
            <a:cxnSpLocks/>
            <a:stCxn id="136" idx="6"/>
            <a:endCxn id="143" idx="2"/>
          </p:cNvCxnSpPr>
          <p:nvPr/>
        </p:nvCxnSpPr>
        <p:spPr>
          <a:xfrm>
            <a:off x="10048786" y="4015627"/>
            <a:ext cx="1095676" cy="4353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4780A13-2BA3-07B9-4301-6453633596FB}"/>
              </a:ext>
            </a:extLst>
          </p:cNvPr>
          <p:cNvCxnSpPr>
            <a:cxnSpLocks/>
            <a:stCxn id="143" idx="2"/>
            <a:endCxn id="141" idx="6"/>
          </p:cNvCxnSpPr>
          <p:nvPr/>
        </p:nvCxnSpPr>
        <p:spPr>
          <a:xfrm flipH="1" flipV="1">
            <a:off x="10048786" y="4447199"/>
            <a:ext cx="1095676" cy="37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8F926999-6084-8CD0-872C-FB1F79FB948E}"/>
              </a:ext>
            </a:extLst>
          </p:cNvPr>
          <p:cNvCxnSpPr>
            <a:cxnSpLocks/>
            <a:stCxn id="148" idx="2"/>
            <a:endCxn id="146" idx="6"/>
          </p:cNvCxnSpPr>
          <p:nvPr/>
        </p:nvCxnSpPr>
        <p:spPr>
          <a:xfrm flipH="1" flipV="1">
            <a:off x="10048786" y="4955474"/>
            <a:ext cx="1095676" cy="37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A01EEEF-2CDB-465F-B8A5-667271152EC9}"/>
              </a:ext>
            </a:extLst>
          </p:cNvPr>
          <p:cNvCxnSpPr>
            <a:cxnSpLocks/>
            <a:stCxn id="119" idx="3"/>
            <a:endCxn id="127" idx="6"/>
          </p:cNvCxnSpPr>
          <p:nvPr/>
        </p:nvCxnSpPr>
        <p:spPr>
          <a:xfrm flipH="1">
            <a:off x="7550620" y="2639844"/>
            <a:ext cx="1118142" cy="42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84E280D8-F715-EA70-DDF8-F1D07A29CC4B}"/>
              </a:ext>
            </a:extLst>
          </p:cNvPr>
          <p:cNvCxnSpPr>
            <a:cxnSpLocks/>
            <a:stCxn id="124" idx="2"/>
            <a:endCxn id="127" idx="6"/>
          </p:cNvCxnSpPr>
          <p:nvPr/>
        </p:nvCxnSpPr>
        <p:spPr>
          <a:xfrm flipH="1" flipV="1">
            <a:off x="7550620" y="3063250"/>
            <a:ext cx="1095676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506D98F7-2177-750A-5339-42A4B75BF321}"/>
              </a:ext>
            </a:extLst>
          </p:cNvPr>
          <p:cNvCxnSpPr>
            <a:cxnSpLocks/>
            <a:stCxn id="129" idx="2"/>
            <a:endCxn id="132" idx="6"/>
          </p:cNvCxnSpPr>
          <p:nvPr/>
        </p:nvCxnSpPr>
        <p:spPr>
          <a:xfrm flipH="1" flipV="1">
            <a:off x="7550620" y="3540895"/>
            <a:ext cx="1095676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CD54A78-6027-7EC3-AC0E-129D3320CAC6}"/>
              </a:ext>
            </a:extLst>
          </p:cNvPr>
          <p:cNvCxnSpPr>
            <a:cxnSpLocks/>
            <a:stCxn id="144" idx="1"/>
            <a:endCxn id="137" idx="5"/>
          </p:cNvCxnSpPr>
          <p:nvPr/>
        </p:nvCxnSpPr>
        <p:spPr>
          <a:xfrm flipH="1" flipV="1">
            <a:off x="7528154" y="4069863"/>
            <a:ext cx="1140608" cy="83137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B4F50202-4FCB-03BA-5FCC-0B5690E319E5}"/>
              </a:ext>
            </a:extLst>
          </p:cNvPr>
          <p:cNvCxnSpPr>
            <a:cxnSpLocks/>
            <a:stCxn id="134" idx="2"/>
            <a:endCxn id="137" idx="6"/>
          </p:cNvCxnSpPr>
          <p:nvPr/>
        </p:nvCxnSpPr>
        <p:spPr>
          <a:xfrm flipH="1" flipV="1">
            <a:off x="7550620" y="4015626"/>
            <a:ext cx="1095676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0DFC78B4-9D9D-E403-0D87-800AE9665C03}"/>
              </a:ext>
            </a:extLst>
          </p:cNvPr>
          <p:cNvCxnSpPr>
            <a:cxnSpLocks/>
            <a:stCxn id="137" idx="6"/>
            <a:endCxn id="139" idx="1"/>
          </p:cNvCxnSpPr>
          <p:nvPr/>
        </p:nvCxnSpPr>
        <p:spPr>
          <a:xfrm>
            <a:off x="7550620" y="4015626"/>
            <a:ext cx="1118142" cy="37733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759AB675-4BCB-4CE8-3328-50B30F3B8F43}"/>
              </a:ext>
            </a:extLst>
          </p:cNvPr>
          <p:cNvCxnSpPr>
            <a:cxnSpLocks/>
            <a:stCxn id="139" idx="2"/>
            <a:endCxn id="142" idx="6"/>
          </p:cNvCxnSpPr>
          <p:nvPr/>
        </p:nvCxnSpPr>
        <p:spPr>
          <a:xfrm flipH="1" flipV="1">
            <a:off x="7550620" y="4447198"/>
            <a:ext cx="1095676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8EE9A244-6189-094F-BE8E-EE02DF807664}"/>
              </a:ext>
            </a:extLst>
          </p:cNvPr>
          <p:cNvCxnSpPr>
            <a:cxnSpLocks/>
            <a:stCxn id="144" idx="2"/>
            <a:endCxn id="147" idx="6"/>
          </p:cNvCxnSpPr>
          <p:nvPr/>
        </p:nvCxnSpPr>
        <p:spPr>
          <a:xfrm flipH="1" flipV="1">
            <a:off x="7550620" y="4955473"/>
            <a:ext cx="1095676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717CA954-1F66-FC42-A330-84778397337F}"/>
              </a:ext>
            </a:extLst>
          </p:cNvPr>
          <p:cNvCxnSpPr>
            <a:cxnSpLocks/>
            <a:stCxn id="139" idx="3"/>
            <a:endCxn id="147" idx="7"/>
          </p:cNvCxnSpPr>
          <p:nvPr/>
        </p:nvCxnSpPr>
        <p:spPr>
          <a:xfrm flipH="1">
            <a:off x="7528154" y="4501437"/>
            <a:ext cx="1140608" cy="39979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9F946957-186A-4AF4-6734-F80C6CFD3ADF}"/>
              </a:ext>
            </a:extLst>
          </p:cNvPr>
          <p:cNvCxnSpPr>
            <a:cxnSpLocks/>
            <a:stCxn id="126" idx="3"/>
            <a:endCxn id="129" idx="7"/>
          </p:cNvCxnSpPr>
          <p:nvPr/>
        </p:nvCxnSpPr>
        <p:spPr>
          <a:xfrm flipH="1">
            <a:off x="8777237" y="3117488"/>
            <a:ext cx="1140608" cy="3691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AD952BF1-AA9F-8B34-33FA-B532B18C33C6}"/>
              </a:ext>
            </a:extLst>
          </p:cNvPr>
          <p:cNvCxnSpPr>
            <a:cxnSpLocks/>
            <a:stCxn id="131" idx="1"/>
            <a:endCxn id="119" idx="5"/>
          </p:cNvCxnSpPr>
          <p:nvPr/>
        </p:nvCxnSpPr>
        <p:spPr>
          <a:xfrm flipH="1" flipV="1">
            <a:off x="8777237" y="2639844"/>
            <a:ext cx="1140608" cy="8468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5A7A2DD1-0249-4E3D-552D-B7CFDAA62FC7}"/>
              </a:ext>
            </a:extLst>
          </p:cNvPr>
          <p:cNvCxnSpPr>
            <a:cxnSpLocks/>
            <a:stCxn id="141" idx="1"/>
            <a:endCxn id="134" idx="6"/>
          </p:cNvCxnSpPr>
          <p:nvPr/>
        </p:nvCxnSpPr>
        <p:spPr>
          <a:xfrm flipH="1" flipV="1">
            <a:off x="8799703" y="4015628"/>
            <a:ext cx="1118142" cy="3773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99C26F37-DF28-3A7A-FECA-D8EE45B2AA12}"/>
              </a:ext>
            </a:extLst>
          </p:cNvPr>
          <p:cNvCxnSpPr>
            <a:cxnSpLocks/>
            <a:stCxn id="141" idx="3"/>
            <a:endCxn id="144" idx="7"/>
          </p:cNvCxnSpPr>
          <p:nvPr/>
        </p:nvCxnSpPr>
        <p:spPr>
          <a:xfrm flipH="1">
            <a:off x="8777237" y="4501436"/>
            <a:ext cx="1140608" cy="3998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3A3DE567-71C7-14FE-DEC1-1EFD5ACE17F1}"/>
              </a:ext>
            </a:extLst>
          </p:cNvPr>
          <p:cNvCxnSpPr>
            <a:cxnSpLocks/>
            <a:stCxn id="124" idx="1"/>
            <a:endCxn id="122" idx="5"/>
          </p:cNvCxnSpPr>
          <p:nvPr/>
        </p:nvCxnSpPr>
        <p:spPr>
          <a:xfrm flipH="1" flipV="1">
            <a:off x="7528154" y="2639842"/>
            <a:ext cx="1140608" cy="36917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A0D4326F-354F-E7DD-1830-8D86D1D60AC7}"/>
              </a:ext>
            </a:extLst>
          </p:cNvPr>
          <p:cNvCxnSpPr>
            <a:cxnSpLocks/>
            <a:stCxn id="129" idx="1"/>
            <a:endCxn id="122" idx="5"/>
          </p:cNvCxnSpPr>
          <p:nvPr/>
        </p:nvCxnSpPr>
        <p:spPr>
          <a:xfrm flipH="1" flipV="1">
            <a:off x="7528154" y="2639842"/>
            <a:ext cx="1140608" cy="84681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0DD41676-E2B7-E9B3-5E56-BA9DDE9185EC}"/>
              </a:ext>
            </a:extLst>
          </p:cNvPr>
          <p:cNvCxnSpPr>
            <a:cxnSpLocks/>
            <a:stCxn id="123" idx="3"/>
            <a:endCxn id="131" idx="7"/>
          </p:cNvCxnSpPr>
          <p:nvPr/>
        </p:nvCxnSpPr>
        <p:spPr>
          <a:xfrm flipH="1">
            <a:off x="10026320" y="2643642"/>
            <a:ext cx="1140608" cy="84301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1D837687-019B-0390-2CB1-453F794BBE76}"/>
              </a:ext>
            </a:extLst>
          </p:cNvPr>
          <p:cNvCxnSpPr>
            <a:cxnSpLocks/>
            <a:stCxn id="143" idx="2"/>
            <a:endCxn id="146" idx="7"/>
          </p:cNvCxnSpPr>
          <p:nvPr/>
        </p:nvCxnSpPr>
        <p:spPr>
          <a:xfrm flipH="1">
            <a:off x="10026320" y="4450998"/>
            <a:ext cx="1118142" cy="4502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AB9CC0D-068B-88D2-8B87-680B5AFFB91C}"/>
              </a:ext>
            </a:extLst>
          </p:cNvPr>
          <p:cNvSpPr txBox="1"/>
          <p:nvPr/>
        </p:nvSpPr>
        <p:spPr>
          <a:xfrm>
            <a:off x="5222363" y="1367809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[KMM11]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9F5E9F2-606C-61F7-12C6-D729C86AA52A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64F430-137D-81B7-A0EE-A882C30A53CC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7E78F9-7583-3768-3E9F-4D8537B91F90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43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81673-60E9-1ED0-4049-FBB883791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51BF47-4DDC-4E1F-CD63-DBA8ABAD14CF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2743E3-C04B-804A-8AFE-C22532AE3E6F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78284A-032F-06BC-79BE-371F23320AF9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BEFD0183-9C4B-4631-7AC2-E31A4D57F3A3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Static Better then 2-Approximate Algorithm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2F206D-7FCC-812D-5E9B-A1F47E00CAF7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F1AFB4-CA97-DF54-A34C-24712ADDB2D9}"/>
                  </a:ext>
                </a:extLst>
              </p:cNvPr>
              <p:cNvSpPr txBox="1"/>
              <p:nvPr/>
            </p:nvSpPr>
            <p:spPr>
              <a:xfrm>
                <a:off x="1184238" y="1896762"/>
                <a:ext cx="5106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 1: Compute a maximal/greedy 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F1AFB4-CA97-DF54-A34C-24712ADDB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1896762"/>
                <a:ext cx="5106398" cy="369332"/>
              </a:xfrm>
              <a:prstGeom prst="rect">
                <a:avLst/>
              </a:prstGeom>
              <a:blipFill>
                <a:blip r:embed="rId2"/>
                <a:stretch>
                  <a:fillRect l="-955" t="-6557" b="-262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AAF5DA8-033E-910E-41BE-06BE8398A1C3}"/>
              </a:ext>
            </a:extLst>
          </p:cNvPr>
          <p:cNvSpPr txBox="1"/>
          <p:nvPr/>
        </p:nvSpPr>
        <p:spPr>
          <a:xfrm>
            <a:off x="1184238" y="2795047"/>
            <a:ext cx="4600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it’s better then 2-approximate we are done 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890643CC-CBBB-CF18-9076-1D3815F81D4A}"/>
                  </a:ext>
                </a:extLst>
              </p:cNvPr>
              <p:cNvSpPr txBox="1"/>
              <p:nvPr/>
            </p:nvSpPr>
            <p:spPr>
              <a:xfrm>
                <a:off x="1184238" y="3692459"/>
                <a:ext cx="39838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Otherwise fix maximum matching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look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890643CC-CBBB-CF18-9076-1D3815F81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3692459"/>
                <a:ext cx="3983815" cy="646331"/>
              </a:xfrm>
              <a:prstGeom prst="rect">
                <a:avLst/>
              </a:prstGeom>
              <a:blipFill>
                <a:blip r:embed="rId3"/>
                <a:stretch>
                  <a:fillRect l="-1223" t="-4717" b="-150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2DBF6FA2-40FA-9157-EF16-3D82E5EC6504}"/>
              </a:ext>
            </a:extLst>
          </p:cNvPr>
          <p:cNvSpPr/>
          <p:nvPr/>
        </p:nvSpPr>
        <p:spPr>
          <a:xfrm>
            <a:off x="8646296" y="250890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497F62-EA72-47EA-92A4-51E5DB497A33}"/>
              </a:ext>
            </a:extLst>
          </p:cNvPr>
          <p:cNvCxnSpPr>
            <a:cxnSpLocks/>
            <a:stCxn id="9" idx="2"/>
            <a:endCxn id="7" idx="6"/>
          </p:cNvCxnSpPr>
          <p:nvPr/>
        </p:nvCxnSpPr>
        <p:spPr>
          <a:xfrm flipH="1">
            <a:off x="8799703" y="2585606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643FB30-FA0A-2D41-A4AB-77E8BF681C15}"/>
              </a:ext>
            </a:extLst>
          </p:cNvPr>
          <p:cNvSpPr/>
          <p:nvPr/>
        </p:nvSpPr>
        <p:spPr>
          <a:xfrm>
            <a:off x="9895379" y="250890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22D280-F38C-028E-F784-65AB421774D9}"/>
              </a:ext>
            </a:extLst>
          </p:cNvPr>
          <p:cNvSpPr/>
          <p:nvPr/>
        </p:nvSpPr>
        <p:spPr>
          <a:xfrm>
            <a:off x="7397213" y="250890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5674590-99CC-8B8A-A386-611AE069D50F}"/>
              </a:ext>
            </a:extLst>
          </p:cNvPr>
          <p:cNvSpPr/>
          <p:nvPr/>
        </p:nvSpPr>
        <p:spPr>
          <a:xfrm>
            <a:off x="11144462" y="251270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20833EE-157E-3628-DCFF-B4E54FCBCCF3}"/>
              </a:ext>
            </a:extLst>
          </p:cNvPr>
          <p:cNvSpPr/>
          <p:nvPr/>
        </p:nvSpPr>
        <p:spPr>
          <a:xfrm>
            <a:off x="8646296" y="2986548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78B3CDD-91F8-4288-4E94-F9AA2FA6A352}"/>
              </a:ext>
            </a:extLst>
          </p:cNvPr>
          <p:cNvCxnSpPr>
            <a:cxnSpLocks/>
            <a:stCxn id="22" idx="2"/>
            <a:endCxn id="18" idx="6"/>
          </p:cNvCxnSpPr>
          <p:nvPr/>
        </p:nvCxnSpPr>
        <p:spPr>
          <a:xfrm flipH="1">
            <a:off x="8799703" y="3063251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11418D33-F6B2-DD44-FC0E-5938B26361DA}"/>
              </a:ext>
            </a:extLst>
          </p:cNvPr>
          <p:cNvSpPr/>
          <p:nvPr/>
        </p:nvSpPr>
        <p:spPr>
          <a:xfrm>
            <a:off x="9895379" y="2986547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63BCAB7-B09C-8D70-8110-6A31279FFBAD}"/>
              </a:ext>
            </a:extLst>
          </p:cNvPr>
          <p:cNvSpPr/>
          <p:nvPr/>
        </p:nvSpPr>
        <p:spPr>
          <a:xfrm>
            <a:off x="7397213" y="298654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FABAB4A-8E58-B8B5-2827-5D679029E8A1}"/>
              </a:ext>
            </a:extLst>
          </p:cNvPr>
          <p:cNvSpPr/>
          <p:nvPr/>
        </p:nvSpPr>
        <p:spPr>
          <a:xfrm>
            <a:off x="11144462" y="299034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CADAE99-6462-5278-2EF7-DC7D19B2CFFE}"/>
              </a:ext>
            </a:extLst>
          </p:cNvPr>
          <p:cNvSpPr/>
          <p:nvPr/>
        </p:nvSpPr>
        <p:spPr>
          <a:xfrm>
            <a:off x="8646296" y="346419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9F2A60-85B7-1442-2C62-800D5D4FB595}"/>
              </a:ext>
            </a:extLst>
          </p:cNvPr>
          <p:cNvCxnSpPr>
            <a:cxnSpLocks/>
            <a:stCxn id="27" idx="2"/>
            <a:endCxn id="25" idx="6"/>
          </p:cNvCxnSpPr>
          <p:nvPr/>
        </p:nvCxnSpPr>
        <p:spPr>
          <a:xfrm flipH="1">
            <a:off x="8799703" y="3540896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69A08711-D093-EB1D-C52F-F55BE067F570}"/>
              </a:ext>
            </a:extLst>
          </p:cNvPr>
          <p:cNvSpPr/>
          <p:nvPr/>
        </p:nvSpPr>
        <p:spPr>
          <a:xfrm>
            <a:off x="9895379" y="346419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8C834D-6840-7959-E27D-65CF5A92590B}"/>
              </a:ext>
            </a:extLst>
          </p:cNvPr>
          <p:cNvSpPr/>
          <p:nvPr/>
        </p:nvSpPr>
        <p:spPr>
          <a:xfrm>
            <a:off x="7397213" y="346419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2C55F07-2429-CFC8-E667-CD3CC2738FF3}"/>
              </a:ext>
            </a:extLst>
          </p:cNvPr>
          <p:cNvSpPr/>
          <p:nvPr/>
        </p:nvSpPr>
        <p:spPr>
          <a:xfrm>
            <a:off x="11144462" y="346799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43CC654-0640-7CE0-838B-C6AB54DB8D1A}"/>
              </a:ext>
            </a:extLst>
          </p:cNvPr>
          <p:cNvSpPr/>
          <p:nvPr/>
        </p:nvSpPr>
        <p:spPr>
          <a:xfrm>
            <a:off x="8646296" y="393892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4B5BE8-62D8-D4EA-649E-B9B12FF14DD7}"/>
              </a:ext>
            </a:extLst>
          </p:cNvPr>
          <p:cNvCxnSpPr>
            <a:cxnSpLocks/>
            <a:stCxn id="32" idx="2"/>
            <a:endCxn id="30" idx="6"/>
          </p:cNvCxnSpPr>
          <p:nvPr/>
        </p:nvCxnSpPr>
        <p:spPr>
          <a:xfrm flipH="1">
            <a:off x="8799703" y="4015627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7F9158EA-F172-9905-B627-EB1FCA408318}"/>
              </a:ext>
            </a:extLst>
          </p:cNvPr>
          <p:cNvSpPr/>
          <p:nvPr/>
        </p:nvSpPr>
        <p:spPr>
          <a:xfrm>
            <a:off x="9895379" y="393892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94129EA-4AD7-CFC3-89CC-12F6E58C32F0}"/>
              </a:ext>
            </a:extLst>
          </p:cNvPr>
          <p:cNvSpPr/>
          <p:nvPr/>
        </p:nvSpPr>
        <p:spPr>
          <a:xfrm>
            <a:off x="7397213" y="393892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C8D1C70-DD6A-94D5-1CF0-9EB56BE7D7F7}"/>
              </a:ext>
            </a:extLst>
          </p:cNvPr>
          <p:cNvSpPr/>
          <p:nvPr/>
        </p:nvSpPr>
        <p:spPr>
          <a:xfrm>
            <a:off x="11144462" y="394272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40F6A0F-E76D-32D7-FF1B-320C828EA359}"/>
              </a:ext>
            </a:extLst>
          </p:cNvPr>
          <p:cNvSpPr/>
          <p:nvPr/>
        </p:nvSpPr>
        <p:spPr>
          <a:xfrm>
            <a:off x="8646296" y="437049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33DA402-1185-5D3B-B8AC-5E903A4FDFC5}"/>
              </a:ext>
            </a:extLst>
          </p:cNvPr>
          <p:cNvCxnSpPr>
            <a:cxnSpLocks/>
            <a:stCxn id="37" idx="2"/>
            <a:endCxn id="35" idx="6"/>
          </p:cNvCxnSpPr>
          <p:nvPr/>
        </p:nvCxnSpPr>
        <p:spPr>
          <a:xfrm flipH="1">
            <a:off x="8799703" y="4447199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D52DA4EF-D05A-10DA-2749-5F70E1D1FB8A}"/>
              </a:ext>
            </a:extLst>
          </p:cNvPr>
          <p:cNvSpPr/>
          <p:nvPr/>
        </p:nvSpPr>
        <p:spPr>
          <a:xfrm>
            <a:off x="9895379" y="437049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8822D26-005B-B868-ED89-7415CFB3405E}"/>
              </a:ext>
            </a:extLst>
          </p:cNvPr>
          <p:cNvSpPr/>
          <p:nvPr/>
        </p:nvSpPr>
        <p:spPr>
          <a:xfrm>
            <a:off x="7397213" y="43704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5D5CBA0-9BE1-1BD4-AC71-3A729EB86EF2}"/>
              </a:ext>
            </a:extLst>
          </p:cNvPr>
          <p:cNvSpPr/>
          <p:nvPr/>
        </p:nvSpPr>
        <p:spPr>
          <a:xfrm>
            <a:off x="11144462" y="43742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B33A014-58A1-E547-381A-BF2842D6FA03}"/>
              </a:ext>
            </a:extLst>
          </p:cNvPr>
          <p:cNvSpPr/>
          <p:nvPr/>
        </p:nvSpPr>
        <p:spPr>
          <a:xfrm>
            <a:off x="8646296" y="487877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E16ECA-1F4C-5B5E-397A-FEA86252AA02}"/>
              </a:ext>
            </a:extLst>
          </p:cNvPr>
          <p:cNvCxnSpPr>
            <a:cxnSpLocks/>
            <a:stCxn id="42" idx="2"/>
            <a:endCxn id="40" idx="6"/>
          </p:cNvCxnSpPr>
          <p:nvPr/>
        </p:nvCxnSpPr>
        <p:spPr>
          <a:xfrm flipH="1">
            <a:off x="8799703" y="4955474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F38138CB-D939-5509-411D-CCF0F2C125BA}"/>
              </a:ext>
            </a:extLst>
          </p:cNvPr>
          <p:cNvSpPr/>
          <p:nvPr/>
        </p:nvSpPr>
        <p:spPr>
          <a:xfrm>
            <a:off x="9895379" y="4878770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06122C8-E73F-006D-B407-65CE0CA4F0FD}"/>
              </a:ext>
            </a:extLst>
          </p:cNvPr>
          <p:cNvSpPr/>
          <p:nvPr/>
        </p:nvSpPr>
        <p:spPr>
          <a:xfrm>
            <a:off x="7397213" y="4878769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5551D58-5682-FFAE-1E29-4FD27462A83C}"/>
              </a:ext>
            </a:extLst>
          </p:cNvPr>
          <p:cNvSpPr/>
          <p:nvPr/>
        </p:nvSpPr>
        <p:spPr>
          <a:xfrm>
            <a:off x="11144462" y="4882569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E7DDECC-A52A-BCA1-8E85-998BEB17C903}"/>
              </a:ext>
            </a:extLst>
          </p:cNvPr>
          <p:cNvCxnSpPr>
            <a:cxnSpLocks/>
            <a:stCxn id="7" idx="2"/>
            <a:endCxn id="10" idx="6"/>
          </p:cNvCxnSpPr>
          <p:nvPr/>
        </p:nvCxnSpPr>
        <p:spPr>
          <a:xfrm flipH="1" flipV="1">
            <a:off x="7550620" y="2585605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E8E376E-AD62-90E5-AFC5-907D819D8C99}"/>
              </a:ext>
            </a:extLst>
          </p:cNvPr>
          <p:cNvCxnSpPr>
            <a:cxnSpLocks/>
            <a:stCxn id="17" idx="2"/>
            <a:endCxn id="9" idx="6"/>
          </p:cNvCxnSpPr>
          <p:nvPr/>
        </p:nvCxnSpPr>
        <p:spPr>
          <a:xfrm flipH="1" flipV="1">
            <a:off x="10048786" y="2585606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2F923D3-57AA-8740-98FF-50B1EB0AD97A}"/>
              </a:ext>
            </a:extLst>
          </p:cNvPr>
          <p:cNvCxnSpPr>
            <a:cxnSpLocks/>
            <a:stCxn id="24" idx="2"/>
            <a:endCxn id="22" idx="6"/>
          </p:cNvCxnSpPr>
          <p:nvPr/>
        </p:nvCxnSpPr>
        <p:spPr>
          <a:xfrm flipH="1" flipV="1">
            <a:off x="10048786" y="3063251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23AE5B4-9D0D-47B2-F66E-5FF7B9CCB628}"/>
              </a:ext>
            </a:extLst>
          </p:cNvPr>
          <p:cNvCxnSpPr>
            <a:cxnSpLocks/>
            <a:stCxn id="17" idx="3"/>
            <a:endCxn id="22" idx="7"/>
          </p:cNvCxnSpPr>
          <p:nvPr/>
        </p:nvCxnSpPr>
        <p:spPr>
          <a:xfrm flipH="1">
            <a:off x="10026320" y="2643642"/>
            <a:ext cx="1140608" cy="3653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F152084-EC2E-9F0A-DE61-1B2A2F078A34}"/>
              </a:ext>
            </a:extLst>
          </p:cNvPr>
          <p:cNvCxnSpPr>
            <a:cxnSpLocks/>
            <a:stCxn id="24" idx="3"/>
            <a:endCxn id="27" idx="6"/>
          </p:cNvCxnSpPr>
          <p:nvPr/>
        </p:nvCxnSpPr>
        <p:spPr>
          <a:xfrm flipH="1">
            <a:off x="10048786" y="3121287"/>
            <a:ext cx="1118142" cy="4196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7031FF5-ADF5-C70A-DC50-F11C020D89FB}"/>
              </a:ext>
            </a:extLst>
          </p:cNvPr>
          <p:cNvCxnSpPr>
            <a:cxnSpLocks/>
            <a:stCxn id="29" idx="2"/>
            <a:endCxn id="27" idx="6"/>
          </p:cNvCxnSpPr>
          <p:nvPr/>
        </p:nvCxnSpPr>
        <p:spPr>
          <a:xfrm flipH="1" flipV="1">
            <a:off x="10048786" y="3540896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CF1AD9D-26C3-4530-C511-9DAB4CB5898E}"/>
              </a:ext>
            </a:extLst>
          </p:cNvPr>
          <p:cNvCxnSpPr>
            <a:cxnSpLocks/>
            <a:stCxn id="34" idx="2"/>
            <a:endCxn id="32" idx="6"/>
          </p:cNvCxnSpPr>
          <p:nvPr/>
        </p:nvCxnSpPr>
        <p:spPr>
          <a:xfrm flipH="1" flipV="1">
            <a:off x="10048786" y="4015627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2CD3CF4-0401-BCAC-E6A4-5D11FDD77553}"/>
              </a:ext>
            </a:extLst>
          </p:cNvPr>
          <p:cNvCxnSpPr>
            <a:cxnSpLocks/>
            <a:stCxn id="32" idx="6"/>
            <a:endCxn id="39" idx="2"/>
          </p:cNvCxnSpPr>
          <p:nvPr/>
        </p:nvCxnSpPr>
        <p:spPr>
          <a:xfrm>
            <a:off x="10048786" y="4015627"/>
            <a:ext cx="1095676" cy="4353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C6F078A-A4BD-637C-09D5-53BAF597F6B8}"/>
              </a:ext>
            </a:extLst>
          </p:cNvPr>
          <p:cNvCxnSpPr>
            <a:cxnSpLocks/>
            <a:stCxn id="39" idx="2"/>
            <a:endCxn id="37" idx="6"/>
          </p:cNvCxnSpPr>
          <p:nvPr/>
        </p:nvCxnSpPr>
        <p:spPr>
          <a:xfrm flipH="1" flipV="1">
            <a:off x="10048786" y="4447199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DC935B6-2773-2852-D831-AB3AD96CA669}"/>
              </a:ext>
            </a:extLst>
          </p:cNvPr>
          <p:cNvCxnSpPr>
            <a:cxnSpLocks/>
            <a:stCxn id="44" idx="2"/>
            <a:endCxn id="42" idx="6"/>
          </p:cNvCxnSpPr>
          <p:nvPr/>
        </p:nvCxnSpPr>
        <p:spPr>
          <a:xfrm flipH="1" flipV="1">
            <a:off x="10048786" y="4955474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F1B59A2-DAB8-8C2C-41DB-7FBDEC8FA469}"/>
              </a:ext>
            </a:extLst>
          </p:cNvPr>
          <p:cNvCxnSpPr>
            <a:cxnSpLocks/>
            <a:stCxn id="7" idx="3"/>
            <a:endCxn id="23" idx="6"/>
          </p:cNvCxnSpPr>
          <p:nvPr/>
        </p:nvCxnSpPr>
        <p:spPr>
          <a:xfrm flipH="1">
            <a:off x="7550620" y="2639844"/>
            <a:ext cx="1118142" cy="42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DDAEABD-B8C3-CADE-A4B4-E7F5B54F41B7}"/>
              </a:ext>
            </a:extLst>
          </p:cNvPr>
          <p:cNvCxnSpPr>
            <a:cxnSpLocks/>
            <a:stCxn id="18" idx="2"/>
            <a:endCxn id="23" idx="6"/>
          </p:cNvCxnSpPr>
          <p:nvPr/>
        </p:nvCxnSpPr>
        <p:spPr>
          <a:xfrm flipH="1" flipV="1">
            <a:off x="7550620" y="3063250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CA4AC00-2F64-58E0-BE05-D3136CFE8297}"/>
              </a:ext>
            </a:extLst>
          </p:cNvPr>
          <p:cNvCxnSpPr>
            <a:cxnSpLocks/>
            <a:stCxn id="25" idx="2"/>
            <a:endCxn id="28" idx="6"/>
          </p:cNvCxnSpPr>
          <p:nvPr/>
        </p:nvCxnSpPr>
        <p:spPr>
          <a:xfrm flipH="1" flipV="1">
            <a:off x="7550620" y="3540895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B4D4509-74F5-ECA2-6A8E-8F8D80D4ABC8}"/>
              </a:ext>
            </a:extLst>
          </p:cNvPr>
          <p:cNvCxnSpPr>
            <a:cxnSpLocks/>
            <a:stCxn id="40" idx="1"/>
            <a:endCxn id="33" idx="5"/>
          </p:cNvCxnSpPr>
          <p:nvPr/>
        </p:nvCxnSpPr>
        <p:spPr>
          <a:xfrm flipH="1" flipV="1">
            <a:off x="7528154" y="4069863"/>
            <a:ext cx="1140608" cy="83137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5D773EE-6CC1-CCCA-D4E1-E1B4131B58BE}"/>
              </a:ext>
            </a:extLst>
          </p:cNvPr>
          <p:cNvCxnSpPr>
            <a:cxnSpLocks/>
            <a:stCxn id="30" idx="2"/>
            <a:endCxn id="33" idx="6"/>
          </p:cNvCxnSpPr>
          <p:nvPr/>
        </p:nvCxnSpPr>
        <p:spPr>
          <a:xfrm flipH="1" flipV="1">
            <a:off x="7550620" y="4015626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E40668E-5950-2842-A5F8-A4961A99FDCC}"/>
              </a:ext>
            </a:extLst>
          </p:cNvPr>
          <p:cNvCxnSpPr>
            <a:cxnSpLocks/>
            <a:stCxn id="33" idx="6"/>
            <a:endCxn id="35" idx="1"/>
          </p:cNvCxnSpPr>
          <p:nvPr/>
        </p:nvCxnSpPr>
        <p:spPr>
          <a:xfrm>
            <a:off x="7550620" y="4015626"/>
            <a:ext cx="1118142" cy="37733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695698B-4BC8-25E9-4520-DB0DCE02BEFB}"/>
              </a:ext>
            </a:extLst>
          </p:cNvPr>
          <p:cNvCxnSpPr>
            <a:cxnSpLocks/>
            <a:stCxn id="35" idx="2"/>
            <a:endCxn id="38" idx="6"/>
          </p:cNvCxnSpPr>
          <p:nvPr/>
        </p:nvCxnSpPr>
        <p:spPr>
          <a:xfrm flipH="1" flipV="1">
            <a:off x="7550620" y="4447198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9545142-2A91-10C7-1406-4767D81C4087}"/>
              </a:ext>
            </a:extLst>
          </p:cNvPr>
          <p:cNvCxnSpPr>
            <a:cxnSpLocks/>
            <a:stCxn id="40" idx="2"/>
            <a:endCxn id="43" idx="6"/>
          </p:cNvCxnSpPr>
          <p:nvPr/>
        </p:nvCxnSpPr>
        <p:spPr>
          <a:xfrm flipH="1" flipV="1">
            <a:off x="7550620" y="4955473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0EBF99F-28D7-A727-AA86-344088C30763}"/>
              </a:ext>
            </a:extLst>
          </p:cNvPr>
          <p:cNvCxnSpPr>
            <a:cxnSpLocks/>
            <a:stCxn id="35" idx="3"/>
            <a:endCxn id="43" idx="7"/>
          </p:cNvCxnSpPr>
          <p:nvPr/>
        </p:nvCxnSpPr>
        <p:spPr>
          <a:xfrm flipH="1">
            <a:off x="7528154" y="4501437"/>
            <a:ext cx="1140608" cy="39979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88087E8-4D13-E708-284A-37C6024B8686}"/>
              </a:ext>
            </a:extLst>
          </p:cNvPr>
          <p:cNvCxnSpPr>
            <a:cxnSpLocks/>
            <a:stCxn id="22" idx="3"/>
            <a:endCxn id="25" idx="7"/>
          </p:cNvCxnSpPr>
          <p:nvPr/>
        </p:nvCxnSpPr>
        <p:spPr>
          <a:xfrm flipH="1">
            <a:off x="8777237" y="3117488"/>
            <a:ext cx="1140608" cy="3691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36F0C17-E676-C40F-9D26-8D3A5E6C594D}"/>
              </a:ext>
            </a:extLst>
          </p:cNvPr>
          <p:cNvCxnSpPr>
            <a:cxnSpLocks/>
            <a:stCxn id="27" idx="1"/>
            <a:endCxn id="7" idx="5"/>
          </p:cNvCxnSpPr>
          <p:nvPr/>
        </p:nvCxnSpPr>
        <p:spPr>
          <a:xfrm flipH="1" flipV="1">
            <a:off x="8777237" y="2639844"/>
            <a:ext cx="1140608" cy="8468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D509152-FA0F-45B2-1BBD-9EC34ED6B51F}"/>
              </a:ext>
            </a:extLst>
          </p:cNvPr>
          <p:cNvCxnSpPr>
            <a:cxnSpLocks/>
            <a:stCxn id="37" idx="1"/>
            <a:endCxn id="30" idx="6"/>
          </p:cNvCxnSpPr>
          <p:nvPr/>
        </p:nvCxnSpPr>
        <p:spPr>
          <a:xfrm flipH="1" flipV="1">
            <a:off x="8799703" y="4015628"/>
            <a:ext cx="1118142" cy="3773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A570ED1-E018-FE34-457E-AC76BA1E0F63}"/>
              </a:ext>
            </a:extLst>
          </p:cNvPr>
          <p:cNvCxnSpPr>
            <a:cxnSpLocks/>
            <a:stCxn id="37" idx="3"/>
            <a:endCxn id="40" idx="7"/>
          </p:cNvCxnSpPr>
          <p:nvPr/>
        </p:nvCxnSpPr>
        <p:spPr>
          <a:xfrm flipH="1">
            <a:off x="8777237" y="4501436"/>
            <a:ext cx="1140608" cy="3998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634D8C13-9D42-7F8E-F07F-68CC6B2FCAEE}"/>
              </a:ext>
            </a:extLst>
          </p:cNvPr>
          <p:cNvCxnSpPr>
            <a:cxnSpLocks/>
            <a:stCxn id="18" idx="1"/>
            <a:endCxn id="10" idx="5"/>
          </p:cNvCxnSpPr>
          <p:nvPr/>
        </p:nvCxnSpPr>
        <p:spPr>
          <a:xfrm flipH="1" flipV="1">
            <a:off x="7528154" y="2639842"/>
            <a:ext cx="1140608" cy="36917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769578E-42BE-9BD1-260E-5AB6D87B0B4A}"/>
              </a:ext>
            </a:extLst>
          </p:cNvPr>
          <p:cNvCxnSpPr>
            <a:cxnSpLocks/>
            <a:stCxn id="25" idx="1"/>
            <a:endCxn id="10" idx="5"/>
          </p:cNvCxnSpPr>
          <p:nvPr/>
        </p:nvCxnSpPr>
        <p:spPr>
          <a:xfrm flipH="1" flipV="1">
            <a:off x="7528154" y="2639842"/>
            <a:ext cx="1140608" cy="84681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6DF719A-2AC5-A72A-965B-CDEF82BA94DF}"/>
              </a:ext>
            </a:extLst>
          </p:cNvPr>
          <p:cNvCxnSpPr>
            <a:cxnSpLocks/>
            <a:stCxn id="17" idx="3"/>
            <a:endCxn id="27" idx="7"/>
          </p:cNvCxnSpPr>
          <p:nvPr/>
        </p:nvCxnSpPr>
        <p:spPr>
          <a:xfrm flipH="1">
            <a:off x="10026320" y="2643642"/>
            <a:ext cx="1140608" cy="84301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581AAAE-6A84-9FD8-4CA9-3625903B6B70}"/>
              </a:ext>
            </a:extLst>
          </p:cNvPr>
          <p:cNvCxnSpPr>
            <a:cxnSpLocks/>
            <a:stCxn id="39" idx="2"/>
            <a:endCxn id="42" idx="7"/>
          </p:cNvCxnSpPr>
          <p:nvPr/>
        </p:nvCxnSpPr>
        <p:spPr>
          <a:xfrm flipH="1">
            <a:off x="10026320" y="4450998"/>
            <a:ext cx="1118142" cy="4502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7F8B67F-552A-C0F9-72E5-27BE4CAC440B}"/>
              </a:ext>
            </a:extLst>
          </p:cNvPr>
          <p:cNvSpPr txBox="1"/>
          <p:nvPr/>
        </p:nvSpPr>
        <p:spPr>
          <a:xfrm>
            <a:off x="5222363" y="1367809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[KMM11]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1788F1A7-D400-E694-0F2F-EB1AA59B994A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31FCEC-D0A5-A0CF-A9E7-1844992F8B1D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E7C9AF-3DDE-AB83-E7C2-29648BC24439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360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C05D8-2CBB-30C8-1C0E-B848B8A6D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52F7FB-E813-D355-5B4E-32C7F5B1AFDB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C5D296-3610-4F8F-842B-49CF9AC5C845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7637B3-5A30-AD67-8355-FC53C62CC83A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0AC2A2E5-141F-8DC1-7483-865076745164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Static Better then 2-Approximate Algorithm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16D944-F6BB-4608-A5E9-3B2DBEE292D7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400804-EB39-2A88-4227-A20BDE785809}"/>
                  </a:ext>
                </a:extLst>
              </p:cNvPr>
              <p:cNvSpPr txBox="1"/>
              <p:nvPr/>
            </p:nvSpPr>
            <p:spPr>
              <a:xfrm>
                <a:off x="1184238" y="1896762"/>
                <a:ext cx="5106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 1: Compute a maximal/greedy 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400804-EB39-2A88-4227-A20BDE785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1896762"/>
                <a:ext cx="5106398" cy="369332"/>
              </a:xfrm>
              <a:prstGeom prst="rect">
                <a:avLst/>
              </a:prstGeom>
              <a:blipFill>
                <a:blip r:embed="rId2"/>
                <a:stretch>
                  <a:fillRect l="-955" t="-6557" b="-262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67EF244-2F78-5BE0-9832-B8C8C4D84BD6}"/>
              </a:ext>
            </a:extLst>
          </p:cNvPr>
          <p:cNvSpPr txBox="1"/>
          <p:nvPr/>
        </p:nvSpPr>
        <p:spPr>
          <a:xfrm>
            <a:off x="1184238" y="2795047"/>
            <a:ext cx="4600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it’s better then 2-approximate we are done 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8BA57FCD-2B0B-1D63-3C8A-BF6FCFF19F46}"/>
                  </a:ext>
                </a:extLst>
              </p:cNvPr>
              <p:cNvSpPr txBox="1"/>
              <p:nvPr/>
            </p:nvSpPr>
            <p:spPr>
              <a:xfrm>
                <a:off x="1184238" y="3837738"/>
                <a:ext cx="39838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Otherwise fix maximum matching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look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8BA57FCD-2B0B-1D63-3C8A-BF6FCFF19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3837738"/>
                <a:ext cx="3983815" cy="646331"/>
              </a:xfrm>
              <a:prstGeom prst="rect">
                <a:avLst/>
              </a:prstGeom>
              <a:blipFill>
                <a:blip r:embed="rId3"/>
                <a:stretch>
                  <a:fillRect l="-1223" t="-4717" b="-150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FAE327-952B-565C-37E0-3C2FF8D88550}"/>
                  </a:ext>
                </a:extLst>
              </p:cNvPr>
              <p:cNvSpPr txBox="1"/>
              <p:nvPr/>
            </p:nvSpPr>
            <p:spPr>
              <a:xfrm>
                <a:off x="1184238" y="5042165"/>
                <a:ext cx="50511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∼2⋅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edges must participate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augmenting paths</a:t>
                </a:r>
                <a:endParaRPr lang="hu-H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FAE327-952B-565C-37E0-3C2FF8D88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5042165"/>
                <a:ext cx="5051116" cy="646331"/>
              </a:xfrm>
              <a:prstGeom prst="rect">
                <a:avLst/>
              </a:prstGeom>
              <a:blipFill>
                <a:blip r:embed="rId4"/>
                <a:stretch>
                  <a:fillRect l="-965" t="-3774" b="-150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1BB6D927-FC7F-E339-1BAA-D18A3FFC6AEB}"/>
              </a:ext>
            </a:extLst>
          </p:cNvPr>
          <p:cNvSpPr/>
          <p:nvPr/>
        </p:nvSpPr>
        <p:spPr>
          <a:xfrm>
            <a:off x="8646296" y="250890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E1CDDE-9407-4543-43F7-E454E12B046D}"/>
              </a:ext>
            </a:extLst>
          </p:cNvPr>
          <p:cNvCxnSpPr>
            <a:cxnSpLocks/>
            <a:stCxn id="10" idx="2"/>
            <a:endCxn id="8" idx="6"/>
          </p:cNvCxnSpPr>
          <p:nvPr/>
        </p:nvCxnSpPr>
        <p:spPr>
          <a:xfrm flipH="1">
            <a:off x="8799703" y="2585606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ED33926-A01D-37E4-C229-D8A9979D2FE7}"/>
              </a:ext>
            </a:extLst>
          </p:cNvPr>
          <p:cNvSpPr/>
          <p:nvPr/>
        </p:nvSpPr>
        <p:spPr>
          <a:xfrm>
            <a:off x="9895379" y="250890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ABC35B-FE29-1893-5F91-C99DE7601ADF}"/>
              </a:ext>
            </a:extLst>
          </p:cNvPr>
          <p:cNvSpPr/>
          <p:nvPr/>
        </p:nvSpPr>
        <p:spPr>
          <a:xfrm>
            <a:off x="7397213" y="250890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7B91A51-2B38-F1C1-3352-5DE4005A36B3}"/>
              </a:ext>
            </a:extLst>
          </p:cNvPr>
          <p:cNvSpPr/>
          <p:nvPr/>
        </p:nvSpPr>
        <p:spPr>
          <a:xfrm>
            <a:off x="11144462" y="251270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E222219-4889-F93F-8503-E67744AF9071}"/>
              </a:ext>
            </a:extLst>
          </p:cNvPr>
          <p:cNvSpPr/>
          <p:nvPr/>
        </p:nvSpPr>
        <p:spPr>
          <a:xfrm>
            <a:off x="8646296" y="2986548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CBD680-FB53-B915-92C3-6CE1BEB6C696}"/>
              </a:ext>
            </a:extLst>
          </p:cNvPr>
          <p:cNvCxnSpPr>
            <a:cxnSpLocks/>
            <a:stCxn id="23" idx="2"/>
            <a:endCxn id="21" idx="6"/>
          </p:cNvCxnSpPr>
          <p:nvPr/>
        </p:nvCxnSpPr>
        <p:spPr>
          <a:xfrm flipH="1">
            <a:off x="8799703" y="3063251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F2CF3652-F811-93B3-E1A5-60DC23185DA5}"/>
              </a:ext>
            </a:extLst>
          </p:cNvPr>
          <p:cNvSpPr/>
          <p:nvPr/>
        </p:nvSpPr>
        <p:spPr>
          <a:xfrm>
            <a:off x="9895379" y="2986547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FCAC636-5954-5705-8283-62B609AF3741}"/>
              </a:ext>
            </a:extLst>
          </p:cNvPr>
          <p:cNvSpPr/>
          <p:nvPr/>
        </p:nvSpPr>
        <p:spPr>
          <a:xfrm>
            <a:off x="7397213" y="298654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70791B-5CFD-8C4E-9F6D-DCF5BE6497B6}"/>
              </a:ext>
            </a:extLst>
          </p:cNvPr>
          <p:cNvSpPr/>
          <p:nvPr/>
        </p:nvSpPr>
        <p:spPr>
          <a:xfrm>
            <a:off x="11144462" y="299034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896B259-026A-F575-44E6-70D6235242CC}"/>
              </a:ext>
            </a:extLst>
          </p:cNvPr>
          <p:cNvSpPr/>
          <p:nvPr/>
        </p:nvSpPr>
        <p:spPr>
          <a:xfrm>
            <a:off x="8646296" y="346419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CB8DF01-9824-3EB7-4AF4-FF65A69213F5}"/>
              </a:ext>
            </a:extLst>
          </p:cNvPr>
          <p:cNvCxnSpPr>
            <a:cxnSpLocks/>
            <a:stCxn id="28" idx="2"/>
            <a:endCxn id="26" idx="6"/>
          </p:cNvCxnSpPr>
          <p:nvPr/>
        </p:nvCxnSpPr>
        <p:spPr>
          <a:xfrm flipH="1">
            <a:off x="8799703" y="3540896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B10C0C5A-7217-7E4A-CE2A-301C8F11B27F}"/>
              </a:ext>
            </a:extLst>
          </p:cNvPr>
          <p:cNvSpPr/>
          <p:nvPr/>
        </p:nvSpPr>
        <p:spPr>
          <a:xfrm>
            <a:off x="9895379" y="346419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9B1E7C8-70D9-C024-DFD3-FF81A3D14404}"/>
              </a:ext>
            </a:extLst>
          </p:cNvPr>
          <p:cNvSpPr/>
          <p:nvPr/>
        </p:nvSpPr>
        <p:spPr>
          <a:xfrm>
            <a:off x="7397213" y="346419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D0151FE-7590-B861-3F7D-4C4E26248413}"/>
              </a:ext>
            </a:extLst>
          </p:cNvPr>
          <p:cNvSpPr/>
          <p:nvPr/>
        </p:nvSpPr>
        <p:spPr>
          <a:xfrm>
            <a:off x="11144462" y="346799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5F393C6-AD07-8829-E7D5-CCD85CC232FB}"/>
              </a:ext>
            </a:extLst>
          </p:cNvPr>
          <p:cNvSpPr/>
          <p:nvPr/>
        </p:nvSpPr>
        <p:spPr>
          <a:xfrm>
            <a:off x="8646296" y="393892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F234BA-4388-CFCC-5890-BE7CA32DC2C3}"/>
              </a:ext>
            </a:extLst>
          </p:cNvPr>
          <p:cNvCxnSpPr>
            <a:cxnSpLocks/>
            <a:stCxn id="33" idx="2"/>
            <a:endCxn id="31" idx="6"/>
          </p:cNvCxnSpPr>
          <p:nvPr/>
        </p:nvCxnSpPr>
        <p:spPr>
          <a:xfrm flipH="1">
            <a:off x="8799703" y="4015627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442C7730-63FF-FFB3-9902-DFD4F325AB55}"/>
              </a:ext>
            </a:extLst>
          </p:cNvPr>
          <p:cNvSpPr/>
          <p:nvPr/>
        </p:nvSpPr>
        <p:spPr>
          <a:xfrm>
            <a:off x="9895379" y="393892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C76A6E7-B49E-E4E9-EA8D-792A59C5DF31}"/>
              </a:ext>
            </a:extLst>
          </p:cNvPr>
          <p:cNvSpPr/>
          <p:nvPr/>
        </p:nvSpPr>
        <p:spPr>
          <a:xfrm>
            <a:off x="7397213" y="393892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4D601A2-75A0-724E-BBD4-91BD31CD9441}"/>
              </a:ext>
            </a:extLst>
          </p:cNvPr>
          <p:cNvSpPr/>
          <p:nvPr/>
        </p:nvSpPr>
        <p:spPr>
          <a:xfrm>
            <a:off x="11144462" y="394272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36F5631-FD61-3608-FE27-C6720433171D}"/>
              </a:ext>
            </a:extLst>
          </p:cNvPr>
          <p:cNvSpPr/>
          <p:nvPr/>
        </p:nvSpPr>
        <p:spPr>
          <a:xfrm>
            <a:off x="8646296" y="437049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35B5C7E-FFE5-95F7-74C3-7B14539901E2}"/>
              </a:ext>
            </a:extLst>
          </p:cNvPr>
          <p:cNvCxnSpPr>
            <a:cxnSpLocks/>
            <a:stCxn id="38" idx="2"/>
            <a:endCxn id="36" idx="6"/>
          </p:cNvCxnSpPr>
          <p:nvPr/>
        </p:nvCxnSpPr>
        <p:spPr>
          <a:xfrm flipH="1">
            <a:off x="8799703" y="4447199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ECA995C6-9EED-1484-4BFD-819DC4B27C34}"/>
              </a:ext>
            </a:extLst>
          </p:cNvPr>
          <p:cNvSpPr/>
          <p:nvPr/>
        </p:nvSpPr>
        <p:spPr>
          <a:xfrm>
            <a:off x="9895379" y="437049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0B7E884-0EC8-C104-7869-CFC4475927D2}"/>
              </a:ext>
            </a:extLst>
          </p:cNvPr>
          <p:cNvSpPr/>
          <p:nvPr/>
        </p:nvSpPr>
        <p:spPr>
          <a:xfrm>
            <a:off x="7397213" y="43704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4DFEFE6-D097-062D-8F45-2A5A0A059C18}"/>
              </a:ext>
            </a:extLst>
          </p:cNvPr>
          <p:cNvSpPr/>
          <p:nvPr/>
        </p:nvSpPr>
        <p:spPr>
          <a:xfrm>
            <a:off x="11144462" y="43742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734BA56-CB78-1FE7-E34B-DF172575BF11}"/>
              </a:ext>
            </a:extLst>
          </p:cNvPr>
          <p:cNvSpPr/>
          <p:nvPr/>
        </p:nvSpPr>
        <p:spPr>
          <a:xfrm>
            <a:off x="8646296" y="487877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3EC955B-4D68-47F6-E0A5-B2E3BD9CD89B}"/>
              </a:ext>
            </a:extLst>
          </p:cNvPr>
          <p:cNvCxnSpPr>
            <a:cxnSpLocks/>
            <a:stCxn id="43" idx="2"/>
            <a:endCxn id="41" idx="6"/>
          </p:cNvCxnSpPr>
          <p:nvPr/>
        </p:nvCxnSpPr>
        <p:spPr>
          <a:xfrm flipH="1">
            <a:off x="8799703" y="4955474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98222133-E2C0-63F0-AF3C-39AD294F89B6}"/>
              </a:ext>
            </a:extLst>
          </p:cNvPr>
          <p:cNvSpPr/>
          <p:nvPr/>
        </p:nvSpPr>
        <p:spPr>
          <a:xfrm>
            <a:off x="9895379" y="4878770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89CB79A-8E3D-121A-AF01-D820A40C176D}"/>
              </a:ext>
            </a:extLst>
          </p:cNvPr>
          <p:cNvSpPr/>
          <p:nvPr/>
        </p:nvSpPr>
        <p:spPr>
          <a:xfrm>
            <a:off x="7397213" y="4878769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B362CB1-14A6-5E9A-4A54-095AC49D719A}"/>
              </a:ext>
            </a:extLst>
          </p:cNvPr>
          <p:cNvSpPr/>
          <p:nvPr/>
        </p:nvSpPr>
        <p:spPr>
          <a:xfrm>
            <a:off x="11144462" y="4882569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2CA3DBA-A38D-00B8-6970-40BD1D7193E3}"/>
              </a:ext>
            </a:extLst>
          </p:cNvPr>
          <p:cNvCxnSpPr>
            <a:cxnSpLocks/>
            <a:stCxn id="8" idx="2"/>
            <a:endCxn id="17" idx="6"/>
          </p:cNvCxnSpPr>
          <p:nvPr/>
        </p:nvCxnSpPr>
        <p:spPr>
          <a:xfrm flipH="1" flipV="1">
            <a:off x="7550620" y="2585605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D7D8F7D-8D3F-1B6E-55E6-FD1A760E3F04}"/>
              </a:ext>
            </a:extLst>
          </p:cNvPr>
          <p:cNvCxnSpPr>
            <a:cxnSpLocks/>
            <a:stCxn id="18" idx="2"/>
            <a:endCxn id="10" idx="6"/>
          </p:cNvCxnSpPr>
          <p:nvPr/>
        </p:nvCxnSpPr>
        <p:spPr>
          <a:xfrm flipH="1" flipV="1">
            <a:off x="10048786" y="2585606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A809E2-9B74-9DAE-7022-7F1ACAFA221D}"/>
              </a:ext>
            </a:extLst>
          </p:cNvPr>
          <p:cNvCxnSpPr>
            <a:cxnSpLocks/>
            <a:stCxn id="25" idx="2"/>
            <a:endCxn id="23" idx="6"/>
          </p:cNvCxnSpPr>
          <p:nvPr/>
        </p:nvCxnSpPr>
        <p:spPr>
          <a:xfrm flipH="1" flipV="1">
            <a:off x="10048786" y="3063251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FC4A383-2C88-AC86-12B6-FB4DB72585A0}"/>
              </a:ext>
            </a:extLst>
          </p:cNvPr>
          <p:cNvCxnSpPr>
            <a:cxnSpLocks/>
            <a:stCxn id="18" idx="3"/>
            <a:endCxn id="23" idx="7"/>
          </p:cNvCxnSpPr>
          <p:nvPr/>
        </p:nvCxnSpPr>
        <p:spPr>
          <a:xfrm flipH="1">
            <a:off x="10026320" y="2643642"/>
            <a:ext cx="1140608" cy="3653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1CCBD0D-B03D-AF27-EF07-6E1505969C74}"/>
              </a:ext>
            </a:extLst>
          </p:cNvPr>
          <p:cNvCxnSpPr>
            <a:cxnSpLocks/>
            <a:stCxn id="25" idx="3"/>
            <a:endCxn id="28" idx="6"/>
          </p:cNvCxnSpPr>
          <p:nvPr/>
        </p:nvCxnSpPr>
        <p:spPr>
          <a:xfrm flipH="1">
            <a:off x="10048786" y="3121287"/>
            <a:ext cx="1118142" cy="4196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B4B8CB5-C4E7-6ACD-F81F-96D040AB8830}"/>
              </a:ext>
            </a:extLst>
          </p:cNvPr>
          <p:cNvCxnSpPr>
            <a:cxnSpLocks/>
            <a:stCxn id="30" idx="2"/>
            <a:endCxn id="28" idx="6"/>
          </p:cNvCxnSpPr>
          <p:nvPr/>
        </p:nvCxnSpPr>
        <p:spPr>
          <a:xfrm flipH="1" flipV="1">
            <a:off x="10048786" y="3540896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346B336-F237-EB2D-5B6B-2FCB7424A7DD}"/>
              </a:ext>
            </a:extLst>
          </p:cNvPr>
          <p:cNvCxnSpPr>
            <a:cxnSpLocks/>
            <a:stCxn id="35" idx="2"/>
            <a:endCxn id="33" idx="6"/>
          </p:cNvCxnSpPr>
          <p:nvPr/>
        </p:nvCxnSpPr>
        <p:spPr>
          <a:xfrm flipH="1" flipV="1">
            <a:off x="10048786" y="4015627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B468097-016D-C4C5-7C78-181EC0CA837C}"/>
              </a:ext>
            </a:extLst>
          </p:cNvPr>
          <p:cNvCxnSpPr>
            <a:cxnSpLocks/>
            <a:stCxn id="33" idx="6"/>
            <a:endCxn id="40" idx="2"/>
          </p:cNvCxnSpPr>
          <p:nvPr/>
        </p:nvCxnSpPr>
        <p:spPr>
          <a:xfrm>
            <a:off x="10048786" y="4015627"/>
            <a:ext cx="1095676" cy="4353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6FDC3C5-DA58-48FA-6FDA-BB7A19337EA6}"/>
              </a:ext>
            </a:extLst>
          </p:cNvPr>
          <p:cNvCxnSpPr>
            <a:cxnSpLocks/>
            <a:stCxn id="40" idx="2"/>
            <a:endCxn id="38" idx="6"/>
          </p:cNvCxnSpPr>
          <p:nvPr/>
        </p:nvCxnSpPr>
        <p:spPr>
          <a:xfrm flipH="1" flipV="1">
            <a:off x="10048786" y="4447199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F4B079-7277-E9ED-3349-D073DD4FA34C}"/>
              </a:ext>
            </a:extLst>
          </p:cNvPr>
          <p:cNvCxnSpPr>
            <a:cxnSpLocks/>
            <a:stCxn id="45" idx="2"/>
            <a:endCxn id="43" idx="6"/>
          </p:cNvCxnSpPr>
          <p:nvPr/>
        </p:nvCxnSpPr>
        <p:spPr>
          <a:xfrm flipH="1" flipV="1">
            <a:off x="10048786" y="4955474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3841C90-A76D-7D68-782B-5E5D5B179B36}"/>
              </a:ext>
            </a:extLst>
          </p:cNvPr>
          <p:cNvCxnSpPr>
            <a:cxnSpLocks/>
            <a:stCxn id="8" idx="3"/>
            <a:endCxn id="24" idx="6"/>
          </p:cNvCxnSpPr>
          <p:nvPr/>
        </p:nvCxnSpPr>
        <p:spPr>
          <a:xfrm flipH="1">
            <a:off x="7550620" y="2639844"/>
            <a:ext cx="1118142" cy="42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E8229C5-F7DF-6E4E-B48B-CC910396C054}"/>
              </a:ext>
            </a:extLst>
          </p:cNvPr>
          <p:cNvCxnSpPr>
            <a:cxnSpLocks/>
            <a:stCxn id="21" idx="2"/>
            <a:endCxn id="24" idx="6"/>
          </p:cNvCxnSpPr>
          <p:nvPr/>
        </p:nvCxnSpPr>
        <p:spPr>
          <a:xfrm flipH="1" flipV="1">
            <a:off x="7550620" y="3063250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B49EB0B-D9D4-CA8E-428A-F7AFC25CC6F4}"/>
              </a:ext>
            </a:extLst>
          </p:cNvPr>
          <p:cNvCxnSpPr>
            <a:cxnSpLocks/>
            <a:stCxn id="26" idx="2"/>
            <a:endCxn id="29" idx="6"/>
          </p:cNvCxnSpPr>
          <p:nvPr/>
        </p:nvCxnSpPr>
        <p:spPr>
          <a:xfrm flipH="1" flipV="1">
            <a:off x="7550620" y="3540895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47DAB96-ACBB-2037-F904-B1DAAB9DABAA}"/>
              </a:ext>
            </a:extLst>
          </p:cNvPr>
          <p:cNvCxnSpPr>
            <a:cxnSpLocks/>
            <a:stCxn id="41" idx="1"/>
            <a:endCxn id="34" idx="5"/>
          </p:cNvCxnSpPr>
          <p:nvPr/>
        </p:nvCxnSpPr>
        <p:spPr>
          <a:xfrm flipH="1" flipV="1">
            <a:off x="7528154" y="4069863"/>
            <a:ext cx="1140608" cy="83137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AC85A02-BFB3-5A4D-0E2F-4FDD810DE1A9}"/>
              </a:ext>
            </a:extLst>
          </p:cNvPr>
          <p:cNvCxnSpPr>
            <a:cxnSpLocks/>
            <a:stCxn id="31" idx="2"/>
            <a:endCxn id="34" idx="6"/>
          </p:cNvCxnSpPr>
          <p:nvPr/>
        </p:nvCxnSpPr>
        <p:spPr>
          <a:xfrm flipH="1" flipV="1">
            <a:off x="7550620" y="4015626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FCEEF75-3124-55D6-B7ED-5A64AC2EA204}"/>
              </a:ext>
            </a:extLst>
          </p:cNvPr>
          <p:cNvCxnSpPr>
            <a:cxnSpLocks/>
            <a:stCxn id="34" idx="6"/>
            <a:endCxn id="36" idx="1"/>
          </p:cNvCxnSpPr>
          <p:nvPr/>
        </p:nvCxnSpPr>
        <p:spPr>
          <a:xfrm>
            <a:off x="7550620" y="4015626"/>
            <a:ext cx="1118142" cy="37733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44A9C8C-1595-ED9A-768B-B788C155B5E9}"/>
              </a:ext>
            </a:extLst>
          </p:cNvPr>
          <p:cNvCxnSpPr>
            <a:cxnSpLocks/>
            <a:stCxn id="36" idx="2"/>
            <a:endCxn id="39" idx="6"/>
          </p:cNvCxnSpPr>
          <p:nvPr/>
        </p:nvCxnSpPr>
        <p:spPr>
          <a:xfrm flipH="1" flipV="1">
            <a:off x="7550620" y="4447198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636503B-DAC0-BA1B-964F-F5CC387BB3BD}"/>
              </a:ext>
            </a:extLst>
          </p:cNvPr>
          <p:cNvCxnSpPr>
            <a:cxnSpLocks/>
            <a:stCxn id="41" idx="2"/>
            <a:endCxn id="44" idx="6"/>
          </p:cNvCxnSpPr>
          <p:nvPr/>
        </p:nvCxnSpPr>
        <p:spPr>
          <a:xfrm flipH="1" flipV="1">
            <a:off x="7550620" y="4955473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0C3F2E8-8369-3CFC-C7CF-26A7275EEAE6}"/>
              </a:ext>
            </a:extLst>
          </p:cNvPr>
          <p:cNvCxnSpPr>
            <a:cxnSpLocks/>
            <a:stCxn id="36" idx="3"/>
            <a:endCxn id="44" idx="7"/>
          </p:cNvCxnSpPr>
          <p:nvPr/>
        </p:nvCxnSpPr>
        <p:spPr>
          <a:xfrm flipH="1">
            <a:off x="7528154" y="4501437"/>
            <a:ext cx="1140608" cy="39979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807387A-A944-C622-A939-0D2C6B647CD9}"/>
              </a:ext>
            </a:extLst>
          </p:cNvPr>
          <p:cNvCxnSpPr>
            <a:cxnSpLocks/>
            <a:stCxn id="23" idx="3"/>
            <a:endCxn id="26" idx="7"/>
          </p:cNvCxnSpPr>
          <p:nvPr/>
        </p:nvCxnSpPr>
        <p:spPr>
          <a:xfrm flipH="1">
            <a:off x="8777237" y="3117488"/>
            <a:ext cx="1140608" cy="3691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151D6D8-6B3F-A0F8-DCCE-070099A92D24}"/>
              </a:ext>
            </a:extLst>
          </p:cNvPr>
          <p:cNvCxnSpPr>
            <a:cxnSpLocks/>
            <a:stCxn id="28" idx="1"/>
            <a:endCxn id="8" idx="5"/>
          </p:cNvCxnSpPr>
          <p:nvPr/>
        </p:nvCxnSpPr>
        <p:spPr>
          <a:xfrm flipH="1" flipV="1">
            <a:off x="8777237" y="2639844"/>
            <a:ext cx="1140608" cy="8468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D4004C5-DE12-4542-FE70-5EE497BFDDEE}"/>
              </a:ext>
            </a:extLst>
          </p:cNvPr>
          <p:cNvCxnSpPr>
            <a:cxnSpLocks/>
            <a:stCxn id="38" idx="1"/>
            <a:endCxn id="31" idx="6"/>
          </p:cNvCxnSpPr>
          <p:nvPr/>
        </p:nvCxnSpPr>
        <p:spPr>
          <a:xfrm flipH="1" flipV="1">
            <a:off x="8799703" y="4015628"/>
            <a:ext cx="1118142" cy="3773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D020E616-9D1A-1A64-7F63-0BAA7F306698}"/>
              </a:ext>
            </a:extLst>
          </p:cNvPr>
          <p:cNvCxnSpPr>
            <a:cxnSpLocks/>
            <a:stCxn id="38" idx="3"/>
            <a:endCxn id="41" idx="7"/>
          </p:cNvCxnSpPr>
          <p:nvPr/>
        </p:nvCxnSpPr>
        <p:spPr>
          <a:xfrm flipH="1">
            <a:off x="8777237" y="4501436"/>
            <a:ext cx="1140608" cy="3998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57EC3A83-4CA6-7123-465B-CD215112C24A}"/>
              </a:ext>
            </a:extLst>
          </p:cNvPr>
          <p:cNvCxnSpPr>
            <a:cxnSpLocks/>
            <a:stCxn id="21" idx="1"/>
            <a:endCxn id="17" idx="5"/>
          </p:cNvCxnSpPr>
          <p:nvPr/>
        </p:nvCxnSpPr>
        <p:spPr>
          <a:xfrm flipH="1" flipV="1">
            <a:off x="7528154" y="2639842"/>
            <a:ext cx="1140608" cy="36917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60A95C46-7197-B41A-7E4E-DFAB80F3D981}"/>
              </a:ext>
            </a:extLst>
          </p:cNvPr>
          <p:cNvCxnSpPr>
            <a:cxnSpLocks/>
            <a:stCxn id="26" idx="1"/>
            <a:endCxn id="17" idx="5"/>
          </p:cNvCxnSpPr>
          <p:nvPr/>
        </p:nvCxnSpPr>
        <p:spPr>
          <a:xfrm flipH="1" flipV="1">
            <a:off x="7528154" y="2639842"/>
            <a:ext cx="1140608" cy="84681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EE75E555-ED1D-BABC-4BA9-952C23044152}"/>
              </a:ext>
            </a:extLst>
          </p:cNvPr>
          <p:cNvCxnSpPr>
            <a:cxnSpLocks/>
            <a:stCxn id="18" idx="3"/>
            <a:endCxn id="28" idx="7"/>
          </p:cNvCxnSpPr>
          <p:nvPr/>
        </p:nvCxnSpPr>
        <p:spPr>
          <a:xfrm flipH="1">
            <a:off x="10026320" y="2643642"/>
            <a:ext cx="1140608" cy="84301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ACC861C-2A39-A202-156A-C775F2D4563C}"/>
              </a:ext>
            </a:extLst>
          </p:cNvPr>
          <p:cNvCxnSpPr>
            <a:cxnSpLocks/>
            <a:stCxn id="40" idx="2"/>
            <a:endCxn id="43" idx="7"/>
          </p:cNvCxnSpPr>
          <p:nvPr/>
        </p:nvCxnSpPr>
        <p:spPr>
          <a:xfrm flipH="1">
            <a:off x="10026320" y="4450998"/>
            <a:ext cx="1118142" cy="4502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8D496C7-9F13-FE98-F109-367ECEC6CF8A}"/>
              </a:ext>
            </a:extLst>
          </p:cNvPr>
          <p:cNvSpPr txBox="1"/>
          <p:nvPr/>
        </p:nvSpPr>
        <p:spPr>
          <a:xfrm>
            <a:off x="5222363" y="1367809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[KMM11]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89F4DF73-D9B3-1162-7916-077D4F5A795A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7D492C-05C6-6A60-EE89-7C9DACD0335C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296188-77EF-7A85-DC88-27CFAA81A8CD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4973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0CB83-3629-512E-351A-C954E5ED7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545754-05A7-716F-F014-CC37A4B5E9D1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FA08C9-1114-6A9C-5346-D6F961BCB090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381EF6-4B07-B504-E1C9-A1285194F2D8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D2E7E509-8FC6-85CA-4E4E-60FC86C2D81F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Static Better then 2-Approximate Algorithm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F14B81-A8F9-EC29-41DC-262E30EC266E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80CA24-C571-AD9A-CC4E-4821B0C67C41}"/>
                  </a:ext>
                </a:extLst>
              </p:cNvPr>
              <p:cNvSpPr txBox="1"/>
              <p:nvPr/>
            </p:nvSpPr>
            <p:spPr>
              <a:xfrm>
                <a:off x="1184238" y="1556060"/>
                <a:ext cx="5074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Step 2: Calculate a maximal b-matching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80CA24-C571-AD9A-CC4E-4821B0C67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1556060"/>
                <a:ext cx="5074322" cy="646331"/>
              </a:xfrm>
              <a:prstGeom prst="rect">
                <a:avLst/>
              </a:prstGeom>
              <a:blipFill>
                <a:blip r:embed="rId2"/>
                <a:stretch>
                  <a:fillRect l="-960" t="-3774" b="-75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9E1D6B-73FD-856A-FD82-09E328EB31A7}"/>
                  </a:ext>
                </a:extLst>
              </p:cNvPr>
              <p:cNvSpPr txBox="1"/>
              <p:nvPr/>
            </p:nvSpPr>
            <p:spPr>
              <a:xfrm>
                <a:off x="1184238" y="2464423"/>
                <a:ext cx="4830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Endpoints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have capacity 1, other nodes 2</a:t>
                </a:r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9E1D6B-73FD-856A-FD82-09E328EB3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2464423"/>
                <a:ext cx="4830553" cy="369332"/>
              </a:xfrm>
              <a:prstGeom prst="rect">
                <a:avLst/>
              </a:prstGeom>
              <a:blipFill>
                <a:blip r:embed="rId3"/>
                <a:stretch>
                  <a:fillRect l="-1009" t="-6557" b="-262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E024610F-1AFA-9EE2-E039-49FC2BC53C40}"/>
              </a:ext>
            </a:extLst>
          </p:cNvPr>
          <p:cNvSpPr/>
          <p:nvPr/>
        </p:nvSpPr>
        <p:spPr>
          <a:xfrm>
            <a:off x="8646296" y="250890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AA22AD8-54D0-8E9F-42A0-29B9C846D8A4}"/>
              </a:ext>
            </a:extLst>
          </p:cNvPr>
          <p:cNvCxnSpPr>
            <a:cxnSpLocks/>
            <a:stCxn id="74" idx="2"/>
            <a:endCxn id="72" idx="6"/>
          </p:cNvCxnSpPr>
          <p:nvPr/>
        </p:nvCxnSpPr>
        <p:spPr>
          <a:xfrm flipH="1">
            <a:off x="8799703" y="2585606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EC7B1FA7-DA12-8E22-8284-EEB0BFC41C07}"/>
              </a:ext>
            </a:extLst>
          </p:cNvPr>
          <p:cNvSpPr/>
          <p:nvPr/>
        </p:nvSpPr>
        <p:spPr>
          <a:xfrm>
            <a:off x="9895379" y="250890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8403718-A554-3B00-8301-3D07160B369C}"/>
              </a:ext>
            </a:extLst>
          </p:cNvPr>
          <p:cNvSpPr/>
          <p:nvPr/>
        </p:nvSpPr>
        <p:spPr>
          <a:xfrm>
            <a:off x="7397213" y="250890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0594451-408B-DDD8-D1DB-F479C254A2E5}"/>
              </a:ext>
            </a:extLst>
          </p:cNvPr>
          <p:cNvSpPr/>
          <p:nvPr/>
        </p:nvSpPr>
        <p:spPr>
          <a:xfrm>
            <a:off x="11144462" y="251270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1EF58C3-972A-1660-3E94-BFF07189370F}"/>
              </a:ext>
            </a:extLst>
          </p:cNvPr>
          <p:cNvSpPr/>
          <p:nvPr/>
        </p:nvSpPr>
        <p:spPr>
          <a:xfrm>
            <a:off x="8646296" y="2986548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91AFD17-4F22-66D2-6C71-23734BB0A597}"/>
              </a:ext>
            </a:extLst>
          </p:cNvPr>
          <p:cNvCxnSpPr>
            <a:cxnSpLocks/>
            <a:stCxn id="79" idx="2"/>
            <a:endCxn id="77" idx="6"/>
          </p:cNvCxnSpPr>
          <p:nvPr/>
        </p:nvCxnSpPr>
        <p:spPr>
          <a:xfrm flipH="1">
            <a:off x="8799703" y="3063251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C85F6F15-F693-3A8D-D4B8-0962DBF4E088}"/>
              </a:ext>
            </a:extLst>
          </p:cNvPr>
          <p:cNvSpPr/>
          <p:nvPr/>
        </p:nvSpPr>
        <p:spPr>
          <a:xfrm>
            <a:off x="9895379" y="2986547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56EEA06-8E8D-EF90-5665-AC661138C023}"/>
              </a:ext>
            </a:extLst>
          </p:cNvPr>
          <p:cNvSpPr/>
          <p:nvPr/>
        </p:nvSpPr>
        <p:spPr>
          <a:xfrm>
            <a:off x="7397213" y="298654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1C13F6F-010C-47FC-A146-D89A21474715}"/>
              </a:ext>
            </a:extLst>
          </p:cNvPr>
          <p:cNvSpPr/>
          <p:nvPr/>
        </p:nvSpPr>
        <p:spPr>
          <a:xfrm>
            <a:off x="11144462" y="299034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2B3D5E0-CD35-FF68-3553-9BF47468168C}"/>
              </a:ext>
            </a:extLst>
          </p:cNvPr>
          <p:cNvSpPr/>
          <p:nvPr/>
        </p:nvSpPr>
        <p:spPr>
          <a:xfrm>
            <a:off x="8646296" y="346419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F5CE6C1-D934-8B3D-64C9-C10607E594EF}"/>
              </a:ext>
            </a:extLst>
          </p:cNvPr>
          <p:cNvCxnSpPr>
            <a:cxnSpLocks/>
            <a:stCxn id="84" idx="2"/>
            <a:endCxn id="82" idx="6"/>
          </p:cNvCxnSpPr>
          <p:nvPr/>
        </p:nvCxnSpPr>
        <p:spPr>
          <a:xfrm flipH="1">
            <a:off x="8799703" y="3540896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66E788DF-0188-3621-7186-1E03BC7CADB3}"/>
              </a:ext>
            </a:extLst>
          </p:cNvPr>
          <p:cNvSpPr/>
          <p:nvPr/>
        </p:nvSpPr>
        <p:spPr>
          <a:xfrm>
            <a:off x="9895379" y="346419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A23782D-0B69-EDCA-C957-71BC1E4CD45B}"/>
              </a:ext>
            </a:extLst>
          </p:cNvPr>
          <p:cNvSpPr/>
          <p:nvPr/>
        </p:nvSpPr>
        <p:spPr>
          <a:xfrm>
            <a:off x="7397213" y="346419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33E7DC0-E100-FD1A-0F4A-36A671527353}"/>
              </a:ext>
            </a:extLst>
          </p:cNvPr>
          <p:cNvSpPr/>
          <p:nvPr/>
        </p:nvSpPr>
        <p:spPr>
          <a:xfrm>
            <a:off x="11144462" y="346799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1855981-678C-0D7D-9652-83C917140122}"/>
              </a:ext>
            </a:extLst>
          </p:cNvPr>
          <p:cNvSpPr/>
          <p:nvPr/>
        </p:nvSpPr>
        <p:spPr>
          <a:xfrm>
            <a:off x="8646296" y="393892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278B945-DDE5-F581-EEDB-70B44560D91F}"/>
              </a:ext>
            </a:extLst>
          </p:cNvPr>
          <p:cNvCxnSpPr>
            <a:cxnSpLocks/>
            <a:stCxn id="89" idx="2"/>
            <a:endCxn id="87" idx="6"/>
          </p:cNvCxnSpPr>
          <p:nvPr/>
        </p:nvCxnSpPr>
        <p:spPr>
          <a:xfrm flipH="1">
            <a:off x="8799703" y="4015627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A6EA757-3862-B779-4D97-68BCBE0B01D5}"/>
              </a:ext>
            </a:extLst>
          </p:cNvPr>
          <p:cNvSpPr/>
          <p:nvPr/>
        </p:nvSpPr>
        <p:spPr>
          <a:xfrm>
            <a:off x="9895379" y="393892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5D374FF-1EBF-2669-18A0-76D67208FE1F}"/>
              </a:ext>
            </a:extLst>
          </p:cNvPr>
          <p:cNvSpPr/>
          <p:nvPr/>
        </p:nvSpPr>
        <p:spPr>
          <a:xfrm>
            <a:off x="7397213" y="393892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E4D06EB-7BE0-B461-C8EF-31FBD68D264F}"/>
              </a:ext>
            </a:extLst>
          </p:cNvPr>
          <p:cNvSpPr/>
          <p:nvPr/>
        </p:nvSpPr>
        <p:spPr>
          <a:xfrm>
            <a:off x="11144462" y="394272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1BD1DDF6-6277-188D-7090-19610307AE6E}"/>
              </a:ext>
            </a:extLst>
          </p:cNvPr>
          <p:cNvSpPr/>
          <p:nvPr/>
        </p:nvSpPr>
        <p:spPr>
          <a:xfrm>
            <a:off x="8646296" y="437049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6B443F5-DFE0-81E7-8D49-F0425FC5F843}"/>
              </a:ext>
            </a:extLst>
          </p:cNvPr>
          <p:cNvCxnSpPr>
            <a:cxnSpLocks/>
            <a:stCxn id="94" idx="2"/>
            <a:endCxn id="92" idx="6"/>
          </p:cNvCxnSpPr>
          <p:nvPr/>
        </p:nvCxnSpPr>
        <p:spPr>
          <a:xfrm flipH="1">
            <a:off x="8799703" y="4447199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E4AEC034-F854-2FED-1201-558B5DC5AA70}"/>
              </a:ext>
            </a:extLst>
          </p:cNvPr>
          <p:cNvSpPr/>
          <p:nvPr/>
        </p:nvSpPr>
        <p:spPr>
          <a:xfrm>
            <a:off x="9895379" y="437049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95B9B05-20D3-2048-EE00-9EDD35706B17}"/>
              </a:ext>
            </a:extLst>
          </p:cNvPr>
          <p:cNvSpPr/>
          <p:nvPr/>
        </p:nvSpPr>
        <p:spPr>
          <a:xfrm>
            <a:off x="7397213" y="43704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65303625-A665-FDCA-1CC7-4DEFE0AE0174}"/>
              </a:ext>
            </a:extLst>
          </p:cNvPr>
          <p:cNvSpPr/>
          <p:nvPr/>
        </p:nvSpPr>
        <p:spPr>
          <a:xfrm>
            <a:off x="11144462" y="43742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0C233FFF-BA09-BA70-1784-D15763FA2896}"/>
              </a:ext>
            </a:extLst>
          </p:cNvPr>
          <p:cNvSpPr/>
          <p:nvPr/>
        </p:nvSpPr>
        <p:spPr>
          <a:xfrm>
            <a:off x="8646296" y="487877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1C05E7F-F2BF-3694-969D-F5B7BCCCB6F1}"/>
              </a:ext>
            </a:extLst>
          </p:cNvPr>
          <p:cNvCxnSpPr>
            <a:cxnSpLocks/>
            <a:stCxn id="99" idx="2"/>
            <a:endCxn id="97" idx="6"/>
          </p:cNvCxnSpPr>
          <p:nvPr/>
        </p:nvCxnSpPr>
        <p:spPr>
          <a:xfrm flipH="1">
            <a:off x="8799703" y="4955474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990A0E1A-3E41-1DF7-2C8D-E8EE22A7074F}"/>
              </a:ext>
            </a:extLst>
          </p:cNvPr>
          <p:cNvSpPr/>
          <p:nvPr/>
        </p:nvSpPr>
        <p:spPr>
          <a:xfrm>
            <a:off x="9895379" y="4878770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DEB325DF-27EA-81B3-CE5C-9022267E4453}"/>
              </a:ext>
            </a:extLst>
          </p:cNvPr>
          <p:cNvSpPr/>
          <p:nvPr/>
        </p:nvSpPr>
        <p:spPr>
          <a:xfrm>
            <a:off x="7397213" y="4878769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DB5D735-0F89-71D2-DAD0-BE61C73DC0EB}"/>
              </a:ext>
            </a:extLst>
          </p:cNvPr>
          <p:cNvSpPr/>
          <p:nvPr/>
        </p:nvSpPr>
        <p:spPr>
          <a:xfrm>
            <a:off x="11144462" y="4882569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D30032A-1057-5353-A02D-D5CBBB7CF957}"/>
              </a:ext>
            </a:extLst>
          </p:cNvPr>
          <p:cNvCxnSpPr>
            <a:cxnSpLocks/>
            <a:stCxn id="72" idx="2"/>
            <a:endCxn id="75" idx="6"/>
          </p:cNvCxnSpPr>
          <p:nvPr/>
        </p:nvCxnSpPr>
        <p:spPr>
          <a:xfrm flipH="1" flipV="1">
            <a:off x="7550620" y="2585605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278C8F9-B9B1-CCA4-B08E-E28CA0571030}"/>
              </a:ext>
            </a:extLst>
          </p:cNvPr>
          <p:cNvCxnSpPr>
            <a:cxnSpLocks/>
            <a:stCxn id="76" idx="2"/>
            <a:endCxn id="74" idx="6"/>
          </p:cNvCxnSpPr>
          <p:nvPr/>
        </p:nvCxnSpPr>
        <p:spPr>
          <a:xfrm flipH="1" flipV="1">
            <a:off x="10048786" y="2585606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7A33B16-98BC-31EE-E5FC-FA8A2EDCF55F}"/>
              </a:ext>
            </a:extLst>
          </p:cNvPr>
          <p:cNvCxnSpPr>
            <a:cxnSpLocks/>
            <a:stCxn id="81" idx="2"/>
            <a:endCxn id="79" idx="6"/>
          </p:cNvCxnSpPr>
          <p:nvPr/>
        </p:nvCxnSpPr>
        <p:spPr>
          <a:xfrm flipH="1" flipV="1">
            <a:off x="10048786" y="3063251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9BCFD33-F2DE-E5A9-98F0-E96207825C24}"/>
              </a:ext>
            </a:extLst>
          </p:cNvPr>
          <p:cNvCxnSpPr>
            <a:cxnSpLocks/>
            <a:stCxn id="76" idx="3"/>
            <a:endCxn id="79" idx="7"/>
          </p:cNvCxnSpPr>
          <p:nvPr/>
        </p:nvCxnSpPr>
        <p:spPr>
          <a:xfrm flipH="1">
            <a:off x="10026320" y="2643642"/>
            <a:ext cx="1140608" cy="3653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DB6A559-D236-3290-4445-26078D57CFCC}"/>
              </a:ext>
            </a:extLst>
          </p:cNvPr>
          <p:cNvCxnSpPr>
            <a:cxnSpLocks/>
            <a:stCxn id="81" idx="3"/>
            <a:endCxn id="84" idx="6"/>
          </p:cNvCxnSpPr>
          <p:nvPr/>
        </p:nvCxnSpPr>
        <p:spPr>
          <a:xfrm flipH="1">
            <a:off x="10048786" y="3121287"/>
            <a:ext cx="1118142" cy="4196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14089276-10F7-7139-5030-6B5D09A79FDD}"/>
              </a:ext>
            </a:extLst>
          </p:cNvPr>
          <p:cNvCxnSpPr>
            <a:cxnSpLocks/>
            <a:stCxn id="86" idx="2"/>
            <a:endCxn id="84" idx="6"/>
          </p:cNvCxnSpPr>
          <p:nvPr/>
        </p:nvCxnSpPr>
        <p:spPr>
          <a:xfrm flipH="1" flipV="1">
            <a:off x="10048786" y="3540896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FAF6E56-6EC9-070E-0D4C-E96EDBBA46D5}"/>
              </a:ext>
            </a:extLst>
          </p:cNvPr>
          <p:cNvCxnSpPr>
            <a:cxnSpLocks/>
            <a:stCxn id="91" idx="2"/>
            <a:endCxn id="89" idx="6"/>
          </p:cNvCxnSpPr>
          <p:nvPr/>
        </p:nvCxnSpPr>
        <p:spPr>
          <a:xfrm flipH="1" flipV="1">
            <a:off x="10048786" y="4015627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23178FC-8F68-FDD1-D956-60C07A7B00D7}"/>
              </a:ext>
            </a:extLst>
          </p:cNvPr>
          <p:cNvCxnSpPr>
            <a:cxnSpLocks/>
            <a:stCxn id="89" idx="6"/>
            <a:endCxn id="96" idx="2"/>
          </p:cNvCxnSpPr>
          <p:nvPr/>
        </p:nvCxnSpPr>
        <p:spPr>
          <a:xfrm>
            <a:off x="10048786" y="4015627"/>
            <a:ext cx="1095676" cy="4353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9DEB9E0-7971-1AEB-54B2-F9A3AD141925}"/>
              </a:ext>
            </a:extLst>
          </p:cNvPr>
          <p:cNvCxnSpPr>
            <a:cxnSpLocks/>
            <a:stCxn id="96" idx="2"/>
            <a:endCxn id="94" idx="6"/>
          </p:cNvCxnSpPr>
          <p:nvPr/>
        </p:nvCxnSpPr>
        <p:spPr>
          <a:xfrm flipH="1" flipV="1">
            <a:off x="10048786" y="4447199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3B7AC06-5412-8832-5ECB-27FA23CE127E}"/>
              </a:ext>
            </a:extLst>
          </p:cNvPr>
          <p:cNvCxnSpPr>
            <a:cxnSpLocks/>
            <a:stCxn id="101" idx="2"/>
            <a:endCxn id="99" idx="6"/>
          </p:cNvCxnSpPr>
          <p:nvPr/>
        </p:nvCxnSpPr>
        <p:spPr>
          <a:xfrm flipH="1" flipV="1">
            <a:off x="10048786" y="4955474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21A4F83-5FA4-FD9E-3EC3-7FF39546B650}"/>
              </a:ext>
            </a:extLst>
          </p:cNvPr>
          <p:cNvCxnSpPr>
            <a:cxnSpLocks/>
            <a:stCxn id="72" idx="3"/>
            <a:endCxn id="80" idx="6"/>
          </p:cNvCxnSpPr>
          <p:nvPr/>
        </p:nvCxnSpPr>
        <p:spPr>
          <a:xfrm flipH="1">
            <a:off x="7550620" y="2639844"/>
            <a:ext cx="1118142" cy="42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055310D-7D55-259B-68CF-B3F653795313}"/>
              </a:ext>
            </a:extLst>
          </p:cNvPr>
          <p:cNvCxnSpPr>
            <a:cxnSpLocks/>
            <a:stCxn id="77" idx="2"/>
            <a:endCxn id="80" idx="6"/>
          </p:cNvCxnSpPr>
          <p:nvPr/>
        </p:nvCxnSpPr>
        <p:spPr>
          <a:xfrm flipH="1" flipV="1">
            <a:off x="7550620" y="3063250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7246F10-423C-29A5-9C59-4943A21B0003}"/>
              </a:ext>
            </a:extLst>
          </p:cNvPr>
          <p:cNvCxnSpPr>
            <a:cxnSpLocks/>
            <a:stCxn id="82" idx="2"/>
            <a:endCxn id="85" idx="6"/>
          </p:cNvCxnSpPr>
          <p:nvPr/>
        </p:nvCxnSpPr>
        <p:spPr>
          <a:xfrm flipH="1" flipV="1">
            <a:off x="7550620" y="3540895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951573F-7509-F54C-A058-F725CFDBFF1C}"/>
              </a:ext>
            </a:extLst>
          </p:cNvPr>
          <p:cNvCxnSpPr>
            <a:cxnSpLocks/>
            <a:stCxn id="97" idx="1"/>
            <a:endCxn id="90" idx="5"/>
          </p:cNvCxnSpPr>
          <p:nvPr/>
        </p:nvCxnSpPr>
        <p:spPr>
          <a:xfrm flipH="1" flipV="1">
            <a:off x="7528154" y="4069863"/>
            <a:ext cx="1140608" cy="83137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8C117C6-A062-DD31-BB41-974CA5A98DAD}"/>
              </a:ext>
            </a:extLst>
          </p:cNvPr>
          <p:cNvCxnSpPr>
            <a:cxnSpLocks/>
            <a:stCxn id="87" idx="2"/>
            <a:endCxn id="90" idx="6"/>
          </p:cNvCxnSpPr>
          <p:nvPr/>
        </p:nvCxnSpPr>
        <p:spPr>
          <a:xfrm flipH="1" flipV="1">
            <a:off x="7550620" y="4015626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C12C31D5-173F-05A6-BC1E-3047CA24201C}"/>
              </a:ext>
            </a:extLst>
          </p:cNvPr>
          <p:cNvCxnSpPr>
            <a:cxnSpLocks/>
            <a:stCxn id="90" idx="6"/>
            <a:endCxn id="92" idx="1"/>
          </p:cNvCxnSpPr>
          <p:nvPr/>
        </p:nvCxnSpPr>
        <p:spPr>
          <a:xfrm>
            <a:off x="7550620" y="4015626"/>
            <a:ext cx="1118142" cy="37733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FE98E6C-1349-8E12-D4DF-EBE8184A108C}"/>
              </a:ext>
            </a:extLst>
          </p:cNvPr>
          <p:cNvCxnSpPr>
            <a:cxnSpLocks/>
            <a:stCxn id="92" idx="2"/>
            <a:endCxn id="95" idx="6"/>
          </p:cNvCxnSpPr>
          <p:nvPr/>
        </p:nvCxnSpPr>
        <p:spPr>
          <a:xfrm flipH="1" flipV="1">
            <a:off x="7550620" y="4447198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E891C26-98DE-4E2C-BBA1-8FD876D1F918}"/>
              </a:ext>
            </a:extLst>
          </p:cNvPr>
          <p:cNvCxnSpPr>
            <a:cxnSpLocks/>
            <a:stCxn id="97" idx="2"/>
            <a:endCxn id="100" idx="6"/>
          </p:cNvCxnSpPr>
          <p:nvPr/>
        </p:nvCxnSpPr>
        <p:spPr>
          <a:xfrm flipH="1" flipV="1">
            <a:off x="7550620" y="4955473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D25E10A4-4630-F4AC-FC99-CBA535474C23}"/>
              </a:ext>
            </a:extLst>
          </p:cNvPr>
          <p:cNvCxnSpPr>
            <a:cxnSpLocks/>
            <a:stCxn id="92" idx="3"/>
            <a:endCxn id="100" idx="7"/>
          </p:cNvCxnSpPr>
          <p:nvPr/>
        </p:nvCxnSpPr>
        <p:spPr>
          <a:xfrm flipH="1">
            <a:off x="7528154" y="4501437"/>
            <a:ext cx="1140608" cy="39979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CBAF563-190E-55A2-B2B9-233EDBE6DCC0}"/>
              </a:ext>
            </a:extLst>
          </p:cNvPr>
          <p:cNvCxnSpPr>
            <a:cxnSpLocks/>
            <a:stCxn id="79" idx="3"/>
            <a:endCxn id="82" idx="7"/>
          </p:cNvCxnSpPr>
          <p:nvPr/>
        </p:nvCxnSpPr>
        <p:spPr>
          <a:xfrm flipH="1">
            <a:off x="8777237" y="3117488"/>
            <a:ext cx="1140608" cy="3691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9AD69AA4-398F-64F9-27BB-4264A0D1C8A8}"/>
              </a:ext>
            </a:extLst>
          </p:cNvPr>
          <p:cNvCxnSpPr>
            <a:cxnSpLocks/>
            <a:stCxn id="84" idx="1"/>
            <a:endCxn id="72" idx="5"/>
          </p:cNvCxnSpPr>
          <p:nvPr/>
        </p:nvCxnSpPr>
        <p:spPr>
          <a:xfrm flipH="1" flipV="1">
            <a:off x="8777237" y="2639844"/>
            <a:ext cx="1140608" cy="8468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21B51011-D60D-F61B-44AB-D3BB377CF843}"/>
              </a:ext>
            </a:extLst>
          </p:cNvPr>
          <p:cNvCxnSpPr>
            <a:cxnSpLocks/>
            <a:stCxn id="94" idx="1"/>
            <a:endCxn id="87" idx="6"/>
          </p:cNvCxnSpPr>
          <p:nvPr/>
        </p:nvCxnSpPr>
        <p:spPr>
          <a:xfrm flipH="1" flipV="1">
            <a:off x="8799703" y="4015628"/>
            <a:ext cx="1118142" cy="3773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1008CA6-ED78-7C5B-7CC3-BD174398A425}"/>
              </a:ext>
            </a:extLst>
          </p:cNvPr>
          <p:cNvCxnSpPr>
            <a:cxnSpLocks/>
            <a:stCxn id="94" idx="3"/>
            <a:endCxn id="97" idx="7"/>
          </p:cNvCxnSpPr>
          <p:nvPr/>
        </p:nvCxnSpPr>
        <p:spPr>
          <a:xfrm flipH="1">
            <a:off x="8777237" y="4501436"/>
            <a:ext cx="1140608" cy="3998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79E1F57-19CB-F75F-9AEC-251AE282E498}"/>
              </a:ext>
            </a:extLst>
          </p:cNvPr>
          <p:cNvCxnSpPr>
            <a:cxnSpLocks/>
            <a:stCxn id="77" idx="1"/>
            <a:endCxn id="75" idx="5"/>
          </p:cNvCxnSpPr>
          <p:nvPr/>
        </p:nvCxnSpPr>
        <p:spPr>
          <a:xfrm flipH="1" flipV="1">
            <a:off x="7528154" y="2639842"/>
            <a:ext cx="1140608" cy="36917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BA825F0E-6B1A-0034-DF2A-E82053CC8567}"/>
              </a:ext>
            </a:extLst>
          </p:cNvPr>
          <p:cNvCxnSpPr>
            <a:cxnSpLocks/>
            <a:stCxn id="82" idx="1"/>
            <a:endCxn id="75" idx="5"/>
          </p:cNvCxnSpPr>
          <p:nvPr/>
        </p:nvCxnSpPr>
        <p:spPr>
          <a:xfrm flipH="1" flipV="1">
            <a:off x="7528154" y="2639842"/>
            <a:ext cx="1140608" cy="84681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5FDF4D48-7D93-6318-3904-E9F48949FE8B}"/>
              </a:ext>
            </a:extLst>
          </p:cNvPr>
          <p:cNvCxnSpPr>
            <a:cxnSpLocks/>
            <a:stCxn id="76" idx="3"/>
            <a:endCxn id="84" idx="7"/>
          </p:cNvCxnSpPr>
          <p:nvPr/>
        </p:nvCxnSpPr>
        <p:spPr>
          <a:xfrm flipH="1">
            <a:off x="10026320" y="2643642"/>
            <a:ext cx="1140608" cy="84301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35AFC67-8CEA-BAC9-56A4-699F4066F0DD}"/>
              </a:ext>
            </a:extLst>
          </p:cNvPr>
          <p:cNvCxnSpPr>
            <a:cxnSpLocks/>
            <a:stCxn id="96" idx="2"/>
            <a:endCxn id="99" idx="7"/>
          </p:cNvCxnSpPr>
          <p:nvPr/>
        </p:nvCxnSpPr>
        <p:spPr>
          <a:xfrm flipH="1">
            <a:off x="10026320" y="4450998"/>
            <a:ext cx="1118142" cy="4502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08040E36-FA28-B324-DA9C-90C69E37EF97}"/>
              </a:ext>
            </a:extLst>
          </p:cNvPr>
          <p:cNvSpPr txBox="1"/>
          <p:nvPr/>
        </p:nvSpPr>
        <p:spPr>
          <a:xfrm>
            <a:off x="7319867" y="21146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DFAAB8F4-766D-BE5B-83F1-EFAA924A07B5}"/>
              </a:ext>
            </a:extLst>
          </p:cNvPr>
          <p:cNvSpPr txBox="1"/>
          <p:nvPr/>
        </p:nvSpPr>
        <p:spPr>
          <a:xfrm>
            <a:off x="8568950" y="212376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95190EEB-C185-4CAD-AD41-9749EC382B2E}"/>
              </a:ext>
            </a:extLst>
          </p:cNvPr>
          <p:cNvSpPr txBox="1"/>
          <p:nvPr/>
        </p:nvSpPr>
        <p:spPr>
          <a:xfrm>
            <a:off x="9818033" y="214248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99CC5777-10F3-D925-41A1-C0AF7379E9C1}"/>
              </a:ext>
            </a:extLst>
          </p:cNvPr>
          <p:cNvSpPr txBox="1"/>
          <p:nvPr/>
        </p:nvSpPr>
        <p:spPr>
          <a:xfrm>
            <a:off x="11067116" y="212277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4AD7A38-D5F3-F1A6-264A-047F982737CB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59660-A030-AA61-74D7-930C2B1F8311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4C1126-8CEF-D0F4-2D7D-36AC50A6F30E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9" grpId="0"/>
      <p:bldP spid="187" grpId="0"/>
      <p:bldP spid="188" grpId="0"/>
      <p:bldP spid="18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0E0A4-9F29-8C3B-C998-9FB74F33C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B72D4D-5948-F64B-0348-911399ADAAA2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DAD8F9-C1B6-70D2-1AD9-8DBEE7B21A96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CEAC51-E0C0-3B2B-BF8B-6E972FCDC520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0D514BF0-8153-5D5E-970F-A5AC530CCED7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Static Better then 2-Approximate Algorithm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AE7412-EE69-BA5D-B071-237A02184D5D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3563AF-B5DB-BE9E-DB8C-620D9324B6E3}"/>
                  </a:ext>
                </a:extLst>
              </p:cNvPr>
              <p:cNvSpPr txBox="1"/>
              <p:nvPr/>
            </p:nvSpPr>
            <p:spPr>
              <a:xfrm>
                <a:off x="1184238" y="1556060"/>
                <a:ext cx="5074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Step 2: Calculate a maximal b-matching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3563AF-B5DB-BE9E-DB8C-620D9324B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1556060"/>
                <a:ext cx="5074322" cy="646331"/>
              </a:xfrm>
              <a:prstGeom prst="rect">
                <a:avLst/>
              </a:prstGeom>
              <a:blipFill>
                <a:blip r:embed="rId2"/>
                <a:stretch>
                  <a:fillRect l="-960" t="-3774" b="-75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91DBE2-50BC-079A-D0A9-55B8D0CFA905}"/>
                  </a:ext>
                </a:extLst>
              </p:cNvPr>
              <p:cNvSpPr txBox="1"/>
              <p:nvPr/>
            </p:nvSpPr>
            <p:spPr>
              <a:xfrm>
                <a:off x="1184238" y="2464423"/>
                <a:ext cx="4830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Endpoints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have capacity 1, other nodes 2</a:t>
                </a:r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91DBE2-50BC-079A-D0A9-55B8D0CFA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2464423"/>
                <a:ext cx="4830553" cy="369332"/>
              </a:xfrm>
              <a:prstGeom prst="rect">
                <a:avLst/>
              </a:prstGeom>
              <a:blipFill>
                <a:blip r:embed="rId3"/>
                <a:stretch>
                  <a:fillRect l="-1009" t="-6557" b="-262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BFF452-DF1A-4C1A-8C43-A45C6B3C9E8F}"/>
                  </a:ext>
                </a:extLst>
              </p:cNvPr>
              <p:cNvSpPr txBox="1"/>
              <p:nvPr/>
            </p:nvSpPr>
            <p:spPr>
              <a:xfrm>
                <a:off x="1184238" y="3242834"/>
                <a:ext cx="46666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Due to the &gt;1 capacity more then half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endpoints are matched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BFF452-DF1A-4C1A-8C43-A45C6B3C9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3242834"/>
                <a:ext cx="4666686" cy="646331"/>
              </a:xfrm>
              <a:prstGeom prst="rect">
                <a:avLst/>
              </a:prstGeom>
              <a:blipFill>
                <a:blip r:embed="rId4"/>
                <a:stretch>
                  <a:fillRect l="-1044" t="-4717" b="-150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id="{894AD808-F657-043E-9A94-65E9323322DC}"/>
              </a:ext>
            </a:extLst>
          </p:cNvPr>
          <p:cNvSpPr/>
          <p:nvPr/>
        </p:nvSpPr>
        <p:spPr>
          <a:xfrm>
            <a:off x="8646296" y="250890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E73F251-B27E-7C39-55D7-75D8904B5E29}"/>
              </a:ext>
            </a:extLst>
          </p:cNvPr>
          <p:cNvCxnSpPr>
            <a:cxnSpLocks/>
            <a:stCxn id="119" idx="2"/>
            <a:endCxn id="117" idx="6"/>
          </p:cNvCxnSpPr>
          <p:nvPr/>
        </p:nvCxnSpPr>
        <p:spPr>
          <a:xfrm flipH="1">
            <a:off x="8799703" y="2585606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953C205F-633B-9955-7A21-EBB0EAE7C666}"/>
              </a:ext>
            </a:extLst>
          </p:cNvPr>
          <p:cNvSpPr/>
          <p:nvPr/>
        </p:nvSpPr>
        <p:spPr>
          <a:xfrm>
            <a:off x="9895379" y="250890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B5A5886-E0BF-D72C-AE92-813E6B1ED640}"/>
              </a:ext>
            </a:extLst>
          </p:cNvPr>
          <p:cNvSpPr/>
          <p:nvPr/>
        </p:nvSpPr>
        <p:spPr>
          <a:xfrm>
            <a:off x="7397213" y="250890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4C73156-2669-B5C4-9E16-B1BF8EC5A3A8}"/>
              </a:ext>
            </a:extLst>
          </p:cNvPr>
          <p:cNvSpPr/>
          <p:nvPr/>
        </p:nvSpPr>
        <p:spPr>
          <a:xfrm>
            <a:off x="11144462" y="251270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94F78C28-00AB-7E86-14DC-23175387CD16}"/>
              </a:ext>
            </a:extLst>
          </p:cNvPr>
          <p:cNvSpPr/>
          <p:nvPr/>
        </p:nvSpPr>
        <p:spPr>
          <a:xfrm>
            <a:off x="8646296" y="2986548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AE0E5A2-35F1-A4EF-D936-4897946168F4}"/>
              </a:ext>
            </a:extLst>
          </p:cNvPr>
          <p:cNvCxnSpPr>
            <a:cxnSpLocks/>
            <a:stCxn id="124" idx="2"/>
            <a:endCxn id="122" idx="6"/>
          </p:cNvCxnSpPr>
          <p:nvPr/>
        </p:nvCxnSpPr>
        <p:spPr>
          <a:xfrm flipH="1">
            <a:off x="8799703" y="3063251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DDF772EE-384C-C8D0-B79B-A89942FD88E5}"/>
              </a:ext>
            </a:extLst>
          </p:cNvPr>
          <p:cNvSpPr/>
          <p:nvPr/>
        </p:nvSpPr>
        <p:spPr>
          <a:xfrm>
            <a:off x="9895379" y="2986547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29B240F0-1BC0-7D43-E7FA-3AE4783B300F}"/>
              </a:ext>
            </a:extLst>
          </p:cNvPr>
          <p:cNvSpPr/>
          <p:nvPr/>
        </p:nvSpPr>
        <p:spPr>
          <a:xfrm>
            <a:off x="7397213" y="298654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95B316AE-7816-A5A8-1E4D-2E0AF9FEDE79}"/>
              </a:ext>
            </a:extLst>
          </p:cNvPr>
          <p:cNvSpPr/>
          <p:nvPr/>
        </p:nvSpPr>
        <p:spPr>
          <a:xfrm>
            <a:off x="11144462" y="299034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7FDA9ECB-A413-3B3B-EEBF-9C59D94FE394}"/>
              </a:ext>
            </a:extLst>
          </p:cNvPr>
          <p:cNvSpPr/>
          <p:nvPr/>
        </p:nvSpPr>
        <p:spPr>
          <a:xfrm>
            <a:off x="8646296" y="346419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03BA52C-2932-0F37-955A-5E9F88C934AC}"/>
              </a:ext>
            </a:extLst>
          </p:cNvPr>
          <p:cNvCxnSpPr>
            <a:cxnSpLocks/>
            <a:stCxn id="129" idx="2"/>
            <a:endCxn id="127" idx="6"/>
          </p:cNvCxnSpPr>
          <p:nvPr/>
        </p:nvCxnSpPr>
        <p:spPr>
          <a:xfrm flipH="1">
            <a:off x="8799703" y="3540896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128">
            <a:extLst>
              <a:ext uri="{FF2B5EF4-FFF2-40B4-BE49-F238E27FC236}">
                <a16:creationId xmlns:a16="http://schemas.microsoft.com/office/drawing/2014/main" id="{12B0F246-346E-D039-E659-32F573512AD1}"/>
              </a:ext>
            </a:extLst>
          </p:cNvPr>
          <p:cNvSpPr/>
          <p:nvPr/>
        </p:nvSpPr>
        <p:spPr>
          <a:xfrm>
            <a:off x="9895379" y="346419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21A64E6A-F08B-58FC-50C2-57C9FD36557F}"/>
              </a:ext>
            </a:extLst>
          </p:cNvPr>
          <p:cNvSpPr/>
          <p:nvPr/>
        </p:nvSpPr>
        <p:spPr>
          <a:xfrm>
            <a:off x="7397213" y="346419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03EE8B1-FD75-D595-01E3-EC316B1E6085}"/>
              </a:ext>
            </a:extLst>
          </p:cNvPr>
          <p:cNvSpPr/>
          <p:nvPr/>
        </p:nvSpPr>
        <p:spPr>
          <a:xfrm>
            <a:off x="11144462" y="346799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F383CFDF-D9C5-D48D-9481-F1D0B6704670}"/>
              </a:ext>
            </a:extLst>
          </p:cNvPr>
          <p:cNvSpPr/>
          <p:nvPr/>
        </p:nvSpPr>
        <p:spPr>
          <a:xfrm>
            <a:off x="8646296" y="393892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1D771B75-7F90-45D4-948C-7B3E4352603A}"/>
              </a:ext>
            </a:extLst>
          </p:cNvPr>
          <p:cNvCxnSpPr>
            <a:cxnSpLocks/>
            <a:stCxn id="134" idx="2"/>
            <a:endCxn id="132" idx="6"/>
          </p:cNvCxnSpPr>
          <p:nvPr/>
        </p:nvCxnSpPr>
        <p:spPr>
          <a:xfrm flipH="1">
            <a:off x="8799703" y="4015627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>
            <a:extLst>
              <a:ext uri="{FF2B5EF4-FFF2-40B4-BE49-F238E27FC236}">
                <a16:creationId xmlns:a16="http://schemas.microsoft.com/office/drawing/2014/main" id="{585E7986-0F53-34EE-AA5E-C87B2311FAC9}"/>
              </a:ext>
            </a:extLst>
          </p:cNvPr>
          <p:cNvSpPr/>
          <p:nvPr/>
        </p:nvSpPr>
        <p:spPr>
          <a:xfrm>
            <a:off x="9895379" y="393892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F1FBE271-9FC2-6B20-CBEC-8A0EE5436171}"/>
              </a:ext>
            </a:extLst>
          </p:cNvPr>
          <p:cNvSpPr/>
          <p:nvPr/>
        </p:nvSpPr>
        <p:spPr>
          <a:xfrm>
            <a:off x="7397213" y="393892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EBA3347D-8B83-FB23-0C65-805F62F95437}"/>
              </a:ext>
            </a:extLst>
          </p:cNvPr>
          <p:cNvSpPr/>
          <p:nvPr/>
        </p:nvSpPr>
        <p:spPr>
          <a:xfrm>
            <a:off x="11144462" y="394272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52E88485-1310-A3FB-91AA-C75DFBE0BD8F}"/>
              </a:ext>
            </a:extLst>
          </p:cNvPr>
          <p:cNvSpPr/>
          <p:nvPr/>
        </p:nvSpPr>
        <p:spPr>
          <a:xfrm>
            <a:off x="8646296" y="437049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AA9A3F7-E2D9-A0D8-39DF-AE7F6A9D2953}"/>
              </a:ext>
            </a:extLst>
          </p:cNvPr>
          <p:cNvCxnSpPr>
            <a:cxnSpLocks/>
            <a:stCxn id="139" idx="2"/>
            <a:endCxn id="137" idx="6"/>
          </p:cNvCxnSpPr>
          <p:nvPr/>
        </p:nvCxnSpPr>
        <p:spPr>
          <a:xfrm flipH="1">
            <a:off x="8799703" y="4447199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>
            <a:extLst>
              <a:ext uri="{FF2B5EF4-FFF2-40B4-BE49-F238E27FC236}">
                <a16:creationId xmlns:a16="http://schemas.microsoft.com/office/drawing/2014/main" id="{0FD93A9C-FCC0-A32C-D011-9BEBF0086214}"/>
              </a:ext>
            </a:extLst>
          </p:cNvPr>
          <p:cNvSpPr/>
          <p:nvPr/>
        </p:nvSpPr>
        <p:spPr>
          <a:xfrm>
            <a:off x="9895379" y="437049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ADB0EC40-48C8-A126-75F5-C80180D434C5}"/>
              </a:ext>
            </a:extLst>
          </p:cNvPr>
          <p:cNvSpPr/>
          <p:nvPr/>
        </p:nvSpPr>
        <p:spPr>
          <a:xfrm>
            <a:off x="7397213" y="43704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E067C20A-253F-3D6E-9974-7243E16C6460}"/>
              </a:ext>
            </a:extLst>
          </p:cNvPr>
          <p:cNvSpPr/>
          <p:nvPr/>
        </p:nvSpPr>
        <p:spPr>
          <a:xfrm>
            <a:off x="11144462" y="43742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F834E334-1149-650F-9065-15E257E54D15}"/>
              </a:ext>
            </a:extLst>
          </p:cNvPr>
          <p:cNvSpPr/>
          <p:nvPr/>
        </p:nvSpPr>
        <p:spPr>
          <a:xfrm>
            <a:off x="8646296" y="487877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FB92A48B-4D4A-383C-2215-938160C82777}"/>
              </a:ext>
            </a:extLst>
          </p:cNvPr>
          <p:cNvCxnSpPr>
            <a:cxnSpLocks/>
            <a:stCxn id="144" idx="2"/>
            <a:endCxn id="142" idx="6"/>
          </p:cNvCxnSpPr>
          <p:nvPr/>
        </p:nvCxnSpPr>
        <p:spPr>
          <a:xfrm flipH="1">
            <a:off x="8799703" y="4955474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id="{3BD0455D-480E-8C4E-AF60-8D14CCE1E199}"/>
              </a:ext>
            </a:extLst>
          </p:cNvPr>
          <p:cNvSpPr/>
          <p:nvPr/>
        </p:nvSpPr>
        <p:spPr>
          <a:xfrm>
            <a:off x="9895379" y="4878770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C013C1E0-9F33-5CCD-6286-06A992B0B6D1}"/>
              </a:ext>
            </a:extLst>
          </p:cNvPr>
          <p:cNvSpPr/>
          <p:nvPr/>
        </p:nvSpPr>
        <p:spPr>
          <a:xfrm>
            <a:off x="7397213" y="4878769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7CD85223-ABE4-DB8B-3CCA-6489FD7E48E7}"/>
              </a:ext>
            </a:extLst>
          </p:cNvPr>
          <p:cNvSpPr/>
          <p:nvPr/>
        </p:nvSpPr>
        <p:spPr>
          <a:xfrm>
            <a:off x="11144462" y="4882569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440D11CA-20BD-19D0-5B0A-63436D341B04}"/>
              </a:ext>
            </a:extLst>
          </p:cNvPr>
          <p:cNvCxnSpPr>
            <a:cxnSpLocks/>
            <a:stCxn id="117" idx="2"/>
            <a:endCxn id="120" idx="6"/>
          </p:cNvCxnSpPr>
          <p:nvPr/>
        </p:nvCxnSpPr>
        <p:spPr>
          <a:xfrm flipH="1" flipV="1">
            <a:off x="7550620" y="2585605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996BFB60-89AB-0F8B-B2B2-A73D49713E66}"/>
              </a:ext>
            </a:extLst>
          </p:cNvPr>
          <p:cNvCxnSpPr>
            <a:cxnSpLocks/>
            <a:stCxn id="121" idx="2"/>
            <a:endCxn id="119" idx="6"/>
          </p:cNvCxnSpPr>
          <p:nvPr/>
        </p:nvCxnSpPr>
        <p:spPr>
          <a:xfrm flipH="1" flipV="1">
            <a:off x="10048786" y="2585606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026EE44-D11C-45DB-D14B-AC044CC4AA87}"/>
              </a:ext>
            </a:extLst>
          </p:cNvPr>
          <p:cNvCxnSpPr>
            <a:cxnSpLocks/>
            <a:stCxn id="126" idx="2"/>
            <a:endCxn id="124" idx="6"/>
          </p:cNvCxnSpPr>
          <p:nvPr/>
        </p:nvCxnSpPr>
        <p:spPr>
          <a:xfrm flipH="1" flipV="1">
            <a:off x="10048786" y="3063251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72DF0ED1-2F8C-66BF-A3D6-F1006D547282}"/>
              </a:ext>
            </a:extLst>
          </p:cNvPr>
          <p:cNvCxnSpPr>
            <a:cxnSpLocks/>
            <a:stCxn id="121" idx="3"/>
            <a:endCxn id="124" idx="7"/>
          </p:cNvCxnSpPr>
          <p:nvPr/>
        </p:nvCxnSpPr>
        <p:spPr>
          <a:xfrm flipH="1">
            <a:off x="10026320" y="2643642"/>
            <a:ext cx="1140608" cy="365371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607A20CC-A3C7-B9CB-C995-6D8B0DA5BD8F}"/>
              </a:ext>
            </a:extLst>
          </p:cNvPr>
          <p:cNvCxnSpPr>
            <a:cxnSpLocks/>
            <a:stCxn id="126" idx="3"/>
            <a:endCxn id="129" idx="6"/>
          </p:cNvCxnSpPr>
          <p:nvPr/>
        </p:nvCxnSpPr>
        <p:spPr>
          <a:xfrm flipH="1">
            <a:off x="10048786" y="3121287"/>
            <a:ext cx="1118142" cy="4196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AEC5E30E-ACAB-2013-7450-22684A2B8017}"/>
              </a:ext>
            </a:extLst>
          </p:cNvPr>
          <p:cNvCxnSpPr>
            <a:cxnSpLocks/>
            <a:stCxn id="131" idx="2"/>
            <a:endCxn id="129" idx="6"/>
          </p:cNvCxnSpPr>
          <p:nvPr/>
        </p:nvCxnSpPr>
        <p:spPr>
          <a:xfrm flipH="1" flipV="1">
            <a:off x="10048786" y="3540896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7C3FCC60-1D12-A299-20AA-3A40C9B240C9}"/>
              </a:ext>
            </a:extLst>
          </p:cNvPr>
          <p:cNvCxnSpPr>
            <a:cxnSpLocks/>
            <a:stCxn id="136" idx="2"/>
            <a:endCxn id="134" idx="6"/>
          </p:cNvCxnSpPr>
          <p:nvPr/>
        </p:nvCxnSpPr>
        <p:spPr>
          <a:xfrm flipH="1" flipV="1">
            <a:off x="10048786" y="4015627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21C2686A-03A5-9708-9CA9-68480A9AF649}"/>
              </a:ext>
            </a:extLst>
          </p:cNvPr>
          <p:cNvCxnSpPr>
            <a:cxnSpLocks/>
            <a:stCxn id="134" idx="6"/>
            <a:endCxn id="141" idx="2"/>
          </p:cNvCxnSpPr>
          <p:nvPr/>
        </p:nvCxnSpPr>
        <p:spPr>
          <a:xfrm>
            <a:off x="10048786" y="4015627"/>
            <a:ext cx="1095676" cy="435371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A8386E80-1E4F-BB96-B203-FF28B9E6DCFE}"/>
              </a:ext>
            </a:extLst>
          </p:cNvPr>
          <p:cNvCxnSpPr>
            <a:cxnSpLocks/>
            <a:stCxn id="141" idx="2"/>
            <a:endCxn id="139" idx="6"/>
          </p:cNvCxnSpPr>
          <p:nvPr/>
        </p:nvCxnSpPr>
        <p:spPr>
          <a:xfrm flipH="1" flipV="1">
            <a:off x="10048786" y="4447199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3C76E0F-D941-E792-2E8A-5E826066B428}"/>
              </a:ext>
            </a:extLst>
          </p:cNvPr>
          <p:cNvCxnSpPr>
            <a:cxnSpLocks/>
            <a:stCxn id="146" idx="2"/>
            <a:endCxn id="144" idx="6"/>
          </p:cNvCxnSpPr>
          <p:nvPr/>
        </p:nvCxnSpPr>
        <p:spPr>
          <a:xfrm flipH="1" flipV="1">
            <a:off x="10048786" y="4955474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AB74618E-00E0-6A6F-F6FD-A0AC0A82088C}"/>
              </a:ext>
            </a:extLst>
          </p:cNvPr>
          <p:cNvCxnSpPr>
            <a:cxnSpLocks/>
            <a:stCxn id="117" idx="3"/>
            <a:endCxn id="125" idx="6"/>
          </p:cNvCxnSpPr>
          <p:nvPr/>
        </p:nvCxnSpPr>
        <p:spPr>
          <a:xfrm flipH="1">
            <a:off x="7550620" y="2639844"/>
            <a:ext cx="1118142" cy="42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67C5C6D0-F0E0-2442-37CB-6E02C7CE2ECA}"/>
              </a:ext>
            </a:extLst>
          </p:cNvPr>
          <p:cNvCxnSpPr>
            <a:cxnSpLocks/>
            <a:stCxn id="122" idx="2"/>
            <a:endCxn id="125" idx="6"/>
          </p:cNvCxnSpPr>
          <p:nvPr/>
        </p:nvCxnSpPr>
        <p:spPr>
          <a:xfrm flipH="1" flipV="1">
            <a:off x="7550620" y="3063250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5726292B-E69B-3294-04A1-5694533A78E9}"/>
              </a:ext>
            </a:extLst>
          </p:cNvPr>
          <p:cNvCxnSpPr>
            <a:cxnSpLocks/>
            <a:stCxn id="127" idx="2"/>
            <a:endCxn id="130" idx="6"/>
          </p:cNvCxnSpPr>
          <p:nvPr/>
        </p:nvCxnSpPr>
        <p:spPr>
          <a:xfrm flipH="1" flipV="1">
            <a:off x="7550620" y="3540895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C7F5AAC-12B4-0845-72DB-8E8477C1424F}"/>
              </a:ext>
            </a:extLst>
          </p:cNvPr>
          <p:cNvCxnSpPr>
            <a:cxnSpLocks/>
            <a:stCxn id="142" idx="1"/>
            <a:endCxn id="135" idx="5"/>
          </p:cNvCxnSpPr>
          <p:nvPr/>
        </p:nvCxnSpPr>
        <p:spPr>
          <a:xfrm flipH="1" flipV="1">
            <a:off x="7528154" y="4069863"/>
            <a:ext cx="1140608" cy="831374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51A4AAF1-67BE-999A-B7C7-1CD6F05ED8CE}"/>
              </a:ext>
            </a:extLst>
          </p:cNvPr>
          <p:cNvCxnSpPr>
            <a:cxnSpLocks/>
            <a:stCxn id="132" idx="2"/>
            <a:endCxn id="135" idx="6"/>
          </p:cNvCxnSpPr>
          <p:nvPr/>
        </p:nvCxnSpPr>
        <p:spPr>
          <a:xfrm flipH="1" flipV="1">
            <a:off x="7550620" y="4015626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F8A1E494-BEEF-D3AC-E84E-BE0F02CED979}"/>
              </a:ext>
            </a:extLst>
          </p:cNvPr>
          <p:cNvCxnSpPr>
            <a:cxnSpLocks/>
            <a:stCxn id="135" idx="6"/>
            <a:endCxn id="137" idx="1"/>
          </p:cNvCxnSpPr>
          <p:nvPr/>
        </p:nvCxnSpPr>
        <p:spPr>
          <a:xfrm>
            <a:off x="7550620" y="4015626"/>
            <a:ext cx="1118142" cy="377336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53185AC1-8E6B-86B4-E45A-1EF298A26326}"/>
              </a:ext>
            </a:extLst>
          </p:cNvPr>
          <p:cNvCxnSpPr>
            <a:cxnSpLocks/>
            <a:stCxn id="137" idx="2"/>
            <a:endCxn id="140" idx="6"/>
          </p:cNvCxnSpPr>
          <p:nvPr/>
        </p:nvCxnSpPr>
        <p:spPr>
          <a:xfrm flipH="1" flipV="1">
            <a:off x="7550620" y="4447198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11E6890C-0D73-139E-91F6-31D2BE98B2D5}"/>
              </a:ext>
            </a:extLst>
          </p:cNvPr>
          <p:cNvCxnSpPr>
            <a:cxnSpLocks/>
            <a:stCxn id="142" idx="2"/>
            <a:endCxn id="145" idx="6"/>
          </p:cNvCxnSpPr>
          <p:nvPr/>
        </p:nvCxnSpPr>
        <p:spPr>
          <a:xfrm flipH="1" flipV="1">
            <a:off x="7550620" y="4955473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2151894-64B2-CFF0-3EA1-5C166BE934CB}"/>
              </a:ext>
            </a:extLst>
          </p:cNvPr>
          <p:cNvCxnSpPr>
            <a:cxnSpLocks/>
            <a:stCxn id="137" idx="3"/>
            <a:endCxn id="145" idx="7"/>
          </p:cNvCxnSpPr>
          <p:nvPr/>
        </p:nvCxnSpPr>
        <p:spPr>
          <a:xfrm flipH="1">
            <a:off x="7528154" y="4501437"/>
            <a:ext cx="1140608" cy="39979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BA8DABC0-0879-C889-D76F-A0ABD705007A}"/>
              </a:ext>
            </a:extLst>
          </p:cNvPr>
          <p:cNvCxnSpPr>
            <a:cxnSpLocks/>
            <a:stCxn id="124" idx="3"/>
            <a:endCxn id="127" idx="7"/>
          </p:cNvCxnSpPr>
          <p:nvPr/>
        </p:nvCxnSpPr>
        <p:spPr>
          <a:xfrm flipH="1">
            <a:off x="8777237" y="3117488"/>
            <a:ext cx="1140608" cy="3691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99D5E71E-59A7-2F22-8AD6-295BB47C586F}"/>
              </a:ext>
            </a:extLst>
          </p:cNvPr>
          <p:cNvCxnSpPr>
            <a:cxnSpLocks/>
            <a:stCxn id="129" idx="1"/>
            <a:endCxn id="117" idx="5"/>
          </p:cNvCxnSpPr>
          <p:nvPr/>
        </p:nvCxnSpPr>
        <p:spPr>
          <a:xfrm flipH="1" flipV="1">
            <a:off x="8777237" y="2639844"/>
            <a:ext cx="1140608" cy="8468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BF06FF4B-BCAB-5B94-39F2-8A0B460ACC79}"/>
              </a:ext>
            </a:extLst>
          </p:cNvPr>
          <p:cNvCxnSpPr>
            <a:cxnSpLocks/>
            <a:stCxn id="139" idx="1"/>
            <a:endCxn id="132" idx="6"/>
          </p:cNvCxnSpPr>
          <p:nvPr/>
        </p:nvCxnSpPr>
        <p:spPr>
          <a:xfrm flipH="1" flipV="1">
            <a:off x="8799703" y="4015628"/>
            <a:ext cx="1118142" cy="3773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3D621B45-E0C9-BCE7-7B6C-79BDBA3D7A0C}"/>
              </a:ext>
            </a:extLst>
          </p:cNvPr>
          <p:cNvCxnSpPr>
            <a:cxnSpLocks/>
            <a:stCxn id="139" idx="3"/>
            <a:endCxn id="142" idx="7"/>
          </p:cNvCxnSpPr>
          <p:nvPr/>
        </p:nvCxnSpPr>
        <p:spPr>
          <a:xfrm flipH="1">
            <a:off x="8777237" y="4501436"/>
            <a:ext cx="1140608" cy="3998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FEA61BDB-7190-EC86-78A9-2BC182C993D5}"/>
              </a:ext>
            </a:extLst>
          </p:cNvPr>
          <p:cNvCxnSpPr>
            <a:cxnSpLocks/>
            <a:stCxn id="122" idx="1"/>
            <a:endCxn id="120" idx="5"/>
          </p:cNvCxnSpPr>
          <p:nvPr/>
        </p:nvCxnSpPr>
        <p:spPr>
          <a:xfrm flipH="1" flipV="1">
            <a:off x="7528154" y="2639842"/>
            <a:ext cx="1140608" cy="369172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735ECBD7-26E0-2547-FB14-B7A866FC42F5}"/>
              </a:ext>
            </a:extLst>
          </p:cNvPr>
          <p:cNvCxnSpPr>
            <a:cxnSpLocks/>
            <a:stCxn id="127" idx="1"/>
            <a:endCxn id="120" idx="5"/>
          </p:cNvCxnSpPr>
          <p:nvPr/>
        </p:nvCxnSpPr>
        <p:spPr>
          <a:xfrm flipH="1" flipV="1">
            <a:off x="7528154" y="2639842"/>
            <a:ext cx="1140608" cy="846817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0BB8ED2-8D57-5666-4B71-637FD8EA02E8}"/>
              </a:ext>
            </a:extLst>
          </p:cNvPr>
          <p:cNvCxnSpPr>
            <a:cxnSpLocks/>
            <a:stCxn id="121" idx="3"/>
            <a:endCxn id="129" idx="7"/>
          </p:cNvCxnSpPr>
          <p:nvPr/>
        </p:nvCxnSpPr>
        <p:spPr>
          <a:xfrm flipH="1">
            <a:off x="10026320" y="2643642"/>
            <a:ext cx="1140608" cy="843016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6F21D0A-1515-367D-61AB-C032127CDB36}"/>
              </a:ext>
            </a:extLst>
          </p:cNvPr>
          <p:cNvCxnSpPr>
            <a:cxnSpLocks/>
            <a:stCxn id="141" idx="2"/>
            <a:endCxn id="144" idx="7"/>
          </p:cNvCxnSpPr>
          <p:nvPr/>
        </p:nvCxnSpPr>
        <p:spPr>
          <a:xfrm flipH="1">
            <a:off x="10026320" y="4450998"/>
            <a:ext cx="1118142" cy="450238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234A41E7-D0C4-81D9-3444-51B7A41A96A4}"/>
              </a:ext>
            </a:extLst>
          </p:cNvPr>
          <p:cNvSpPr txBox="1"/>
          <p:nvPr/>
        </p:nvSpPr>
        <p:spPr>
          <a:xfrm>
            <a:off x="7319867" y="21146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B61B2BB-8D69-5B3F-6CB0-BAFE7E3316DB}"/>
              </a:ext>
            </a:extLst>
          </p:cNvPr>
          <p:cNvSpPr txBox="1"/>
          <p:nvPr/>
        </p:nvSpPr>
        <p:spPr>
          <a:xfrm>
            <a:off x="8568950" y="212376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4783E28-4A57-3E92-FD7C-D556DCF232C2}"/>
              </a:ext>
            </a:extLst>
          </p:cNvPr>
          <p:cNvSpPr txBox="1"/>
          <p:nvPr/>
        </p:nvSpPr>
        <p:spPr>
          <a:xfrm>
            <a:off x="9818033" y="214248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65FF5470-D2FA-7B8B-F2FF-82187D13EF8C}"/>
              </a:ext>
            </a:extLst>
          </p:cNvPr>
          <p:cNvSpPr txBox="1"/>
          <p:nvPr/>
        </p:nvSpPr>
        <p:spPr>
          <a:xfrm>
            <a:off x="11067116" y="212277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BCF9EE64-59C6-D0BE-CFF2-9D33B48C068D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FF3ADF-717E-F1BB-352E-4D748CC9B320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E48D97-A4ED-6EB1-7B89-AD0DE49F0644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16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B2C82-7F52-662F-D2BF-526EE98AA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F2848D-FA66-1DFC-711F-8CF86521EACA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6D76A5-26A5-D6F0-AEFF-1A21D36FCE46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949F6D-C166-1511-5108-170374B2F990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71D9DE5E-8816-5DE6-1945-E81549C972F2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Static Better then 2-Approximate Algorithm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0CB060-0754-22C0-99D5-4CBBD04D3564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2CD9DE-8C2B-AB02-F8A4-5BBFDE539C68}"/>
                  </a:ext>
                </a:extLst>
              </p:cNvPr>
              <p:cNvSpPr txBox="1"/>
              <p:nvPr/>
            </p:nvSpPr>
            <p:spPr>
              <a:xfrm>
                <a:off x="1184238" y="1556060"/>
                <a:ext cx="5074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Step 2: Calculate a maximal b-matching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2CD9DE-8C2B-AB02-F8A4-5BBFDE539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1556060"/>
                <a:ext cx="5074322" cy="646331"/>
              </a:xfrm>
              <a:prstGeom prst="rect">
                <a:avLst/>
              </a:prstGeom>
              <a:blipFill>
                <a:blip r:embed="rId2"/>
                <a:stretch>
                  <a:fillRect l="-960" t="-3774" b="-75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FFE24B-6FD5-C5B3-9AFB-FD51AB3F1ECF}"/>
                  </a:ext>
                </a:extLst>
              </p:cNvPr>
              <p:cNvSpPr txBox="1"/>
              <p:nvPr/>
            </p:nvSpPr>
            <p:spPr>
              <a:xfrm>
                <a:off x="1184238" y="2464423"/>
                <a:ext cx="4830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Endpoints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have capacity 1, other nodes 2</a:t>
                </a:r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FFE24B-6FD5-C5B3-9AFB-FD51AB3F1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2464423"/>
                <a:ext cx="4830553" cy="369332"/>
              </a:xfrm>
              <a:prstGeom prst="rect">
                <a:avLst/>
              </a:prstGeom>
              <a:blipFill>
                <a:blip r:embed="rId3"/>
                <a:stretch>
                  <a:fillRect l="-1009" t="-6557" b="-262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6F102F-CF0C-BCAF-D27C-4968706DCBAB}"/>
                  </a:ext>
                </a:extLst>
              </p:cNvPr>
              <p:cNvSpPr txBox="1"/>
              <p:nvPr/>
            </p:nvSpPr>
            <p:spPr>
              <a:xfrm>
                <a:off x="1184238" y="3242834"/>
                <a:ext cx="46666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Due to the &gt;1 capacity more then half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endpoints are matched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6F102F-CF0C-BCAF-D27C-4968706DC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3242834"/>
                <a:ext cx="4666686" cy="646331"/>
              </a:xfrm>
              <a:prstGeom prst="rect">
                <a:avLst/>
              </a:prstGeom>
              <a:blipFill>
                <a:blip r:embed="rId4"/>
                <a:stretch>
                  <a:fillRect l="-1044" t="-4717" b="-150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TextBox 174">
            <a:extLst>
              <a:ext uri="{FF2B5EF4-FFF2-40B4-BE49-F238E27FC236}">
                <a16:creationId xmlns:a16="http://schemas.microsoft.com/office/drawing/2014/main" id="{E11C5AB2-AE27-DCB6-3B7D-B0ED4AB20C06}"/>
              </a:ext>
            </a:extLst>
          </p:cNvPr>
          <p:cNvSpPr txBox="1"/>
          <p:nvPr/>
        </p:nvSpPr>
        <p:spPr>
          <a:xfrm>
            <a:off x="7992009" y="231548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1E02B7-951C-5B6F-A8F3-D3B8664BBB90}"/>
              </a:ext>
            </a:extLst>
          </p:cNvPr>
          <p:cNvSpPr/>
          <p:nvPr/>
        </p:nvSpPr>
        <p:spPr>
          <a:xfrm>
            <a:off x="8073166" y="2839047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237CE5-2B81-BDFA-5A32-EB535B6CF5B3}"/>
              </a:ext>
            </a:extLst>
          </p:cNvPr>
          <p:cNvSpPr/>
          <p:nvPr/>
        </p:nvSpPr>
        <p:spPr>
          <a:xfrm>
            <a:off x="8870932" y="2833757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3673D6-CC3B-9AB5-7BAE-C547776EB9E5}"/>
              </a:ext>
            </a:extLst>
          </p:cNvPr>
          <p:cNvCxnSpPr>
            <a:cxnSpLocks/>
            <a:stCxn id="8" idx="4"/>
            <a:endCxn id="17" idx="0"/>
          </p:cNvCxnSpPr>
          <p:nvPr/>
        </p:nvCxnSpPr>
        <p:spPr>
          <a:xfrm flipH="1">
            <a:off x="8142246" y="2992454"/>
            <a:ext cx="7624" cy="110563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7E831CF-AFC2-500D-2B60-D9D1A86B0DE5}"/>
              </a:ext>
            </a:extLst>
          </p:cNvPr>
          <p:cNvSpPr/>
          <p:nvPr/>
        </p:nvSpPr>
        <p:spPr>
          <a:xfrm>
            <a:off x="9668698" y="283375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8A7664-B59D-0408-DFF5-472706732A96}"/>
              </a:ext>
            </a:extLst>
          </p:cNvPr>
          <p:cNvSpPr/>
          <p:nvPr/>
        </p:nvSpPr>
        <p:spPr>
          <a:xfrm>
            <a:off x="10568826" y="283375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8043017-C36A-60DE-BB6F-0F3547CF9542}"/>
              </a:ext>
            </a:extLst>
          </p:cNvPr>
          <p:cNvSpPr/>
          <p:nvPr/>
        </p:nvSpPr>
        <p:spPr>
          <a:xfrm>
            <a:off x="8065542" y="409808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537ACE7-E664-4DF8-CFB8-9CE726BA6084}"/>
              </a:ext>
            </a:extLst>
          </p:cNvPr>
          <p:cNvSpPr/>
          <p:nvPr/>
        </p:nvSpPr>
        <p:spPr>
          <a:xfrm>
            <a:off x="8870931" y="409808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1387C7-B565-77F7-C913-25170FB7DCB2}"/>
              </a:ext>
            </a:extLst>
          </p:cNvPr>
          <p:cNvSpPr/>
          <p:nvPr/>
        </p:nvSpPr>
        <p:spPr>
          <a:xfrm>
            <a:off x="9674845" y="40927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CB32B8-3296-7F44-45C9-00305FC33CEE}"/>
              </a:ext>
            </a:extLst>
          </p:cNvPr>
          <p:cNvSpPr/>
          <p:nvPr/>
        </p:nvSpPr>
        <p:spPr>
          <a:xfrm>
            <a:off x="10568826" y="409808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76C91E2-92FB-51B1-8D0B-D3CC3B35883C}"/>
              </a:ext>
            </a:extLst>
          </p:cNvPr>
          <p:cNvCxnSpPr>
            <a:cxnSpLocks/>
          </p:cNvCxnSpPr>
          <p:nvPr/>
        </p:nvCxnSpPr>
        <p:spPr>
          <a:xfrm flipH="1">
            <a:off x="8951636" y="2987162"/>
            <a:ext cx="7624" cy="110563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EC01B3-175D-D5DA-894B-C5112CAE71BC}"/>
              </a:ext>
            </a:extLst>
          </p:cNvPr>
          <p:cNvCxnSpPr>
            <a:cxnSpLocks/>
          </p:cNvCxnSpPr>
          <p:nvPr/>
        </p:nvCxnSpPr>
        <p:spPr>
          <a:xfrm flipH="1">
            <a:off x="9745589" y="2997746"/>
            <a:ext cx="7624" cy="110563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FB1D5C-FA6F-7D21-0FF7-E307B2D99EBF}"/>
              </a:ext>
            </a:extLst>
          </p:cNvPr>
          <p:cNvCxnSpPr>
            <a:cxnSpLocks/>
          </p:cNvCxnSpPr>
          <p:nvPr/>
        </p:nvCxnSpPr>
        <p:spPr>
          <a:xfrm flipH="1">
            <a:off x="10637905" y="2987162"/>
            <a:ext cx="7624" cy="110563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CC440C-5707-6662-0378-F37B1B4BD8E6}"/>
              </a:ext>
            </a:extLst>
          </p:cNvPr>
          <p:cNvCxnSpPr>
            <a:cxnSpLocks/>
            <a:stCxn id="8" idx="5"/>
            <a:endCxn id="18" idx="1"/>
          </p:cNvCxnSpPr>
          <p:nvPr/>
        </p:nvCxnSpPr>
        <p:spPr>
          <a:xfrm>
            <a:off x="8204107" y="2969988"/>
            <a:ext cx="689290" cy="11505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7ACBF8-0CC8-AD91-77C0-FF129E345CC9}"/>
              </a:ext>
            </a:extLst>
          </p:cNvPr>
          <p:cNvCxnSpPr>
            <a:cxnSpLocks/>
            <a:stCxn id="15" idx="5"/>
            <a:endCxn id="22" idx="1"/>
          </p:cNvCxnSpPr>
          <p:nvPr/>
        </p:nvCxnSpPr>
        <p:spPr>
          <a:xfrm>
            <a:off x="9799639" y="2964697"/>
            <a:ext cx="791653" cy="11558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DB85E4C-C5C6-298F-9C55-15757A0361FA}"/>
              </a:ext>
            </a:extLst>
          </p:cNvPr>
          <p:cNvSpPr txBox="1"/>
          <p:nvPr/>
        </p:nvSpPr>
        <p:spPr>
          <a:xfrm>
            <a:off x="8793585" y="231626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1CC874-93A9-DAEA-3164-9095F47159F6}"/>
              </a:ext>
            </a:extLst>
          </p:cNvPr>
          <p:cNvSpPr txBox="1"/>
          <p:nvPr/>
        </p:nvSpPr>
        <p:spPr>
          <a:xfrm>
            <a:off x="9573084" y="230835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59250E-5496-916C-FA6D-566C27A40529}"/>
              </a:ext>
            </a:extLst>
          </p:cNvPr>
          <p:cNvSpPr txBox="1"/>
          <p:nvPr/>
        </p:nvSpPr>
        <p:spPr>
          <a:xfrm>
            <a:off x="10483856" y="230835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82FEAA-13B0-3BB6-85CB-242696682064}"/>
              </a:ext>
            </a:extLst>
          </p:cNvPr>
          <p:cNvSpPr txBox="1"/>
          <p:nvPr/>
        </p:nvSpPr>
        <p:spPr>
          <a:xfrm>
            <a:off x="7988196" y="451330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9FE78A-CDA1-47AC-AFC0-72BC4DD6E536}"/>
              </a:ext>
            </a:extLst>
          </p:cNvPr>
          <p:cNvSpPr txBox="1"/>
          <p:nvPr/>
        </p:nvSpPr>
        <p:spPr>
          <a:xfrm>
            <a:off x="8801399" y="451330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3EDFC6-481A-6551-9110-EC56F2CA234A}"/>
              </a:ext>
            </a:extLst>
          </p:cNvPr>
          <p:cNvSpPr txBox="1"/>
          <p:nvPr/>
        </p:nvSpPr>
        <p:spPr>
          <a:xfrm>
            <a:off x="9599164" y="448906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27D8C8-AE48-45EB-59CA-1BA301E84417}"/>
              </a:ext>
            </a:extLst>
          </p:cNvPr>
          <p:cNvSpPr txBox="1"/>
          <p:nvPr/>
        </p:nvSpPr>
        <p:spPr>
          <a:xfrm>
            <a:off x="10483856" y="44735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41" name="Title 6">
            <a:extLst>
              <a:ext uri="{FF2B5EF4-FFF2-40B4-BE49-F238E27FC236}">
                <a16:creationId xmlns:a16="http://schemas.microsoft.com/office/drawing/2014/main" id="{A829BC7A-E52B-DBAC-09F1-7A5EBA2B0B84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84D319F-638F-F149-522E-3CBE9A3429D3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06E4B4B-BDA6-2F69-0D8C-B8C82356381C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0C11AA0-6CB9-BA6A-248B-1A659547B881}"/>
              </a:ext>
            </a:extLst>
          </p:cNvPr>
          <p:cNvCxnSpPr>
            <a:cxnSpLocks/>
            <a:stCxn id="175" idx="2"/>
            <a:endCxn id="8" idx="0"/>
          </p:cNvCxnSpPr>
          <p:nvPr/>
        </p:nvCxnSpPr>
        <p:spPr>
          <a:xfrm>
            <a:off x="8146058" y="2684818"/>
            <a:ext cx="3812" cy="15422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688DDF8-6315-4CFB-4E71-4882DD1CFD5D}"/>
              </a:ext>
            </a:extLst>
          </p:cNvPr>
          <p:cNvCxnSpPr>
            <a:cxnSpLocks/>
          </p:cNvCxnSpPr>
          <p:nvPr/>
        </p:nvCxnSpPr>
        <p:spPr>
          <a:xfrm>
            <a:off x="8945942" y="2684818"/>
            <a:ext cx="3812" cy="15422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F9F3A79-89B6-A84B-D812-0666C5AC2FCB}"/>
              </a:ext>
            </a:extLst>
          </p:cNvPr>
          <p:cNvCxnSpPr>
            <a:cxnSpLocks/>
          </p:cNvCxnSpPr>
          <p:nvPr/>
        </p:nvCxnSpPr>
        <p:spPr>
          <a:xfrm>
            <a:off x="9747736" y="2684818"/>
            <a:ext cx="3812" cy="15422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2A0F3EF-5171-85C5-C4EB-100671D8FFB1}"/>
              </a:ext>
            </a:extLst>
          </p:cNvPr>
          <p:cNvCxnSpPr>
            <a:cxnSpLocks/>
          </p:cNvCxnSpPr>
          <p:nvPr/>
        </p:nvCxnSpPr>
        <p:spPr>
          <a:xfrm>
            <a:off x="10645529" y="2676867"/>
            <a:ext cx="3812" cy="15422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3763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1536F-3553-8639-9E6C-C5FF96772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07AB23-A9C0-6886-AEDB-A77E0C8A863A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2DE052-FAEB-A684-212D-BEB04C4C7EF0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5DE8FA-1CE8-383C-9B12-8A7849B9EF89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0E6FD875-EAF4-609B-A65F-25FD3912D02E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Static Better then 2-Approximate Algorithm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ACC6DC-FE2A-4F89-F5AB-27FE908B703D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662BDD-C718-D84C-1EE2-561FD7E93414}"/>
                  </a:ext>
                </a:extLst>
              </p:cNvPr>
              <p:cNvSpPr txBox="1"/>
              <p:nvPr/>
            </p:nvSpPr>
            <p:spPr>
              <a:xfrm>
                <a:off x="1184238" y="1556060"/>
                <a:ext cx="5074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Step 2: Calculate a maximal b-matching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662BDD-C718-D84C-1EE2-561FD7E93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1556060"/>
                <a:ext cx="5074322" cy="646331"/>
              </a:xfrm>
              <a:prstGeom prst="rect">
                <a:avLst/>
              </a:prstGeom>
              <a:blipFill>
                <a:blip r:embed="rId2"/>
                <a:stretch>
                  <a:fillRect l="-960" t="-3774" b="-75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E1550A-7FC5-30BA-37D5-F3604AE1B4B2}"/>
                  </a:ext>
                </a:extLst>
              </p:cNvPr>
              <p:cNvSpPr txBox="1"/>
              <p:nvPr/>
            </p:nvSpPr>
            <p:spPr>
              <a:xfrm>
                <a:off x="1184238" y="2464423"/>
                <a:ext cx="4830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Endpoints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have capacity 1, other nodes 2</a:t>
                </a:r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E1550A-7FC5-30BA-37D5-F3604AE1B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2464423"/>
                <a:ext cx="4830553" cy="369332"/>
              </a:xfrm>
              <a:prstGeom prst="rect">
                <a:avLst/>
              </a:prstGeom>
              <a:blipFill>
                <a:blip r:embed="rId3"/>
                <a:stretch>
                  <a:fillRect l="-1009" t="-6557" b="-262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2A4C8C-81DE-48D7-4E2F-9810CDFE10CE}"/>
                  </a:ext>
                </a:extLst>
              </p:cNvPr>
              <p:cNvSpPr txBox="1"/>
              <p:nvPr/>
            </p:nvSpPr>
            <p:spPr>
              <a:xfrm>
                <a:off x="1184238" y="3242834"/>
                <a:ext cx="46666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Due to the &gt;1 capacity more then half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endpoints are matched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2A4C8C-81DE-48D7-4E2F-9810CDFE1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3242834"/>
                <a:ext cx="4666686" cy="646331"/>
              </a:xfrm>
              <a:prstGeom prst="rect">
                <a:avLst/>
              </a:prstGeom>
              <a:blipFill>
                <a:blip r:embed="rId4"/>
                <a:stretch>
                  <a:fillRect l="-1044" t="-4717" b="-150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TextBox 174">
            <a:extLst>
              <a:ext uri="{FF2B5EF4-FFF2-40B4-BE49-F238E27FC236}">
                <a16:creationId xmlns:a16="http://schemas.microsoft.com/office/drawing/2014/main" id="{392AC3D9-D72E-EAFB-85CA-A25B30AE2330}"/>
              </a:ext>
            </a:extLst>
          </p:cNvPr>
          <p:cNvSpPr txBox="1"/>
          <p:nvPr/>
        </p:nvSpPr>
        <p:spPr>
          <a:xfrm>
            <a:off x="7992009" y="231548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C8B521-D004-3DB8-0462-BEC5E9DBABE2}"/>
              </a:ext>
            </a:extLst>
          </p:cNvPr>
          <p:cNvSpPr/>
          <p:nvPr/>
        </p:nvSpPr>
        <p:spPr>
          <a:xfrm>
            <a:off x="8073166" y="2839047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3FDE26-54DE-5D11-B77A-B9756EA2A723}"/>
              </a:ext>
            </a:extLst>
          </p:cNvPr>
          <p:cNvSpPr/>
          <p:nvPr/>
        </p:nvSpPr>
        <p:spPr>
          <a:xfrm>
            <a:off x="8870932" y="2833757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48C243-D4A8-55D7-4AC7-F0EB8D7A256C}"/>
              </a:ext>
            </a:extLst>
          </p:cNvPr>
          <p:cNvCxnSpPr>
            <a:cxnSpLocks/>
            <a:stCxn id="8" idx="4"/>
            <a:endCxn id="17" idx="0"/>
          </p:cNvCxnSpPr>
          <p:nvPr/>
        </p:nvCxnSpPr>
        <p:spPr>
          <a:xfrm flipH="1">
            <a:off x="8142246" y="2992454"/>
            <a:ext cx="7624" cy="110563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3A909B02-D53D-D7D8-4284-F698AEADCE71}"/>
              </a:ext>
            </a:extLst>
          </p:cNvPr>
          <p:cNvSpPr/>
          <p:nvPr/>
        </p:nvSpPr>
        <p:spPr>
          <a:xfrm>
            <a:off x="9668698" y="283375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E0D790-08ED-6F67-5988-21F90AC1EC48}"/>
              </a:ext>
            </a:extLst>
          </p:cNvPr>
          <p:cNvSpPr/>
          <p:nvPr/>
        </p:nvSpPr>
        <p:spPr>
          <a:xfrm>
            <a:off x="10568826" y="283375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5E7082-EB91-16B1-BA3C-43A96CB7409B}"/>
              </a:ext>
            </a:extLst>
          </p:cNvPr>
          <p:cNvSpPr/>
          <p:nvPr/>
        </p:nvSpPr>
        <p:spPr>
          <a:xfrm>
            <a:off x="8065542" y="409808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146BD18-BCD0-8D61-DBA4-24BDA0669E15}"/>
              </a:ext>
            </a:extLst>
          </p:cNvPr>
          <p:cNvSpPr/>
          <p:nvPr/>
        </p:nvSpPr>
        <p:spPr>
          <a:xfrm>
            <a:off x="8870931" y="409808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D3E9097-95CA-8A38-AFCB-B133BB0613B7}"/>
              </a:ext>
            </a:extLst>
          </p:cNvPr>
          <p:cNvSpPr/>
          <p:nvPr/>
        </p:nvSpPr>
        <p:spPr>
          <a:xfrm>
            <a:off x="9674845" y="40927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CEB2942-B06C-A3E8-8A69-E5EBC0D0BAF8}"/>
              </a:ext>
            </a:extLst>
          </p:cNvPr>
          <p:cNvSpPr/>
          <p:nvPr/>
        </p:nvSpPr>
        <p:spPr>
          <a:xfrm>
            <a:off x="10568826" y="409808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800CF4-1A62-109F-6598-C5EE1F310D4B}"/>
              </a:ext>
            </a:extLst>
          </p:cNvPr>
          <p:cNvCxnSpPr>
            <a:cxnSpLocks/>
          </p:cNvCxnSpPr>
          <p:nvPr/>
        </p:nvCxnSpPr>
        <p:spPr>
          <a:xfrm flipH="1">
            <a:off x="8951636" y="2987162"/>
            <a:ext cx="7624" cy="110563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1D09C0-AF41-C83A-F20E-F831D3266FB2}"/>
              </a:ext>
            </a:extLst>
          </p:cNvPr>
          <p:cNvCxnSpPr>
            <a:cxnSpLocks/>
          </p:cNvCxnSpPr>
          <p:nvPr/>
        </p:nvCxnSpPr>
        <p:spPr>
          <a:xfrm flipH="1">
            <a:off x="9745589" y="2997746"/>
            <a:ext cx="7624" cy="110563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9761C82-56B2-7FD9-C14F-573574AD5467}"/>
              </a:ext>
            </a:extLst>
          </p:cNvPr>
          <p:cNvCxnSpPr>
            <a:cxnSpLocks/>
          </p:cNvCxnSpPr>
          <p:nvPr/>
        </p:nvCxnSpPr>
        <p:spPr>
          <a:xfrm flipH="1">
            <a:off x="10637905" y="2987162"/>
            <a:ext cx="7624" cy="110563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A235FB5-FEE1-54BE-F659-4651F2E4DC10}"/>
              </a:ext>
            </a:extLst>
          </p:cNvPr>
          <p:cNvCxnSpPr>
            <a:cxnSpLocks/>
            <a:stCxn id="8" idx="5"/>
            <a:endCxn id="18" idx="1"/>
          </p:cNvCxnSpPr>
          <p:nvPr/>
        </p:nvCxnSpPr>
        <p:spPr>
          <a:xfrm>
            <a:off x="8204107" y="2969988"/>
            <a:ext cx="689290" cy="1150563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3FE937B-71AB-2353-FA9C-71B482E5F052}"/>
              </a:ext>
            </a:extLst>
          </p:cNvPr>
          <p:cNvCxnSpPr>
            <a:cxnSpLocks/>
            <a:stCxn id="15" idx="5"/>
            <a:endCxn id="22" idx="1"/>
          </p:cNvCxnSpPr>
          <p:nvPr/>
        </p:nvCxnSpPr>
        <p:spPr>
          <a:xfrm>
            <a:off x="9799639" y="2964697"/>
            <a:ext cx="791653" cy="1155854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DC9B83E-7049-7FCB-B756-3923256024A4}"/>
              </a:ext>
            </a:extLst>
          </p:cNvPr>
          <p:cNvSpPr txBox="1"/>
          <p:nvPr/>
        </p:nvSpPr>
        <p:spPr>
          <a:xfrm>
            <a:off x="8793585" y="231626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DB6767-34C8-81D1-3D2E-83F148CB0D81}"/>
              </a:ext>
            </a:extLst>
          </p:cNvPr>
          <p:cNvSpPr txBox="1"/>
          <p:nvPr/>
        </p:nvSpPr>
        <p:spPr>
          <a:xfrm>
            <a:off x="9573084" y="230835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5C244D-FBE9-C651-FB65-95773F6F3800}"/>
              </a:ext>
            </a:extLst>
          </p:cNvPr>
          <p:cNvSpPr txBox="1"/>
          <p:nvPr/>
        </p:nvSpPr>
        <p:spPr>
          <a:xfrm>
            <a:off x="10483856" y="230835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9BF604-AE31-DC13-4C9E-B8889C38C4A8}"/>
              </a:ext>
            </a:extLst>
          </p:cNvPr>
          <p:cNvSpPr txBox="1"/>
          <p:nvPr/>
        </p:nvSpPr>
        <p:spPr>
          <a:xfrm>
            <a:off x="7988196" y="451330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F365D2B-EB73-8433-F946-2A05003C0DBC}"/>
              </a:ext>
            </a:extLst>
          </p:cNvPr>
          <p:cNvSpPr txBox="1"/>
          <p:nvPr/>
        </p:nvSpPr>
        <p:spPr>
          <a:xfrm>
            <a:off x="8801399" y="451330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D8FED69-86A8-E828-524E-90E25B435523}"/>
              </a:ext>
            </a:extLst>
          </p:cNvPr>
          <p:cNvSpPr txBox="1"/>
          <p:nvPr/>
        </p:nvSpPr>
        <p:spPr>
          <a:xfrm>
            <a:off x="9599164" y="448906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22FFBE-EE86-710B-A468-35A9973EEDC1}"/>
              </a:ext>
            </a:extLst>
          </p:cNvPr>
          <p:cNvSpPr txBox="1"/>
          <p:nvPr/>
        </p:nvSpPr>
        <p:spPr>
          <a:xfrm>
            <a:off x="10483856" y="44735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6EA42EF9-910B-D24A-15A1-53D18B810566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0FC570-3FCD-B047-2D47-C7AB3EDD095B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AFB9D8-A162-C956-A68D-EF2434DB151A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5B064D-5FE5-07E9-01C0-FB4AD22DA7C8}"/>
              </a:ext>
            </a:extLst>
          </p:cNvPr>
          <p:cNvCxnSpPr>
            <a:cxnSpLocks/>
          </p:cNvCxnSpPr>
          <p:nvPr/>
        </p:nvCxnSpPr>
        <p:spPr>
          <a:xfrm>
            <a:off x="8146058" y="2684818"/>
            <a:ext cx="3812" cy="15422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AFE015-B144-8C0B-E589-3B77F1488AEC}"/>
              </a:ext>
            </a:extLst>
          </p:cNvPr>
          <p:cNvCxnSpPr>
            <a:cxnSpLocks/>
          </p:cNvCxnSpPr>
          <p:nvPr/>
        </p:nvCxnSpPr>
        <p:spPr>
          <a:xfrm>
            <a:off x="8945942" y="2684818"/>
            <a:ext cx="3812" cy="15422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75F87CB-6F4C-FCAF-F2FE-AADECDCF8BB8}"/>
              </a:ext>
            </a:extLst>
          </p:cNvPr>
          <p:cNvCxnSpPr>
            <a:cxnSpLocks/>
          </p:cNvCxnSpPr>
          <p:nvPr/>
        </p:nvCxnSpPr>
        <p:spPr>
          <a:xfrm>
            <a:off x="9747736" y="2684818"/>
            <a:ext cx="3812" cy="15422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D4BC9E-0BC8-217E-F7ED-7B4EDA013316}"/>
              </a:ext>
            </a:extLst>
          </p:cNvPr>
          <p:cNvCxnSpPr>
            <a:cxnSpLocks/>
          </p:cNvCxnSpPr>
          <p:nvPr/>
        </p:nvCxnSpPr>
        <p:spPr>
          <a:xfrm>
            <a:off x="10645529" y="2676867"/>
            <a:ext cx="3812" cy="15422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5270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D02B7-82AE-F4C8-61D2-954F967E1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5D9918-1DA7-888A-F55C-FB39B71158E4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B8675-1278-CCB4-7416-38D988A7D607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9CC247-3061-1162-EBB6-8F631474C377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6C7A9BCF-F645-A938-2292-D91A1871DC31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Static Better then 2-Approximate Algorithm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7624A1-A3E1-12B9-07A0-43CEA4B0CB53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FA1C61-5552-1BEE-C733-74EA6C7ACC9B}"/>
                  </a:ext>
                </a:extLst>
              </p:cNvPr>
              <p:cNvSpPr txBox="1"/>
              <p:nvPr/>
            </p:nvSpPr>
            <p:spPr>
              <a:xfrm>
                <a:off x="1184238" y="1556060"/>
                <a:ext cx="5074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Step 2: Calculate a maximal b-matching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FA1C61-5552-1BEE-C733-74EA6C7AC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1556060"/>
                <a:ext cx="5074322" cy="646331"/>
              </a:xfrm>
              <a:prstGeom prst="rect">
                <a:avLst/>
              </a:prstGeom>
              <a:blipFill>
                <a:blip r:embed="rId2"/>
                <a:stretch>
                  <a:fillRect l="-960" t="-3774" b="-75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6CF531-3B60-0EF7-E8C3-1CDF4F7A611D}"/>
                  </a:ext>
                </a:extLst>
              </p:cNvPr>
              <p:cNvSpPr txBox="1"/>
              <p:nvPr/>
            </p:nvSpPr>
            <p:spPr>
              <a:xfrm>
                <a:off x="1184238" y="2464423"/>
                <a:ext cx="4830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Endpoints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have capacity 1, other nodes 2</a:t>
                </a:r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6CF531-3B60-0EF7-E8C3-1CDF4F7A6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2464423"/>
                <a:ext cx="4830553" cy="369332"/>
              </a:xfrm>
              <a:prstGeom prst="rect">
                <a:avLst/>
              </a:prstGeom>
              <a:blipFill>
                <a:blip r:embed="rId3"/>
                <a:stretch>
                  <a:fillRect l="-1009" t="-6557" b="-262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10773D-2FCB-A19D-94F9-18BEC8EE91CE}"/>
                  </a:ext>
                </a:extLst>
              </p:cNvPr>
              <p:cNvSpPr txBox="1"/>
              <p:nvPr/>
            </p:nvSpPr>
            <p:spPr>
              <a:xfrm>
                <a:off x="1184238" y="3242834"/>
                <a:ext cx="46666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Due to the &gt;1 capacity more then half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endpoints are matched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10773D-2FCB-A19D-94F9-18BEC8EE9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3242834"/>
                <a:ext cx="4666686" cy="646331"/>
              </a:xfrm>
              <a:prstGeom prst="rect">
                <a:avLst/>
              </a:prstGeom>
              <a:blipFill>
                <a:blip r:embed="rId4"/>
                <a:stretch>
                  <a:fillRect l="-1044" t="-4717" b="-150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TextBox 174">
            <a:extLst>
              <a:ext uri="{FF2B5EF4-FFF2-40B4-BE49-F238E27FC236}">
                <a16:creationId xmlns:a16="http://schemas.microsoft.com/office/drawing/2014/main" id="{19B07AF9-40A6-58C3-4C01-F121DE387B75}"/>
              </a:ext>
            </a:extLst>
          </p:cNvPr>
          <p:cNvSpPr txBox="1"/>
          <p:nvPr/>
        </p:nvSpPr>
        <p:spPr>
          <a:xfrm>
            <a:off x="7992009" y="231548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94A73B-39A5-67E7-0D23-6B23B6740DDE}"/>
              </a:ext>
            </a:extLst>
          </p:cNvPr>
          <p:cNvSpPr/>
          <p:nvPr/>
        </p:nvSpPr>
        <p:spPr>
          <a:xfrm>
            <a:off x="8073166" y="2839047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3646F5D-3C04-AE5D-16EA-93482C34441B}"/>
              </a:ext>
            </a:extLst>
          </p:cNvPr>
          <p:cNvSpPr/>
          <p:nvPr/>
        </p:nvSpPr>
        <p:spPr>
          <a:xfrm>
            <a:off x="8870932" y="2833757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1B458A-B789-1CDF-AF5C-C6B1CB991BC2}"/>
              </a:ext>
            </a:extLst>
          </p:cNvPr>
          <p:cNvCxnSpPr>
            <a:cxnSpLocks/>
            <a:stCxn id="8" idx="4"/>
            <a:endCxn id="17" idx="0"/>
          </p:cNvCxnSpPr>
          <p:nvPr/>
        </p:nvCxnSpPr>
        <p:spPr>
          <a:xfrm flipH="1">
            <a:off x="8142246" y="2992454"/>
            <a:ext cx="7624" cy="110563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E2300198-5994-986C-767E-2172D7D75CCE}"/>
              </a:ext>
            </a:extLst>
          </p:cNvPr>
          <p:cNvSpPr/>
          <p:nvPr/>
        </p:nvSpPr>
        <p:spPr>
          <a:xfrm>
            <a:off x="9668698" y="283375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C77B44-AF18-D06B-1053-E0DFE1C937EF}"/>
              </a:ext>
            </a:extLst>
          </p:cNvPr>
          <p:cNvSpPr/>
          <p:nvPr/>
        </p:nvSpPr>
        <p:spPr>
          <a:xfrm>
            <a:off x="10568826" y="283375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9F2AF4-95C2-E5E5-E840-9E0B0AC25FEF}"/>
              </a:ext>
            </a:extLst>
          </p:cNvPr>
          <p:cNvSpPr/>
          <p:nvPr/>
        </p:nvSpPr>
        <p:spPr>
          <a:xfrm>
            <a:off x="8065542" y="409808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B83620A-5C0F-0700-BFFA-55803ABE5A8B}"/>
              </a:ext>
            </a:extLst>
          </p:cNvPr>
          <p:cNvSpPr/>
          <p:nvPr/>
        </p:nvSpPr>
        <p:spPr>
          <a:xfrm>
            <a:off x="8870931" y="409808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9333786-A9B1-0586-01EA-539CDF63B817}"/>
              </a:ext>
            </a:extLst>
          </p:cNvPr>
          <p:cNvSpPr/>
          <p:nvPr/>
        </p:nvSpPr>
        <p:spPr>
          <a:xfrm>
            <a:off x="9674845" y="40927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14D5BC-6F49-1F5A-5C7B-1DDA124CD3B7}"/>
              </a:ext>
            </a:extLst>
          </p:cNvPr>
          <p:cNvSpPr/>
          <p:nvPr/>
        </p:nvSpPr>
        <p:spPr>
          <a:xfrm>
            <a:off x="10568826" y="409808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F8FB91B-E326-F709-32DA-C10B022847D6}"/>
              </a:ext>
            </a:extLst>
          </p:cNvPr>
          <p:cNvCxnSpPr>
            <a:cxnSpLocks/>
          </p:cNvCxnSpPr>
          <p:nvPr/>
        </p:nvCxnSpPr>
        <p:spPr>
          <a:xfrm flipH="1">
            <a:off x="8951636" y="2987162"/>
            <a:ext cx="7624" cy="1105632"/>
          </a:xfrm>
          <a:prstGeom prst="line">
            <a:avLst/>
          </a:prstGeom>
          <a:ln w="2222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A59573-54CB-48DD-35D8-F9C5226B07E2}"/>
              </a:ext>
            </a:extLst>
          </p:cNvPr>
          <p:cNvCxnSpPr>
            <a:cxnSpLocks/>
          </p:cNvCxnSpPr>
          <p:nvPr/>
        </p:nvCxnSpPr>
        <p:spPr>
          <a:xfrm flipH="1">
            <a:off x="9745589" y="2997746"/>
            <a:ext cx="7624" cy="110563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92F4FB8-FD41-961A-37DA-0F63E9A17635}"/>
              </a:ext>
            </a:extLst>
          </p:cNvPr>
          <p:cNvCxnSpPr>
            <a:cxnSpLocks/>
          </p:cNvCxnSpPr>
          <p:nvPr/>
        </p:nvCxnSpPr>
        <p:spPr>
          <a:xfrm flipH="1">
            <a:off x="10637905" y="2987162"/>
            <a:ext cx="7624" cy="1105632"/>
          </a:xfrm>
          <a:prstGeom prst="line">
            <a:avLst/>
          </a:prstGeom>
          <a:ln w="2222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DEDEB0-A5E0-2363-CC41-F8164213FA50}"/>
              </a:ext>
            </a:extLst>
          </p:cNvPr>
          <p:cNvCxnSpPr>
            <a:cxnSpLocks/>
            <a:stCxn id="8" idx="5"/>
            <a:endCxn id="18" idx="1"/>
          </p:cNvCxnSpPr>
          <p:nvPr/>
        </p:nvCxnSpPr>
        <p:spPr>
          <a:xfrm>
            <a:off x="8204107" y="2969988"/>
            <a:ext cx="689290" cy="1150563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44725D6-1EE8-99E3-AF5F-F04D263F161A}"/>
              </a:ext>
            </a:extLst>
          </p:cNvPr>
          <p:cNvCxnSpPr>
            <a:cxnSpLocks/>
            <a:stCxn id="15" idx="5"/>
            <a:endCxn id="22" idx="1"/>
          </p:cNvCxnSpPr>
          <p:nvPr/>
        </p:nvCxnSpPr>
        <p:spPr>
          <a:xfrm>
            <a:off x="9799639" y="2964697"/>
            <a:ext cx="791653" cy="1155854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D92055C-783D-4FE2-CC28-CDE7918D49EE}"/>
              </a:ext>
            </a:extLst>
          </p:cNvPr>
          <p:cNvSpPr txBox="1"/>
          <p:nvPr/>
        </p:nvSpPr>
        <p:spPr>
          <a:xfrm>
            <a:off x="8793585" y="231626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D341F20-1676-9F40-1EB0-60E7E5B48D20}"/>
              </a:ext>
            </a:extLst>
          </p:cNvPr>
          <p:cNvSpPr txBox="1"/>
          <p:nvPr/>
        </p:nvSpPr>
        <p:spPr>
          <a:xfrm>
            <a:off x="9573084" y="230835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30FFB7-4E0B-61C0-C1F2-3B8D63E8C06B}"/>
              </a:ext>
            </a:extLst>
          </p:cNvPr>
          <p:cNvSpPr txBox="1"/>
          <p:nvPr/>
        </p:nvSpPr>
        <p:spPr>
          <a:xfrm>
            <a:off x="10483856" y="230835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0E4607-BA54-AC64-0BED-BAEB49BB9F11}"/>
              </a:ext>
            </a:extLst>
          </p:cNvPr>
          <p:cNvSpPr txBox="1"/>
          <p:nvPr/>
        </p:nvSpPr>
        <p:spPr>
          <a:xfrm>
            <a:off x="7988196" y="451330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9E1DEB2-6FB9-15E0-C7EE-80CBCC408595}"/>
              </a:ext>
            </a:extLst>
          </p:cNvPr>
          <p:cNvSpPr txBox="1"/>
          <p:nvPr/>
        </p:nvSpPr>
        <p:spPr>
          <a:xfrm>
            <a:off x="8801399" y="451330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DB49B9-F55E-8D09-C3E0-91BCD5658423}"/>
              </a:ext>
            </a:extLst>
          </p:cNvPr>
          <p:cNvSpPr txBox="1"/>
          <p:nvPr/>
        </p:nvSpPr>
        <p:spPr>
          <a:xfrm>
            <a:off x="9599164" y="448906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C7BFA1-1C57-BC05-1791-51034AD75CE2}"/>
              </a:ext>
            </a:extLst>
          </p:cNvPr>
          <p:cNvSpPr txBox="1"/>
          <p:nvPr/>
        </p:nvSpPr>
        <p:spPr>
          <a:xfrm>
            <a:off x="10483856" y="44735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AEFEA6C3-1983-6C01-C8DB-30DC2DA3177C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EED0D5-7807-DECA-F6ED-82B120A8E4B7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CCE833-0BBE-DE05-A2AD-45EA6DBCF26B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435A8-1794-87A4-EA3A-F3CA7AB8E354}"/>
              </a:ext>
            </a:extLst>
          </p:cNvPr>
          <p:cNvCxnSpPr>
            <a:cxnSpLocks/>
          </p:cNvCxnSpPr>
          <p:nvPr/>
        </p:nvCxnSpPr>
        <p:spPr>
          <a:xfrm>
            <a:off x="8146058" y="2684818"/>
            <a:ext cx="3812" cy="15422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C72AB0-87E3-0197-37F8-46817BD96C99}"/>
              </a:ext>
            </a:extLst>
          </p:cNvPr>
          <p:cNvCxnSpPr>
            <a:cxnSpLocks/>
          </p:cNvCxnSpPr>
          <p:nvPr/>
        </p:nvCxnSpPr>
        <p:spPr>
          <a:xfrm>
            <a:off x="8945942" y="2684818"/>
            <a:ext cx="3812" cy="15422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79F918-B0B1-553C-ABE8-716CEF5A6516}"/>
              </a:ext>
            </a:extLst>
          </p:cNvPr>
          <p:cNvCxnSpPr>
            <a:cxnSpLocks/>
          </p:cNvCxnSpPr>
          <p:nvPr/>
        </p:nvCxnSpPr>
        <p:spPr>
          <a:xfrm>
            <a:off x="9747736" y="2684818"/>
            <a:ext cx="3812" cy="15422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8116AF-0C42-55A0-B348-F43584BC0304}"/>
              </a:ext>
            </a:extLst>
          </p:cNvPr>
          <p:cNvCxnSpPr>
            <a:cxnSpLocks/>
          </p:cNvCxnSpPr>
          <p:nvPr/>
        </p:nvCxnSpPr>
        <p:spPr>
          <a:xfrm>
            <a:off x="10645529" y="2676867"/>
            <a:ext cx="3812" cy="15422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5959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4E832-7F08-230D-4FFE-C959ED071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81C797-BDFF-1ABD-020B-A80694080F13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8AA934-E224-59F6-1EF3-8A859F0ED303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A4DA7E-B908-0D4F-E187-894E59116D19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58AD4BED-A170-EDBE-0F10-958F7053A9B5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Static Better then 2-Approximate Algorithm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C31E2E-9CA8-CADE-057E-E350BE4DF131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29F936-9779-0E54-DA3A-C980DDC45967}"/>
                  </a:ext>
                </a:extLst>
              </p:cNvPr>
              <p:cNvSpPr txBox="1"/>
              <p:nvPr/>
            </p:nvSpPr>
            <p:spPr>
              <a:xfrm>
                <a:off x="1184238" y="1556060"/>
                <a:ext cx="5074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Step 2: Calculate a maximal b-matching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29F936-9779-0E54-DA3A-C980DDC45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1556060"/>
                <a:ext cx="5074322" cy="646331"/>
              </a:xfrm>
              <a:prstGeom prst="rect">
                <a:avLst/>
              </a:prstGeom>
              <a:blipFill>
                <a:blip r:embed="rId2"/>
                <a:stretch>
                  <a:fillRect l="-960" t="-3774" b="-75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026CF4-D23A-F011-A13F-01A20A64A305}"/>
                  </a:ext>
                </a:extLst>
              </p:cNvPr>
              <p:cNvSpPr txBox="1"/>
              <p:nvPr/>
            </p:nvSpPr>
            <p:spPr>
              <a:xfrm>
                <a:off x="1184238" y="2464423"/>
                <a:ext cx="4830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Endpoints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have capacity 1, other nodes 2</a:t>
                </a:r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026CF4-D23A-F011-A13F-01A20A64A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2464423"/>
                <a:ext cx="4830553" cy="369332"/>
              </a:xfrm>
              <a:prstGeom prst="rect">
                <a:avLst/>
              </a:prstGeom>
              <a:blipFill>
                <a:blip r:embed="rId3"/>
                <a:stretch>
                  <a:fillRect l="-1009" t="-6557" b="-262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CA1E8C-61C4-A983-77D7-BC25E863F189}"/>
                  </a:ext>
                </a:extLst>
              </p:cNvPr>
              <p:cNvSpPr txBox="1"/>
              <p:nvPr/>
            </p:nvSpPr>
            <p:spPr>
              <a:xfrm>
                <a:off x="1184238" y="3242834"/>
                <a:ext cx="46666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Due to the &gt;1 capacity more then half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endpoints are matched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CA1E8C-61C4-A983-77D7-BC25E863F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3242834"/>
                <a:ext cx="4666686" cy="646331"/>
              </a:xfrm>
              <a:prstGeom prst="rect">
                <a:avLst/>
              </a:prstGeom>
              <a:blipFill>
                <a:blip r:embed="rId4"/>
                <a:stretch>
                  <a:fillRect l="-1044" t="-4717" b="-150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TextBox 174">
            <a:extLst>
              <a:ext uri="{FF2B5EF4-FFF2-40B4-BE49-F238E27FC236}">
                <a16:creationId xmlns:a16="http://schemas.microsoft.com/office/drawing/2014/main" id="{31349091-E1B0-13B5-4C1D-2E6B066A428C}"/>
              </a:ext>
            </a:extLst>
          </p:cNvPr>
          <p:cNvSpPr txBox="1"/>
          <p:nvPr/>
        </p:nvSpPr>
        <p:spPr>
          <a:xfrm>
            <a:off x="7992009" y="231548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5F3CAB-F015-2AEE-6A2E-B9B1D8B788B7}"/>
              </a:ext>
            </a:extLst>
          </p:cNvPr>
          <p:cNvSpPr/>
          <p:nvPr/>
        </p:nvSpPr>
        <p:spPr>
          <a:xfrm>
            <a:off x="8073166" y="2839047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D09903-8379-B24F-2903-E36E87B6E54B}"/>
              </a:ext>
            </a:extLst>
          </p:cNvPr>
          <p:cNvSpPr/>
          <p:nvPr/>
        </p:nvSpPr>
        <p:spPr>
          <a:xfrm>
            <a:off x="8870932" y="2833757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8F5C24-6D15-6FE2-A5E8-EC6771FB3867}"/>
              </a:ext>
            </a:extLst>
          </p:cNvPr>
          <p:cNvCxnSpPr>
            <a:cxnSpLocks/>
            <a:stCxn id="8" idx="4"/>
            <a:endCxn id="17" idx="0"/>
          </p:cNvCxnSpPr>
          <p:nvPr/>
        </p:nvCxnSpPr>
        <p:spPr>
          <a:xfrm flipH="1">
            <a:off x="8142246" y="2992454"/>
            <a:ext cx="7624" cy="110563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1D8787F-2A19-F976-3881-E23798ECB9E6}"/>
              </a:ext>
            </a:extLst>
          </p:cNvPr>
          <p:cNvSpPr/>
          <p:nvPr/>
        </p:nvSpPr>
        <p:spPr>
          <a:xfrm>
            <a:off x="9668698" y="283375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F4A24D-ED6E-3C45-5177-A46A99442D3F}"/>
              </a:ext>
            </a:extLst>
          </p:cNvPr>
          <p:cNvSpPr/>
          <p:nvPr/>
        </p:nvSpPr>
        <p:spPr>
          <a:xfrm>
            <a:off x="10568826" y="283375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83738B-CC5F-6FC3-C099-2E504637E76B}"/>
              </a:ext>
            </a:extLst>
          </p:cNvPr>
          <p:cNvSpPr/>
          <p:nvPr/>
        </p:nvSpPr>
        <p:spPr>
          <a:xfrm>
            <a:off x="8065542" y="409808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754AF8-45C8-6657-8D4B-A2957431DB49}"/>
              </a:ext>
            </a:extLst>
          </p:cNvPr>
          <p:cNvSpPr/>
          <p:nvPr/>
        </p:nvSpPr>
        <p:spPr>
          <a:xfrm>
            <a:off x="8870931" y="409808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39066DE-B421-D4AE-1F6A-5B8A38B0F92B}"/>
              </a:ext>
            </a:extLst>
          </p:cNvPr>
          <p:cNvSpPr/>
          <p:nvPr/>
        </p:nvSpPr>
        <p:spPr>
          <a:xfrm>
            <a:off x="9674845" y="40927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020DFB-FCBF-9F39-86AF-8ADF66BB4A6C}"/>
              </a:ext>
            </a:extLst>
          </p:cNvPr>
          <p:cNvSpPr/>
          <p:nvPr/>
        </p:nvSpPr>
        <p:spPr>
          <a:xfrm>
            <a:off x="10568826" y="409808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6B0360-F24B-59C4-7A02-431CD5CE254D}"/>
              </a:ext>
            </a:extLst>
          </p:cNvPr>
          <p:cNvCxnSpPr>
            <a:cxnSpLocks/>
          </p:cNvCxnSpPr>
          <p:nvPr/>
        </p:nvCxnSpPr>
        <p:spPr>
          <a:xfrm flipH="1">
            <a:off x="8951636" y="2987162"/>
            <a:ext cx="7624" cy="1105632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498C34A-CF6D-8B7E-A368-E7659495FA33}"/>
              </a:ext>
            </a:extLst>
          </p:cNvPr>
          <p:cNvCxnSpPr>
            <a:cxnSpLocks/>
          </p:cNvCxnSpPr>
          <p:nvPr/>
        </p:nvCxnSpPr>
        <p:spPr>
          <a:xfrm flipH="1">
            <a:off x="9745589" y="2997746"/>
            <a:ext cx="7624" cy="110563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EE7B160-7DC0-57B7-1870-A241136747E2}"/>
              </a:ext>
            </a:extLst>
          </p:cNvPr>
          <p:cNvCxnSpPr>
            <a:cxnSpLocks/>
          </p:cNvCxnSpPr>
          <p:nvPr/>
        </p:nvCxnSpPr>
        <p:spPr>
          <a:xfrm flipH="1">
            <a:off x="10637905" y="2987162"/>
            <a:ext cx="7624" cy="1105632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1342659-BBBC-A329-73BA-A3420C0F20D9}"/>
              </a:ext>
            </a:extLst>
          </p:cNvPr>
          <p:cNvCxnSpPr>
            <a:cxnSpLocks/>
            <a:stCxn id="8" idx="5"/>
            <a:endCxn id="18" idx="1"/>
          </p:cNvCxnSpPr>
          <p:nvPr/>
        </p:nvCxnSpPr>
        <p:spPr>
          <a:xfrm>
            <a:off x="8204107" y="2969988"/>
            <a:ext cx="689290" cy="1150563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74B6FA1-24EF-AA20-A04F-EDBAD3128AF4}"/>
              </a:ext>
            </a:extLst>
          </p:cNvPr>
          <p:cNvCxnSpPr>
            <a:cxnSpLocks/>
            <a:stCxn id="15" idx="5"/>
            <a:endCxn id="22" idx="1"/>
          </p:cNvCxnSpPr>
          <p:nvPr/>
        </p:nvCxnSpPr>
        <p:spPr>
          <a:xfrm>
            <a:off x="9799639" y="2964697"/>
            <a:ext cx="791653" cy="1155854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B7C8068-4B17-E8A3-7C1D-E0E56BDA5F84}"/>
              </a:ext>
            </a:extLst>
          </p:cNvPr>
          <p:cNvSpPr txBox="1"/>
          <p:nvPr/>
        </p:nvSpPr>
        <p:spPr>
          <a:xfrm>
            <a:off x="8793585" y="231626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A3FC97-4C03-FCB4-4438-DC68292AEB93}"/>
              </a:ext>
            </a:extLst>
          </p:cNvPr>
          <p:cNvSpPr txBox="1"/>
          <p:nvPr/>
        </p:nvSpPr>
        <p:spPr>
          <a:xfrm>
            <a:off x="9573084" y="230835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18CC57-ED29-330E-005D-A18BDDCB8615}"/>
              </a:ext>
            </a:extLst>
          </p:cNvPr>
          <p:cNvSpPr txBox="1"/>
          <p:nvPr/>
        </p:nvSpPr>
        <p:spPr>
          <a:xfrm>
            <a:off x="10483856" y="230835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8E727F-E4A2-3CD4-291D-2150F9FBB76E}"/>
              </a:ext>
            </a:extLst>
          </p:cNvPr>
          <p:cNvSpPr txBox="1"/>
          <p:nvPr/>
        </p:nvSpPr>
        <p:spPr>
          <a:xfrm>
            <a:off x="7988196" y="451330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FCDB98-14C7-1989-1398-860CA10AA312}"/>
              </a:ext>
            </a:extLst>
          </p:cNvPr>
          <p:cNvSpPr txBox="1"/>
          <p:nvPr/>
        </p:nvSpPr>
        <p:spPr>
          <a:xfrm>
            <a:off x="8801399" y="451330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903DA5-9B34-D8CA-885E-4BED3122B2FA}"/>
              </a:ext>
            </a:extLst>
          </p:cNvPr>
          <p:cNvSpPr txBox="1"/>
          <p:nvPr/>
        </p:nvSpPr>
        <p:spPr>
          <a:xfrm>
            <a:off x="9599164" y="448906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2C051E-0106-9E0B-C10D-4DFF2BFC703E}"/>
              </a:ext>
            </a:extLst>
          </p:cNvPr>
          <p:cNvSpPr txBox="1"/>
          <p:nvPr/>
        </p:nvSpPr>
        <p:spPr>
          <a:xfrm>
            <a:off x="10483856" y="44735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761541-070E-3F66-5A0C-2B40DB30D6A8}"/>
                  </a:ext>
                </a:extLst>
              </p:cNvPr>
              <p:cNvSpPr txBox="1"/>
              <p:nvPr/>
            </p:nvSpPr>
            <p:spPr>
              <a:xfrm>
                <a:off x="1130599" y="4320173"/>
                <a:ext cx="5181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Due to the higher capacity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there are more edges incident on unmatched vertices</a:t>
                </a:r>
                <a:endParaRPr lang="hu-H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761541-070E-3F66-5A0C-2B40DB30D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599" y="4320173"/>
                <a:ext cx="5181600" cy="646331"/>
              </a:xfrm>
              <a:prstGeom prst="rect">
                <a:avLst/>
              </a:prstGeom>
              <a:blipFill>
                <a:blip r:embed="rId5"/>
                <a:stretch>
                  <a:fillRect l="-941" t="-4717" b="-150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AE3070-F744-E56A-2F0E-9CEE7A425080}"/>
                  </a:ext>
                </a:extLst>
              </p:cNvPr>
              <p:cNvSpPr txBox="1"/>
              <p:nvPr/>
            </p:nvSpPr>
            <p:spPr>
              <a:xfrm>
                <a:off x="1130599" y="5267477"/>
                <a:ext cx="5181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Matched vertices have capacity 1, hence more of them are matched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hu-H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AE3070-F744-E56A-2F0E-9CEE7A425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599" y="5267477"/>
                <a:ext cx="5181600" cy="646331"/>
              </a:xfrm>
              <a:prstGeom prst="rect">
                <a:avLst/>
              </a:prstGeom>
              <a:blipFill>
                <a:blip r:embed="rId6"/>
                <a:stretch>
                  <a:fillRect l="-941" t="-3774" b="-150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6">
            <a:extLst>
              <a:ext uri="{FF2B5EF4-FFF2-40B4-BE49-F238E27FC236}">
                <a16:creationId xmlns:a16="http://schemas.microsoft.com/office/drawing/2014/main" id="{A4A5E4B8-7DA7-564D-20DA-335E54781BA9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FCF4BC-8281-062D-B236-B21CD7855CC0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F70A92-D302-E49B-5AD5-62EEA3854097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051FDA-BE3E-90DC-6905-41253E43374B}"/>
              </a:ext>
            </a:extLst>
          </p:cNvPr>
          <p:cNvCxnSpPr>
            <a:cxnSpLocks/>
          </p:cNvCxnSpPr>
          <p:nvPr/>
        </p:nvCxnSpPr>
        <p:spPr>
          <a:xfrm>
            <a:off x="8146058" y="2684818"/>
            <a:ext cx="3812" cy="15422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81485A5-39E8-22DB-CF1C-24ACB3190B18}"/>
              </a:ext>
            </a:extLst>
          </p:cNvPr>
          <p:cNvCxnSpPr>
            <a:cxnSpLocks/>
          </p:cNvCxnSpPr>
          <p:nvPr/>
        </p:nvCxnSpPr>
        <p:spPr>
          <a:xfrm>
            <a:off x="8945942" y="2684818"/>
            <a:ext cx="3812" cy="15422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4C68925-BBA3-56C9-55D5-82337D4164A1}"/>
              </a:ext>
            </a:extLst>
          </p:cNvPr>
          <p:cNvCxnSpPr>
            <a:cxnSpLocks/>
          </p:cNvCxnSpPr>
          <p:nvPr/>
        </p:nvCxnSpPr>
        <p:spPr>
          <a:xfrm>
            <a:off x="9747736" y="2684818"/>
            <a:ext cx="3812" cy="15422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25CCAD-76E4-C778-CE62-E9EF0B05B34D}"/>
              </a:ext>
            </a:extLst>
          </p:cNvPr>
          <p:cNvCxnSpPr>
            <a:cxnSpLocks/>
          </p:cNvCxnSpPr>
          <p:nvPr/>
        </p:nvCxnSpPr>
        <p:spPr>
          <a:xfrm>
            <a:off x="10645529" y="2676867"/>
            <a:ext cx="3812" cy="15422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02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F73DB-5DAE-8EE9-AFB0-A952880C8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3C2780-5B1F-85DA-FECA-022CF711053F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325C5A-E5B9-8218-B48B-21E4E4D4F9D8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209970-C558-F923-3E03-78A98147AACC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998963E8-D2DD-F16E-BD73-112C3BEA8323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Static Better then 2-Approximate Algorithm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B3E9CE-2FD8-3425-0EB9-5165F1FB99E2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952140-1E79-B5F1-9A69-0DDDD89C6EF4}"/>
                  </a:ext>
                </a:extLst>
              </p:cNvPr>
              <p:cNvSpPr txBox="1"/>
              <p:nvPr/>
            </p:nvSpPr>
            <p:spPr>
              <a:xfrm>
                <a:off x="1184238" y="1556060"/>
                <a:ext cx="5074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Step 2: Calculate a maximal b-matching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952140-1E79-B5F1-9A69-0DDDD89C6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1556060"/>
                <a:ext cx="5074322" cy="646331"/>
              </a:xfrm>
              <a:prstGeom prst="rect">
                <a:avLst/>
              </a:prstGeom>
              <a:blipFill>
                <a:blip r:embed="rId2"/>
                <a:stretch>
                  <a:fillRect l="-960" t="-3774" b="-75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E81D97-A10C-A50D-056D-2F074909BCAB}"/>
                  </a:ext>
                </a:extLst>
              </p:cNvPr>
              <p:cNvSpPr txBox="1"/>
              <p:nvPr/>
            </p:nvSpPr>
            <p:spPr>
              <a:xfrm>
                <a:off x="1184238" y="2464423"/>
                <a:ext cx="4830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Endpoints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have capacity 1, other nodes 2</a:t>
                </a:r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E81D97-A10C-A50D-056D-2F074909B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2464423"/>
                <a:ext cx="4830553" cy="369332"/>
              </a:xfrm>
              <a:prstGeom prst="rect">
                <a:avLst/>
              </a:prstGeom>
              <a:blipFill>
                <a:blip r:embed="rId3"/>
                <a:stretch>
                  <a:fillRect l="-1009" t="-6557" b="-262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87B340-D66A-606A-F72A-8D919753F120}"/>
                  </a:ext>
                </a:extLst>
              </p:cNvPr>
              <p:cNvSpPr txBox="1"/>
              <p:nvPr/>
            </p:nvSpPr>
            <p:spPr>
              <a:xfrm>
                <a:off x="1184238" y="3242834"/>
                <a:ext cx="46666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Due to the &gt;1 capacity more then half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endpoints are matched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87B340-D66A-606A-F72A-8D919753F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3242834"/>
                <a:ext cx="4666686" cy="646331"/>
              </a:xfrm>
              <a:prstGeom prst="rect">
                <a:avLst/>
              </a:prstGeom>
              <a:blipFill>
                <a:blip r:embed="rId4"/>
                <a:stretch>
                  <a:fillRect l="-1044" t="-4717" b="-150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6AE378-6E45-ADC9-5986-12159AD1D93C}"/>
                  </a:ext>
                </a:extLst>
              </p:cNvPr>
              <p:cNvSpPr txBox="1"/>
              <p:nvPr/>
            </p:nvSpPr>
            <p:spPr>
              <a:xfrm>
                <a:off x="1184238" y="4223241"/>
                <a:ext cx="38682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We can find augmenting paths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for a constant fraction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6AE378-6E45-ADC9-5986-12159AD1D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4223241"/>
                <a:ext cx="3868216" cy="646331"/>
              </a:xfrm>
              <a:prstGeom prst="rect">
                <a:avLst/>
              </a:prstGeom>
              <a:blipFill>
                <a:blip r:embed="rId5"/>
                <a:stretch>
                  <a:fillRect l="-1260" t="-4717" b="-150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id="{BEDF532A-6D03-03D2-D1EC-5F808F023017}"/>
              </a:ext>
            </a:extLst>
          </p:cNvPr>
          <p:cNvSpPr/>
          <p:nvPr/>
        </p:nvSpPr>
        <p:spPr>
          <a:xfrm>
            <a:off x="8646296" y="250890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8175F7E-FB2D-2E03-7E96-74233460E027}"/>
              </a:ext>
            </a:extLst>
          </p:cNvPr>
          <p:cNvCxnSpPr>
            <a:cxnSpLocks/>
            <a:stCxn id="119" idx="2"/>
            <a:endCxn id="117" idx="6"/>
          </p:cNvCxnSpPr>
          <p:nvPr/>
        </p:nvCxnSpPr>
        <p:spPr>
          <a:xfrm flipH="1">
            <a:off x="8799703" y="2585606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E0ECB06C-1F0D-612A-31FE-AA23A9AC35CC}"/>
              </a:ext>
            </a:extLst>
          </p:cNvPr>
          <p:cNvSpPr/>
          <p:nvPr/>
        </p:nvSpPr>
        <p:spPr>
          <a:xfrm>
            <a:off x="9895379" y="250890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1FC53301-31B3-841B-17B7-620CA546EFBC}"/>
              </a:ext>
            </a:extLst>
          </p:cNvPr>
          <p:cNvSpPr/>
          <p:nvPr/>
        </p:nvSpPr>
        <p:spPr>
          <a:xfrm>
            <a:off x="7397213" y="250890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DA10C8E7-8E31-142B-CD32-EDDC3806A4B4}"/>
              </a:ext>
            </a:extLst>
          </p:cNvPr>
          <p:cNvSpPr/>
          <p:nvPr/>
        </p:nvSpPr>
        <p:spPr>
          <a:xfrm>
            <a:off x="11144462" y="251270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C7F212C3-557B-A5E4-7F4F-73D0573F86C5}"/>
              </a:ext>
            </a:extLst>
          </p:cNvPr>
          <p:cNvSpPr/>
          <p:nvPr/>
        </p:nvSpPr>
        <p:spPr>
          <a:xfrm>
            <a:off x="8646296" y="2986548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C2AB3E27-C5C8-F3FD-FD35-B314A3D04B95}"/>
              </a:ext>
            </a:extLst>
          </p:cNvPr>
          <p:cNvCxnSpPr>
            <a:cxnSpLocks/>
            <a:stCxn id="124" idx="2"/>
            <a:endCxn id="122" idx="6"/>
          </p:cNvCxnSpPr>
          <p:nvPr/>
        </p:nvCxnSpPr>
        <p:spPr>
          <a:xfrm flipH="1">
            <a:off x="8799703" y="3063251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805566F9-8AFB-F7F5-D819-EE40B9603206}"/>
              </a:ext>
            </a:extLst>
          </p:cNvPr>
          <p:cNvSpPr/>
          <p:nvPr/>
        </p:nvSpPr>
        <p:spPr>
          <a:xfrm>
            <a:off x="9895379" y="2986547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7A3C9ACA-DE12-969D-5A77-8B0E0E8297DA}"/>
              </a:ext>
            </a:extLst>
          </p:cNvPr>
          <p:cNvSpPr/>
          <p:nvPr/>
        </p:nvSpPr>
        <p:spPr>
          <a:xfrm>
            <a:off x="7397213" y="298654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AF7ED734-27CE-D42D-97C5-39DD8F831BEA}"/>
              </a:ext>
            </a:extLst>
          </p:cNvPr>
          <p:cNvSpPr/>
          <p:nvPr/>
        </p:nvSpPr>
        <p:spPr>
          <a:xfrm>
            <a:off x="11144462" y="299034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0CAFE230-826F-00C0-524F-D2DB9A8CFDF6}"/>
              </a:ext>
            </a:extLst>
          </p:cNvPr>
          <p:cNvSpPr/>
          <p:nvPr/>
        </p:nvSpPr>
        <p:spPr>
          <a:xfrm>
            <a:off x="8646296" y="3464193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637A903-6772-B83B-0FD0-F4D5ED5C472B}"/>
              </a:ext>
            </a:extLst>
          </p:cNvPr>
          <p:cNvCxnSpPr>
            <a:cxnSpLocks/>
            <a:stCxn id="129" idx="2"/>
            <a:endCxn id="127" idx="6"/>
          </p:cNvCxnSpPr>
          <p:nvPr/>
        </p:nvCxnSpPr>
        <p:spPr>
          <a:xfrm flipH="1">
            <a:off x="8799703" y="3540896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128">
            <a:extLst>
              <a:ext uri="{FF2B5EF4-FFF2-40B4-BE49-F238E27FC236}">
                <a16:creationId xmlns:a16="http://schemas.microsoft.com/office/drawing/2014/main" id="{72C91B78-1EB3-04C3-5A55-658DE8B06D4B}"/>
              </a:ext>
            </a:extLst>
          </p:cNvPr>
          <p:cNvSpPr/>
          <p:nvPr/>
        </p:nvSpPr>
        <p:spPr>
          <a:xfrm>
            <a:off x="9895379" y="3464192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EFFE1C14-49D4-EFAA-4CE3-293776BABC64}"/>
              </a:ext>
            </a:extLst>
          </p:cNvPr>
          <p:cNvSpPr/>
          <p:nvPr/>
        </p:nvSpPr>
        <p:spPr>
          <a:xfrm>
            <a:off x="7397213" y="346419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2D596E19-6732-DECE-BF09-B56D096CDC24}"/>
              </a:ext>
            </a:extLst>
          </p:cNvPr>
          <p:cNvSpPr/>
          <p:nvPr/>
        </p:nvSpPr>
        <p:spPr>
          <a:xfrm>
            <a:off x="11144462" y="346799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3B01C3CE-E8AE-FC4E-2E1C-285399F99385}"/>
              </a:ext>
            </a:extLst>
          </p:cNvPr>
          <p:cNvSpPr/>
          <p:nvPr/>
        </p:nvSpPr>
        <p:spPr>
          <a:xfrm>
            <a:off x="8646296" y="393892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7366097-5A5E-2C69-0FD3-C63D232D8727}"/>
              </a:ext>
            </a:extLst>
          </p:cNvPr>
          <p:cNvCxnSpPr>
            <a:cxnSpLocks/>
            <a:stCxn id="134" idx="2"/>
            <a:endCxn id="132" idx="6"/>
          </p:cNvCxnSpPr>
          <p:nvPr/>
        </p:nvCxnSpPr>
        <p:spPr>
          <a:xfrm flipH="1">
            <a:off x="8799703" y="4015627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>
            <a:extLst>
              <a:ext uri="{FF2B5EF4-FFF2-40B4-BE49-F238E27FC236}">
                <a16:creationId xmlns:a16="http://schemas.microsoft.com/office/drawing/2014/main" id="{329FB745-EC05-3E52-1F1D-5ADC3B0BD534}"/>
              </a:ext>
            </a:extLst>
          </p:cNvPr>
          <p:cNvSpPr/>
          <p:nvPr/>
        </p:nvSpPr>
        <p:spPr>
          <a:xfrm>
            <a:off x="9895379" y="3938923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DF7CBDBE-965A-4A17-9FB4-FB143C4872E1}"/>
              </a:ext>
            </a:extLst>
          </p:cNvPr>
          <p:cNvSpPr/>
          <p:nvPr/>
        </p:nvSpPr>
        <p:spPr>
          <a:xfrm>
            <a:off x="7397213" y="393892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3B28C60D-77F8-3370-967E-A2934E455AD5}"/>
              </a:ext>
            </a:extLst>
          </p:cNvPr>
          <p:cNvSpPr/>
          <p:nvPr/>
        </p:nvSpPr>
        <p:spPr>
          <a:xfrm>
            <a:off x="11144462" y="394272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2D0F50E-9577-B6FF-EA45-53FC57519F86}"/>
              </a:ext>
            </a:extLst>
          </p:cNvPr>
          <p:cNvSpPr/>
          <p:nvPr/>
        </p:nvSpPr>
        <p:spPr>
          <a:xfrm>
            <a:off x="8646296" y="4370496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12595611-1BE5-9F3C-8F74-2EA41AF06FD6}"/>
              </a:ext>
            </a:extLst>
          </p:cNvPr>
          <p:cNvCxnSpPr>
            <a:cxnSpLocks/>
            <a:stCxn id="139" idx="2"/>
            <a:endCxn id="137" idx="6"/>
          </p:cNvCxnSpPr>
          <p:nvPr/>
        </p:nvCxnSpPr>
        <p:spPr>
          <a:xfrm flipH="1">
            <a:off x="8799703" y="4447199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>
            <a:extLst>
              <a:ext uri="{FF2B5EF4-FFF2-40B4-BE49-F238E27FC236}">
                <a16:creationId xmlns:a16="http://schemas.microsoft.com/office/drawing/2014/main" id="{81D3D632-DAB4-0893-F3E7-D18464D343BA}"/>
              </a:ext>
            </a:extLst>
          </p:cNvPr>
          <p:cNvSpPr/>
          <p:nvPr/>
        </p:nvSpPr>
        <p:spPr>
          <a:xfrm>
            <a:off x="9895379" y="437049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81D4F682-B483-1FBD-CD6F-661F5465C6FE}"/>
              </a:ext>
            </a:extLst>
          </p:cNvPr>
          <p:cNvSpPr/>
          <p:nvPr/>
        </p:nvSpPr>
        <p:spPr>
          <a:xfrm>
            <a:off x="7397213" y="43704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10D0524A-F6DF-3D0C-AE65-3DB8060D6D1E}"/>
              </a:ext>
            </a:extLst>
          </p:cNvPr>
          <p:cNvSpPr/>
          <p:nvPr/>
        </p:nvSpPr>
        <p:spPr>
          <a:xfrm>
            <a:off x="11144462" y="43742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ECEBAE9C-F107-13AD-E05F-CE38FFD22EF9}"/>
              </a:ext>
            </a:extLst>
          </p:cNvPr>
          <p:cNvSpPr/>
          <p:nvPr/>
        </p:nvSpPr>
        <p:spPr>
          <a:xfrm>
            <a:off x="8646296" y="4878771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E79E2FB-5B53-093F-2E8F-5992A4C926EB}"/>
              </a:ext>
            </a:extLst>
          </p:cNvPr>
          <p:cNvCxnSpPr>
            <a:cxnSpLocks/>
            <a:stCxn id="144" idx="2"/>
            <a:endCxn id="142" idx="6"/>
          </p:cNvCxnSpPr>
          <p:nvPr/>
        </p:nvCxnSpPr>
        <p:spPr>
          <a:xfrm flipH="1">
            <a:off x="8799703" y="4955474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id="{33293346-C399-51D3-9905-8A04A97AFD31}"/>
              </a:ext>
            </a:extLst>
          </p:cNvPr>
          <p:cNvSpPr/>
          <p:nvPr/>
        </p:nvSpPr>
        <p:spPr>
          <a:xfrm>
            <a:off x="9895379" y="4878770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02AF9162-D24F-6A02-8D92-50FD5F3CD69F}"/>
              </a:ext>
            </a:extLst>
          </p:cNvPr>
          <p:cNvSpPr/>
          <p:nvPr/>
        </p:nvSpPr>
        <p:spPr>
          <a:xfrm>
            <a:off x="7397213" y="4878769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7A0668B4-9053-7195-E505-851E14F62FE2}"/>
              </a:ext>
            </a:extLst>
          </p:cNvPr>
          <p:cNvSpPr/>
          <p:nvPr/>
        </p:nvSpPr>
        <p:spPr>
          <a:xfrm>
            <a:off x="11144462" y="4882569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F917017-376E-1B2D-C091-0090E9AD662F}"/>
              </a:ext>
            </a:extLst>
          </p:cNvPr>
          <p:cNvCxnSpPr>
            <a:cxnSpLocks/>
            <a:stCxn id="117" idx="2"/>
            <a:endCxn id="120" idx="6"/>
          </p:cNvCxnSpPr>
          <p:nvPr/>
        </p:nvCxnSpPr>
        <p:spPr>
          <a:xfrm flipH="1" flipV="1">
            <a:off x="7550620" y="2585605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A834B198-F425-B060-E331-8D8CF9AB252F}"/>
              </a:ext>
            </a:extLst>
          </p:cNvPr>
          <p:cNvCxnSpPr>
            <a:cxnSpLocks/>
            <a:stCxn id="121" idx="2"/>
            <a:endCxn id="119" idx="6"/>
          </p:cNvCxnSpPr>
          <p:nvPr/>
        </p:nvCxnSpPr>
        <p:spPr>
          <a:xfrm flipH="1" flipV="1">
            <a:off x="10048786" y="2585606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410036A-F2F4-F9D9-F55A-57B6DCD41C2E}"/>
              </a:ext>
            </a:extLst>
          </p:cNvPr>
          <p:cNvCxnSpPr>
            <a:cxnSpLocks/>
            <a:stCxn id="126" idx="2"/>
            <a:endCxn id="124" idx="6"/>
          </p:cNvCxnSpPr>
          <p:nvPr/>
        </p:nvCxnSpPr>
        <p:spPr>
          <a:xfrm flipH="1" flipV="1">
            <a:off x="10048786" y="3063251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E20D4EF-3839-DBA8-BEE0-CE856285E217}"/>
              </a:ext>
            </a:extLst>
          </p:cNvPr>
          <p:cNvCxnSpPr>
            <a:cxnSpLocks/>
            <a:stCxn id="121" idx="3"/>
            <a:endCxn id="124" idx="7"/>
          </p:cNvCxnSpPr>
          <p:nvPr/>
        </p:nvCxnSpPr>
        <p:spPr>
          <a:xfrm flipH="1">
            <a:off x="10026320" y="2643642"/>
            <a:ext cx="1140608" cy="365371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00043A5-23F3-F85D-3643-FC97DCC477D1}"/>
              </a:ext>
            </a:extLst>
          </p:cNvPr>
          <p:cNvCxnSpPr>
            <a:cxnSpLocks/>
            <a:stCxn id="126" idx="3"/>
            <a:endCxn id="129" idx="6"/>
          </p:cNvCxnSpPr>
          <p:nvPr/>
        </p:nvCxnSpPr>
        <p:spPr>
          <a:xfrm flipH="1">
            <a:off x="10048786" y="3121287"/>
            <a:ext cx="1118142" cy="4196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D34DA1A0-EB9E-162C-8E71-525BF05A7FC3}"/>
              </a:ext>
            </a:extLst>
          </p:cNvPr>
          <p:cNvCxnSpPr>
            <a:cxnSpLocks/>
            <a:stCxn id="131" idx="2"/>
            <a:endCxn id="129" idx="6"/>
          </p:cNvCxnSpPr>
          <p:nvPr/>
        </p:nvCxnSpPr>
        <p:spPr>
          <a:xfrm flipH="1" flipV="1">
            <a:off x="10048786" y="3540896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D6A30B9A-E46B-D62F-4DEC-621A6E1B72DE}"/>
              </a:ext>
            </a:extLst>
          </p:cNvPr>
          <p:cNvCxnSpPr>
            <a:cxnSpLocks/>
            <a:stCxn id="136" idx="2"/>
            <a:endCxn id="134" idx="6"/>
          </p:cNvCxnSpPr>
          <p:nvPr/>
        </p:nvCxnSpPr>
        <p:spPr>
          <a:xfrm flipH="1" flipV="1">
            <a:off x="10048786" y="4015627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0DF93038-7AF2-324D-EA51-E4F36300680B}"/>
              </a:ext>
            </a:extLst>
          </p:cNvPr>
          <p:cNvCxnSpPr>
            <a:cxnSpLocks/>
            <a:stCxn id="134" idx="6"/>
            <a:endCxn id="141" idx="2"/>
          </p:cNvCxnSpPr>
          <p:nvPr/>
        </p:nvCxnSpPr>
        <p:spPr>
          <a:xfrm>
            <a:off x="10048786" y="4015627"/>
            <a:ext cx="1095676" cy="435371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AFD5F6E5-6BF4-2F84-D029-FB1C14433DAB}"/>
              </a:ext>
            </a:extLst>
          </p:cNvPr>
          <p:cNvCxnSpPr>
            <a:cxnSpLocks/>
            <a:stCxn id="141" idx="2"/>
            <a:endCxn id="139" idx="6"/>
          </p:cNvCxnSpPr>
          <p:nvPr/>
        </p:nvCxnSpPr>
        <p:spPr>
          <a:xfrm flipH="1" flipV="1">
            <a:off x="10048786" y="4447199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B9FED45B-48E8-5E24-E877-37A7A3F73FCF}"/>
              </a:ext>
            </a:extLst>
          </p:cNvPr>
          <p:cNvCxnSpPr>
            <a:cxnSpLocks/>
            <a:stCxn id="146" idx="2"/>
            <a:endCxn id="144" idx="6"/>
          </p:cNvCxnSpPr>
          <p:nvPr/>
        </p:nvCxnSpPr>
        <p:spPr>
          <a:xfrm flipH="1" flipV="1">
            <a:off x="10048786" y="4955474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A4269E2E-0861-050A-6D54-8DCDCF81BC1E}"/>
              </a:ext>
            </a:extLst>
          </p:cNvPr>
          <p:cNvCxnSpPr>
            <a:cxnSpLocks/>
            <a:stCxn id="117" idx="3"/>
            <a:endCxn id="125" idx="6"/>
          </p:cNvCxnSpPr>
          <p:nvPr/>
        </p:nvCxnSpPr>
        <p:spPr>
          <a:xfrm flipH="1">
            <a:off x="7550620" y="2639844"/>
            <a:ext cx="1118142" cy="42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13AB1BD3-3EDC-8F82-4321-DDEAB0F25882}"/>
              </a:ext>
            </a:extLst>
          </p:cNvPr>
          <p:cNvCxnSpPr>
            <a:cxnSpLocks/>
            <a:stCxn id="122" idx="2"/>
            <a:endCxn id="125" idx="6"/>
          </p:cNvCxnSpPr>
          <p:nvPr/>
        </p:nvCxnSpPr>
        <p:spPr>
          <a:xfrm flipH="1" flipV="1">
            <a:off x="7550620" y="3063250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2AE13AB-DE7D-A329-6FC0-877AF8061634}"/>
              </a:ext>
            </a:extLst>
          </p:cNvPr>
          <p:cNvCxnSpPr>
            <a:cxnSpLocks/>
            <a:stCxn id="127" idx="2"/>
            <a:endCxn id="130" idx="6"/>
          </p:cNvCxnSpPr>
          <p:nvPr/>
        </p:nvCxnSpPr>
        <p:spPr>
          <a:xfrm flipH="1" flipV="1">
            <a:off x="7550620" y="3540895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40BC96FC-165F-5C8F-6D17-09DDB9D883DC}"/>
              </a:ext>
            </a:extLst>
          </p:cNvPr>
          <p:cNvCxnSpPr>
            <a:cxnSpLocks/>
            <a:stCxn id="142" idx="1"/>
            <a:endCxn id="135" idx="5"/>
          </p:cNvCxnSpPr>
          <p:nvPr/>
        </p:nvCxnSpPr>
        <p:spPr>
          <a:xfrm flipH="1" flipV="1">
            <a:off x="7528154" y="4069863"/>
            <a:ext cx="1140608" cy="831374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D0A88BB-6261-42E4-1D0B-020D14CFDE39}"/>
              </a:ext>
            </a:extLst>
          </p:cNvPr>
          <p:cNvCxnSpPr>
            <a:cxnSpLocks/>
            <a:stCxn id="132" idx="2"/>
            <a:endCxn id="135" idx="6"/>
          </p:cNvCxnSpPr>
          <p:nvPr/>
        </p:nvCxnSpPr>
        <p:spPr>
          <a:xfrm flipH="1" flipV="1">
            <a:off x="7550620" y="4015626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6B4B6AD-BFCD-09C4-735A-E02D6EC06E8E}"/>
              </a:ext>
            </a:extLst>
          </p:cNvPr>
          <p:cNvCxnSpPr>
            <a:cxnSpLocks/>
            <a:stCxn id="135" idx="6"/>
            <a:endCxn id="137" idx="1"/>
          </p:cNvCxnSpPr>
          <p:nvPr/>
        </p:nvCxnSpPr>
        <p:spPr>
          <a:xfrm>
            <a:off x="7550620" y="4015626"/>
            <a:ext cx="1118142" cy="377336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B87AE9B9-2A71-F549-F9D5-0DAF7922D34A}"/>
              </a:ext>
            </a:extLst>
          </p:cNvPr>
          <p:cNvCxnSpPr>
            <a:cxnSpLocks/>
            <a:stCxn id="137" idx="2"/>
            <a:endCxn id="140" idx="6"/>
          </p:cNvCxnSpPr>
          <p:nvPr/>
        </p:nvCxnSpPr>
        <p:spPr>
          <a:xfrm flipH="1" flipV="1">
            <a:off x="7550620" y="4447198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2CE4A190-E7F3-30FC-DC9D-BBA9779730C7}"/>
              </a:ext>
            </a:extLst>
          </p:cNvPr>
          <p:cNvCxnSpPr>
            <a:cxnSpLocks/>
            <a:stCxn id="142" idx="2"/>
            <a:endCxn id="145" idx="6"/>
          </p:cNvCxnSpPr>
          <p:nvPr/>
        </p:nvCxnSpPr>
        <p:spPr>
          <a:xfrm flipH="1" flipV="1">
            <a:off x="7550620" y="4955473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D98E10D3-3B42-EB9A-193A-D38117481C8C}"/>
              </a:ext>
            </a:extLst>
          </p:cNvPr>
          <p:cNvCxnSpPr>
            <a:cxnSpLocks/>
            <a:stCxn id="137" idx="3"/>
            <a:endCxn id="145" idx="7"/>
          </p:cNvCxnSpPr>
          <p:nvPr/>
        </p:nvCxnSpPr>
        <p:spPr>
          <a:xfrm flipH="1">
            <a:off x="7528154" y="4501437"/>
            <a:ext cx="1140608" cy="39979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D676F2EE-9728-AD48-F4EE-D674A1F46C27}"/>
              </a:ext>
            </a:extLst>
          </p:cNvPr>
          <p:cNvCxnSpPr>
            <a:cxnSpLocks/>
            <a:stCxn id="124" idx="3"/>
            <a:endCxn id="127" idx="7"/>
          </p:cNvCxnSpPr>
          <p:nvPr/>
        </p:nvCxnSpPr>
        <p:spPr>
          <a:xfrm flipH="1">
            <a:off x="8777237" y="3117488"/>
            <a:ext cx="1140608" cy="3691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57AD7B5-C8BA-A46B-B9C3-C2C498B492AC}"/>
              </a:ext>
            </a:extLst>
          </p:cNvPr>
          <p:cNvCxnSpPr>
            <a:cxnSpLocks/>
            <a:stCxn id="129" idx="1"/>
            <a:endCxn id="117" idx="5"/>
          </p:cNvCxnSpPr>
          <p:nvPr/>
        </p:nvCxnSpPr>
        <p:spPr>
          <a:xfrm flipH="1" flipV="1">
            <a:off x="8777237" y="2639844"/>
            <a:ext cx="1140608" cy="8468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5C82CDC-3E8E-438A-37D8-EF2622D27FAB}"/>
              </a:ext>
            </a:extLst>
          </p:cNvPr>
          <p:cNvCxnSpPr>
            <a:cxnSpLocks/>
            <a:stCxn id="139" idx="1"/>
            <a:endCxn id="132" idx="6"/>
          </p:cNvCxnSpPr>
          <p:nvPr/>
        </p:nvCxnSpPr>
        <p:spPr>
          <a:xfrm flipH="1" flipV="1">
            <a:off x="8799703" y="4015628"/>
            <a:ext cx="1118142" cy="3773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29AA7CAD-5D04-E119-30F8-87AF43ECF75B}"/>
              </a:ext>
            </a:extLst>
          </p:cNvPr>
          <p:cNvCxnSpPr>
            <a:cxnSpLocks/>
            <a:stCxn id="139" idx="3"/>
            <a:endCxn id="142" idx="7"/>
          </p:cNvCxnSpPr>
          <p:nvPr/>
        </p:nvCxnSpPr>
        <p:spPr>
          <a:xfrm flipH="1">
            <a:off x="8777237" y="4501436"/>
            <a:ext cx="1140608" cy="3998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DC366522-6B94-B2FA-5547-0FE0201070A0}"/>
              </a:ext>
            </a:extLst>
          </p:cNvPr>
          <p:cNvCxnSpPr>
            <a:cxnSpLocks/>
            <a:stCxn id="122" idx="1"/>
            <a:endCxn id="120" idx="5"/>
          </p:cNvCxnSpPr>
          <p:nvPr/>
        </p:nvCxnSpPr>
        <p:spPr>
          <a:xfrm flipH="1" flipV="1">
            <a:off x="7528154" y="2639842"/>
            <a:ext cx="1140608" cy="369172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1D598BB1-5AF5-CBD1-C439-2B3205C88D68}"/>
              </a:ext>
            </a:extLst>
          </p:cNvPr>
          <p:cNvCxnSpPr>
            <a:cxnSpLocks/>
            <a:stCxn id="127" idx="1"/>
            <a:endCxn id="120" idx="5"/>
          </p:cNvCxnSpPr>
          <p:nvPr/>
        </p:nvCxnSpPr>
        <p:spPr>
          <a:xfrm flipH="1" flipV="1">
            <a:off x="7528154" y="2639842"/>
            <a:ext cx="1140608" cy="846817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48F669F1-EFF3-C56F-AF65-3926DF2D622F}"/>
              </a:ext>
            </a:extLst>
          </p:cNvPr>
          <p:cNvCxnSpPr>
            <a:cxnSpLocks/>
            <a:stCxn id="121" idx="3"/>
            <a:endCxn id="129" idx="7"/>
          </p:cNvCxnSpPr>
          <p:nvPr/>
        </p:nvCxnSpPr>
        <p:spPr>
          <a:xfrm flipH="1">
            <a:off x="10026320" y="2643642"/>
            <a:ext cx="1140608" cy="843016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66DC2CCD-ABD3-F674-E395-F6FD22AD38B1}"/>
              </a:ext>
            </a:extLst>
          </p:cNvPr>
          <p:cNvCxnSpPr>
            <a:cxnSpLocks/>
            <a:stCxn id="141" idx="2"/>
            <a:endCxn id="144" idx="7"/>
          </p:cNvCxnSpPr>
          <p:nvPr/>
        </p:nvCxnSpPr>
        <p:spPr>
          <a:xfrm flipH="1">
            <a:off x="10026320" y="4450998"/>
            <a:ext cx="1118142" cy="450238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1DFA84D5-FF89-CE7E-C91E-D37A6A466C3C}"/>
              </a:ext>
            </a:extLst>
          </p:cNvPr>
          <p:cNvSpPr txBox="1"/>
          <p:nvPr/>
        </p:nvSpPr>
        <p:spPr>
          <a:xfrm>
            <a:off x="7319867" y="21146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EAA61F86-0754-2194-99C3-00B552D468BA}"/>
              </a:ext>
            </a:extLst>
          </p:cNvPr>
          <p:cNvSpPr txBox="1"/>
          <p:nvPr/>
        </p:nvSpPr>
        <p:spPr>
          <a:xfrm>
            <a:off x="8568950" y="212376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FCAAB6C5-9837-123A-9F42-9D1A04097F66}"/>
              </a:ext>
            </a:extLst>
          </p:cNvPr>
          <p:cNvSpPr txBox="1"/>
          <p:nvPr/>
        </p:nvSpPr>
        <p:spPr>
          <a:xfrm>
            <a:off x="9818033" y="214248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77753BF-17FA-C25B-91AE-5DA3E067575E}"/>
              </a:ext>
            </a:extLst>
          </p:cNvPr>
          <p:cNvSpPr txBox="1"/>
          <p:nvPr/>
        </p:nvSpPr>
        <p:spPr>
          <a:xfrm>
            <a:off x="11067116" y="212277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5245B021-078C-186A-C3EC-AC4F59B01FE1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A8FEDA-F62C-670F-FAFE-0CFEC7E2ECF2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B21AEA-4383-1684-264C-4201F38E3134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4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F1B99-4B2A-0C3A-CBA9-1D38CE66E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08F227-E7E1-D3C4-6480-6C2CCC5571B6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B264A1FE-A467-D46F-A3FB-CD0E5149D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238" y="347083"/>
            <a:ext cx="9703279" cy="66987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Sub-Linear Setting</a:t>
            </a:r>
            <a:endParaRPr lang="hu-HU" sz="4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F2A709-F89A-6FB0-5F71-5A3EF21BC69D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7A1B621-CD00-F462-AC04-BC60037E2DD3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F507E0-E057-7125-863A-8FBE8DC50D27}"/>
                  </a:ext>
                </a:extLst>
              </p:cNvPr>
              <p:cNvSpPr txBox="1"/>
              <p:nvPr/>
            </p:nvSpPr>
            <p:spPr>
              <a:xfrm>
                <a:off x="1973078" y="1789181"/>
                <a:ext cx="383842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Given simple graph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sz="2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F507E0-E057-7125-863A-8FBE8DC50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078" y="1789181"/>
                <a:ext cx="3838423" cy="430887"/>
              </a:xfrm>
              <a:prstGeom prst="rect">
                <a:avLst/>
              </a:prstGeom>
              <a:blipFill>
                <a:blip r:embed="rId2"/>
                <a:stretch>
                  <a:fillRect l="-2067" t="-8571" r="-159" b="-3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7D6F8FA4-7BDC-D582-DD27-213C2846E9CE}"/>
              </a:ext>
            </a:extLst>
          </p:cNvPr>
          <p:cNvSpPr txBox="1"/>
          <p:nvPr/>
        </p:nvSpPr>
        <p:spPr>
          <a:xfrm>
            <a:off x="1973078" y="2657142"/>
            <a:ext cx="4240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Access the graph through queries</a:t>
            </a:r>
            <a:endParaRPr lang="hu-HU" sz="2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E9D0FE-6011-F271-4057-D81BBC4A9ACA}"/>
              </a:ext>
            </a:extLst>
          </p:cNvPr>
          <p:cNvSpPr txBox="1"/>
          <p:nvPr/>
        </p:nvSpPr>
        <p:spPr>
          <a:xfrm>
            <a:off x="1973075" y="3429000"/>
            <a:ext cx="741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Goal: Return a solution to an optimization problem in sub-linear number of queries </a:t>
            </a:r>
            <a:endParaRPr lang="hu-HU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6AEC03-1EBC-C945-F30C-9270B45EF60F}"/>
              </a:ext>
            </a:extLst>
          </p:cNvPr>
          <p:cNvSpPr txBox="1"/>
          <p:nvPr/>
        </p:nvSpPr>
        <p:spPr>
          <a:xfrm>
            <a:off x="1973076" y="4447574"/>
            <a:ext cx="74180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(Usually) approximate solutions</a:t>
            </a:r>
            <a:endParaRPr lang="hu-HU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7BE0D-D4D5-55B8-EBF6-9FFAF82EA251}"/>
              </a:ext>
            </a:extLst>
          </p:cNvPr>
          <p:cNvSpPr txBox="1"/>
          <p:nvPr/>
        </p:nvSpPr>
        <p:spPr>
          <a:xfrm>
            <a:off x="1973076" y="5001571"/>
            <a:ext cx="741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(Usually) properties of the graph </a:t>
            </a:r>
          </a:p>
          <a:p>
            <a:pPr lvl="2"/>
            <a:r>
              <a:rPr lang="en-US" sz="2200" dirty="0"/>
              <a:t>(Size of solution instead of the solution itself)</a:t>
            </a:r>
            <a:endParaRPr lang="hu-HU" sz="22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166484C5-338E-5014-74C6-EB48B4785499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D377C-4177-FEC4-8C61-AD882C4B7359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0481E6-AA6B-6E71-090F-4CDF29AA4ACC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92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2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22CDB-81A6-F0EA-5409-46ED96CF0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8A5D6-5AF8-D558-F7B5-EF4F9AA530E6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37F007-0BAC-D5E8-DDDF-7336682DCFF6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53DE05-E690-AEE1-8240-A7EC1A1E2796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37B49734-090A-AE83-9299-E80F72E8171B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Static Better then 2-Approximate Algorithm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692C90-E139-9A0D-AE4B-71A06DEFFFD3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B69C8B-37CA-8D43-EC22-E54A219334BF}"/>
                  </a:ext>
                </a:extLst>
              </p:cNvPr>
              <p:cNvSpPr txBox="1"/>
              <p:nvPr/>
            </p:nvSpPr>
            <p:spPr>
              <a:xfrm>
                <a:off x="1184238" y="1556060"/>
                <a:ext cx="5074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Step 2: Calculate a maximal b-matching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B69C8B-37CA-8D43-EC22-E54A21933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1556060"/>
                <a:ext cx="5074322" cy="646331"/>
              </a:xfrm>
              <a:prstGeom prst="rect">
                <a:avLst/>
              </a:prstGeom>
              <a:blipFill>
                <a:blip r:embed="rId2"/>
                <a:stretch>
                  <a:fillRect l="-960" t="-3774" b="-75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1748CD-42B1-CED4-10C8-9B1F27D726A7}"/>
                  </a:ext>
                </a:extLst>
              </p:cNvPr>
              <p:cNvSpPr txBox="1"/>
              <p:nvPr/>
            </p:nvSpPr>
            <p:spPr>
              <a:xfrm>
                <a:off x="1184238" y="2464423"/>
                <a:ext cx="4830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Endpoints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have capacity 1, other nodes 2</a:t>
                </a:r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1748CD-42B1-CED4-10C8-9B1F27D72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2464423"/>
                <a:ext cx="4830553" cy="369332"/>
              </a:xfrm>
              <a:prstGeom prst="rect">
                <a:avLst/>
              </a:prstGeom>
              <a:blipFill>
                <a:blip r:embed="rId3"/>
                <a:stretch>
                  <a:fillRect l="-1009" t="-6557" b="-262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FC677A-ADD2-88CC-5C4A-B0F8380998F0}"/>
                  </a:ext>
                </a:extLst>
              </p:cNvPr>
              <p:cNvSpPr txBox="1"/>
              <p:nvPr/>
            </p:nvSpPr>
            <p:spPr>
              <a:xfrm>
                <a:off x="1184238" y="3242834"/>
                <a:ext cx="46666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Due to the &gt;1 capacity more then half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endpoints are matched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FC677A-ADD2-88CC-5C4A-B0F838099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3242834"/>
                <a:ext cx="4666686" cy="646331"/>
              </a:xfrm>
              <a:prstGeom prst="rect">
                <a:avLst/>
              </a:prstGeom>
              <a:blipFill>
                <a:blip r:embed="rId4"/>
                <a:stretch>
                  <a:fillRect l="-1044" t="-4717" b="-150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229EDB9-80B3-D5C9-5984-D23B2DFC42AB}"/>
              </a:ext>
            </a:extLst>
          </p:cNvPr>
          <p:cNvSpPr txBox="1"/>
          <p:nvPr/>
        </p:nvSpPr>
        <p:spPr>
          <a:xfrm>
            <a:off x="1184238" y="5284028"/>
            <a:ext cx="405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While some of these overlap, one path may only overlap with O(1) other paths</a:t>
            </a:r>
            <a:endParaRPr lang="hu-HU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3A082FDB-4CCE-41A4-0A03-DA6FF4E8DF48}"/>
              </a:ext>
            </a:extLst>
          </p:cNvPr>
          <p:cNvSpPr/>
          <p:nvPr/>
        </p:nvSpPr>
        <p:spPr>
          <a:xfrm>
            <a:off x="8646296" y="250890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C8B2D8D-AA0E-1FBC-4744-76002C6757AA}"/>
              </a:ext>
            </a:extLst>
          </p:cNvPr>
          <p:cNvCxnSpPr>
            <a:cxnSpLocks/>
            <a:stCxn id="119" idx="2"/>
            <a:endCxn id="117" idx="6"/>
          </p:cNvCxnSpPr>
          <p:nvPr/>
        </p:nvCxnSpPr>
        <p:spPr>
          <a:xfrm flipH="1">
            <a:off x="8799703" y="2585606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FAEAFD0D-F3B9-784C-28B1-A3E31F2C601F}"/>
              </a:ext>
            </a:extLst>
          </p:cNvPr>
          <p:cNvSpPr/>
          <p:nvPr/>
        </p:nvSpPr>
        <p:spPr>
          <a:xfrm>
            <a:off x="9895379" y="250890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9A4BB115-B678-25FC-A9D0-F5251A37E290}"/>
              </a:ext>
            </a:extLst>
          </p:cNvPr>
          <p:cNvSpPr/>
          <p:nvPr/>
        </p:nvSpPr>
        <p:spPr>
          <a:xfrm>
            <a:off x="7397213" y="250890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7908C2F8-B3B5-9A50-4F24-7C09E1A481DF}"/>
              </a:ext>
            </a:extLst>
          </p:cNvPr>
          <p:cNvSpPr/>
          <p:nvPr/>
        </p:nvSpPr>
        <p:spPr>
          <a:xfrm>
            <a:off x="11144462" y="251270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39A2905-DB07-897F-F308-EEAD6A15514C}"/>
              </a:ext>
            </a:extLst>
          </p:cNvPr>
          <p:cNvSpPr/>
          <p:nvPr/>
        </p:nvSpPr>
        <p:spPr>
          <a:xfrm>
            <a:off x="8646296" y="2986548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F73D67C-3C3D-CBEB-F7F1-7C04CD61C1A3}"/>
              </a:ext>
            </a:extLst>
          </p:cNvPr>
          <p:cNvCxnSpPr>
            <a:cxnSpLocks/>
            <a:stCxn id="124" idx="2"/>
            <a:endCxn id="122" idx="6"/>
          </p:cNvCxnSpPr>
          <p:nvPr/>
        </p:nvCxnSpPr>
        <p:spPr>
          <a:xfrm flipH="1">
            <a:off x="8799703" y="3063251"/>
            <a:ext cx="109567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45715EFD-3DA5-5CC0-40AB-449FE221CA59}"/>
              </a:ext>
            </a:extLst>
          </p:cNvPr>
          <p:cNvSpPr/>
          <p:nvPr/>
        </p:nvSpPr>
        <p:spPr>
          <a:xfrm>
            <a:off x="9895379" y="2986547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84415D5-5B09-DD83-70F0-96F180260BB9}"/>
              </a:ext>
            </a:extLst>
          </p:cNvPr>
          <p:cNvSpPr/>
          <p:nvPr/>
        </p:nvSpPr>
        <p:spPr>
          <a:xfrm>
            <a:off x="7397213" y="298654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A2C7207C-713B-5B98-AADE-F79154851279}"/>
              </a:ext>
            </a:extLst>
          </p:cNvPr>
          <p:cNvSpPr/>
          <p:nvPr/>
        </p:nvSpPr>
        <p:spPr>
          <a:xfrm>
            <a:off x="11144462" y="299034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22A57F4E-59DC-E748-C6A3-FFAEEF25C0E1}"/>
              </a:ext>
            </a:extLst>
          </p:cNvPr>
          <p:cNvSpPr/>
          <p:nvPr/>
        </p:nvSpPr>
        <p:spPr>
          <a:xfrm>
            <a:off x="8646296" y="3464193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B26FC47-F974-C716-8726-DDD2462FBFFC}"/>
              </a:ext>
            </a:extLst>
          </p:cNvPr>
          <p:cNvCxnSpPr>
            <a:cxnSpLocks/>
            <a:stCxn id="129" idx="2"/>
            <a:endCxn id="127" idx="6"/>
          </p:cNvCxnSpPr>
          <p:nvPr/>
        </p:nvCxnSpPr>
        <p:spPr>
          <a:xfrm flipH="1">
            <a:off x="8799703" y="3540896"/>
            <a:ext cx="109567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128">
            <a:extLst>
              <a:ext uri="{FF2B5EF4-FFF2-40B4-BE49-F238E27FC236}">
                <a16:creationId xmlns:a16="http://schemas.microsoft.com/office/drawing/2014/main" id="{3A66EE1F-490F-9FE0-A028-71DF56CC60A2}"/>
              </a:ext>
            </a:extLst>
          </p:cNvPr>
          <p:cNvSpPr/>
          <p:nvPr/>
        </p:nvSpPr>
        <p:spPr>
          <a:xfrm>
            <a:off x="9895379" y="3464192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9C0F783-FF64-7572-FAC5-CC38FDF2C22C}"/>
              </a:ext>
            </a:extLst>
          </p:cNvPr>
          <p:cNvSpPr/>
          <p:nvPr/>
        </p:nvSpPr>
        <p:spPr>
          <a:xfrm>
            <a:off x="7397213" y="346419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AFBE2BA1-B5EB-281D-C5FD-48B86FECC46F}"/>
              </a:ext>
            </a:extLst>
          </p:cNvPr>
          <p:cNvSpPr/>
          <p:nvPr/>
        </p:nvSpPr>
        <p:spPr>
          <a:xfrm>
            <a:off x="11144462" y="346799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778518B-0DC5-D5A0-F9D3-4C60F0D1DA1D}"/>
              </a:ext>
            </a:extLst>
          </p:cNvPr>
          <p:cNvSpPr/>
          <p:nvPr/>
        </p:nvSpPr>
        <p:spPr>
          <a:xfrm>
            <a:off x="8646296" y="393892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4F19D08-D7FB-8099-C2EC-B0C848B93C4E}"/>
              </a:ext>
            </a:extLst>
          </p:cNvPr>
          <p:cNvCxnSpPr>
            <a:cxnSpLocks/>
            <a:stCxn id="134" idx="2"/>
            <a:endCxn id="132" idx="6"/>
          </p:cNvCxnSpPr>
          <p:nvPr/>
        </p:nvCxnSpPr>
        <p:spPr>
          <a:xfrm flipH="1">
            <a:off x="8799703" y="4015627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>
            <a:extLst>
              <a:ext uri="{FF2B5EF4-FFF2-40B4-BE49-F238E27FC236}">
                <a16:creationId xmlns:a16="http://schemas.microsoft.com/office/drawing/2014/main" id="{13DDC85F-F40C-9329-1308-4623A9CD9E0A}"/>
              </a:ext>
            </a:extLst>
          </p:cNvPr>
          <p:cNvSpPr/>
          <p:nvPr/>
        </p:nvSpPr>
        <p:spPr>
          <a:xfrm>
            <a:off x="9895379" y="3938923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93316DCF-B06A-40DA-B256-5E61D9C88DD7}"/>
              </a:ext>
            </a:extLst>
          </p:cNvPr>
          <p:cNvSpPr/>
          <p:nvPr/>
        </p:nvSpPr>
        <p:spPr>
          <a:xfrm>
            <a:off x="7397213" y="393892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7EC2B4E6-FE61-9923-6C4E-B7577EF0A741}"/>
              </a:ext>
            </a:extLst>
          </p:cNvPr>
          <p:cNvSpPr/>
          <p:nvPr/>
        </p:nvSpPr>
        <p:spPr>
          <a:xfrm>
            <a:off x="11144462" y="394272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4898EC7C-ABB2-D72E-BC88-D1A45F1E954C}"/>
              </a:ext>
            </a:extLst>
          </p:cNvPr>
          <p:cNvSpPr/>
          <p:nvPr/>
        </p:nvSpPr>
        <p:spPr>
          <a:xfrm>
            <a:off x="8646296" y="4370496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50CD092-41A0-3CF6-6019-1A0447A42C00}"/>
              </a:ext>
            </a:extLst>
          </p:cNvPr>
          <p:cNvCxnSpPr>
            <a:cxnSpLocks/>
            <a:stCxn id="139" idx="2"/>
            <a:endCxn id="137" idx="6"/>
          </p:cNvCxnSpPr>
          <p:nvPr/>
        </p:nvCxnSpPr>
        <p:spPr>
          <a:xfrm flipH="1">
            <a:off x="8799703" y="4447199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>
            <a:extLst>
              <a:ext uri="{FF2B5EF4-FFF2-40B4-BE49-F238E27FC236}">
                <a16:creationId xmlns:a16="http://schemas.microsoft.com/office/drawing/2014/main" id="{7393E80D-1BFB-02FC-5BB0-6F4E004710A9}"/>
              </a:ext>
            </a:extLst>
          </p:cNvPr>
          <p:cNvSpPr/>
          <p:nvPr/>
        </p:nvSpPr>
        <p:spPr>
          <a:xfrm>
            <a:off x="9895379" y="437049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3974DDFF-6420-38B4-9EB3-E37892FE9EDA}"/>
              </a:ext>
            </a:extLst>
          </p:cNvPr>
          <p:cNvSpPr/>
          <p:nvPr/>
        </p:nvSpPr>
        <p:spPr>
          <a:xfrm>
            <a:off x="7397213" y="43704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F32F5523-7F12-7D01-BA32-86017E7B133C}"/>
              </a:ext>
            </a:extLst>
          </p:cNvPr>
          <p:cNvSpPr/>
          <p:nvPr/>
        </p:nvSpPr>
        <p:spPr>
          <a:xfrm>
            <a:off x="11144462" y="43742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A3E41564-F325-A32A-A362-0AC87D80032E}"/>
              </a:ext>
            </a:extLst>
          </p:cNvPr>
          <p:cNvSpPr/>
          <p:nvPr/>
        </p:nvSpPr>
        <p:spPr>
          <a:xfrm>
            <a:off x="8646296" y="4878771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F9B6DE06-71E9-3F1A-7AC5-616EA91AFB62}"/>
              </a:ext>
            </a:extLst>
          </p:cNvPr>
          <p:cNvCxnSpPr>
            <a:cxnSpLocks/>
            <a:stCxn id="144" idx="2"/>
            <a:endCxn id="142" idx="6"/>
          </p:cNvCxnSpPr>
          <p:nvPr/>
        </p:nvCxnSpPr>
        <p:spPr>
          <a:xfrm flipH="1">
            <a:off x="8799703" y="4955474"/>
            <a:ext cx="109567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id="{E9672807-F01C-DCE3-7E7A-D45AE20D3D6F}"/>
              </a:ext>
            </a:extLst>
          </p:cNvPr>
          <p:cNvSpPr/>
          <p:nvPr/>
        </p:nvSpPr>
        <p:spPr>
          <a:xfrm>
            <a:off x="9895379" y="4878770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DD37F4BB-4959-1376-C299-8F72710425B3}"/>
              </a:ext>
            </a:extLst>
          </p:cNvPr>
          <p:cNvSpPr/>
          <p:nvPr/>
        </p:nvSpPr>
        <p:spPr>
          <a:xfrm>
            <a:off x="7397213" y="4878769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CCF42C30-A5A3-1F5A-976C-7A94DB6343CE}"/>
              </a:ext>
            </a:extLst>
          </p:cNvPr>
          <p:cNvSpPr/>
          <p:nvPr/>
        </p:nvSpPr>
        <p:spPr>
          <a:xfrm>
            <a:off x="11144462" y="4882569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E124E37-E508-3C90-E82E-9061F106ABA0}"/>
              </a:ext>
            </a:extLst>
          </p:cNvPr>
          <p:cNvCxnSpPr>
            <a:cxnSpLocks/>
            <a:stCxn id="117" idx="2"/>
            <a:endCxn id="120" idx="6"/>
          </p:cNvCxnSpPr>
          <p:nvPr/>
        </p:nvCxnSpPr>
        <p:spPr>
          <a:xfrm flipH="1" flipV="1">
            <a:off x="7550620" y="2585605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2A8555CC-7235-7F70-5AE2-B1E3D129D916}"/>
              </a:ext>
            </a:extLst>
          </p:cNvPr>
          <p:cNvCxnSpPr>
            <a:cxnSpLocks/>
            <a:stCxn id="121" idx="2"/>
            <a:endCxn id="119" idx="6"/>
          </p:cNvCxnSpPr>
          <p:nvPr/>
        </p:nvCxnSpPr>
        <p:spPr>
          <a:xfrm flipH="1" flipV="1">
            <a:off x="10048786" y="2585606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D824E85-4BCA-DD8B-E735-76E1D989CD8C}"/>
              </a:ext>
            </a:extLst>
          </p:cNvPr>
          <p:cNvCxnSpPr>
            <a:cxnSpLocks/>
            <a:stCxn id="126" idx="2"/>
            <a:endCxn id="124" idx="6"/>
          </p:cNvCxnSpPr>
          <p:nvPr/>
        </p:nvCxnSpPr>
        <p:spPr>
          <a:xfrm flipH="1" flipV="1">
            <a:off x="10048786" y="3063251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CB5CB46-7F4F-94DB-061D-C66832B38188}"/>
              </a:ext>
            </a:extLst>
          </p:cNvPr>
          <p:cNvCxnSpPr>
            <a:cxnSpLocks/>
            <a:stCxn id="121" idx="3"/>
            <a:endCxn id="124" idx="7"/>
          </p:cNvCxnSpPr>
          <p:nvPr/>
        </p:nvCxnSpPr>
        <p:spPr>
          <a:xfrm flipH="1">
            <a:off x="10026320" y="2643642"/>
            <a:ext cx="1140608" cy="36537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2BBF4E41-F514-FB1E-640D-0573402188EA}"/>
              </a:ext>
            </a:extLst>
          </p:cNvPr>
          <p:cNvCxnSpPr>
            <a:cxnSpLocks/>
            <a:stCxn id="126" idx="3"/>
            <a:endCxn id="129" idx="6"/>
          </p:cNvCxnSpPr>
          <p:nvPr/>
        </p:nvCxnSpPr>
        <p:spPr>
          <a:xfrm flipH="1">
            <a:off x="10048786" y="3121287"/>
            <a:ext cx="1118142" cy="4196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8274252B-C2C6-F8D8-CD34-7C9D3C7B87C7}"/>
              </a:ext>
            </a:extLst>
          </p:cNvPr>
          <p:cNvCxnSpPr>
            <a:cxnSpLocks/>
            <a:stCxn id="131" idx="2"/>
            <a:endCxn id="129" idx="6"/>
          </p:cNvCxnSpPr>
          <p:nvPr/>
        </p:nvCxnSpPr>
        <p:spPr>
          <a:xfrm flipH="1" flipV="1">
            <a:off x="10048786" y="3540896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630E51D6-35B6-2BA4-1320-146851C032CB}"/>
              </a:ext>
            </a:extLst>
          </p:cNvPr>
          <p:cNvCxnSpPr>
            <a:cxnSpLocks/>
            <a:stCxn id="136" idx="2"/>
            <a:endCxn id="134" idx="6"/>
          </p:cNvCxnSpPr>
          <p:nvPr/>
        </p:nvCxnSpPr>
        <p:spPr>
          <a:xfrm flipH="1" flipV="1">
            <a:off x="10048786" y="4015627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93CC4346-09F2-6ADD-9D14-191541544578}"/>
              </a:ext>
            </a:extLst>
          </p:cNvPr>
          <p:cNvCxnSpPr>
            <a:cxnSpLocks/>
            <a:stCxn id="134" idx="6"/>
            <a:endCxn id="141" idx="2"/>
          </p:cNvCxnSpPr>
          <p:nvPr/>
        </p:nvCxnSpPr>
        <p:spPr>
          <a:xfrm>
            <a:off x="10048786" y="4015627"/>
            <a:ext cx="1095676" cy="435371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CBF92C17-A216-3D72-24C7-6468F022AEFC}"/>
              </a:ext>
            </a:extLst>
          </p:cNvPr>
          <p:cNvCxnSpPr>
            <a:cxnSpLocks/>
            <a:stCxn id="141" idx="2"/>
            <a:endCxn id="139" idx="6"/>
          </p:cNvCxnSpPr>
          <p:nvPr/>
        </p:nvCxnSpPr>
        <p:spPr>
          <a:xfrm flipH="1" flipV="1">
            <a:off x="10048786" y="4447199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D0ED92AE-4381-A445-C950-6466815AE136}"/>
              </a:ext>
            </a:extLst>
          </p:cNvPr>
          <p:cNvCxnSpPr>
            <a:cxnSpLocks/>
            <a:stCxn id="146" idx="2"/>
            <a:endCxn id="144" idx="6"/>
          </p:cNvCxnSpPr>
          <p:nvPr/>
        </p:nvCxnSpPr>
        <p:spPr>
          <a:xfrm flipH="1" flipV="1">
            <a:off x="10048786" y="4955474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5077B85-1CB8-F9B0-003F-FC8C64BD1F93}"/>
              </a:ext>
            </a:extLst>
          </p:cNvPr>
          <p:cNvCxnSpPr>
            <a:cxnSpLocks/>
            <a:stCxn id="117" idx="3"/>
            <a:endCxn id="125" idx="6"/>
          </p:cNvCxnSpPr>
          <p:nvPr/>
        </p:nvCxnSpPr>
        <p:spPr>
          <a:xfrm flipH="1">
            <a:off x="7550620" y="2639844"/>
            <a:ext cx="1118142" cy="42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E6F2F24-3845-2139-5312-88149C30649F}"/>
              </a:ext>
            </a:extLst>
          </p:cNvPr>
          <p:cNvCxnSpPr>
            <a:cxnSpLocks/>
            <a:stCxn id="122" idx="2"/>
            <a:endCxn id="125" idx="6"/>
          </p:cNvCxnSpPr>
          <p:nvPr/>
        </p:nvCxnSpPr>
        <p:spPr>
          <a:xfrm flipH="1" flipV="1">
            <a:off x="7550620" y="3063250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E16FE42-2B0F-B7D7-36D1-93DCA92DCF33}"/>
              </a:ext>
            </a:extLst>
          </p:cNvPr>
          <p:cNvCxnSpPr>
            <a:cxnSpLocks/>
            <a:stCxn id="127" idx="2"/>
            <a:endCxn id="130" idx="6"/>
          </p:cNvCxnSpPr>
          <p:nvPr/>
        </p:nvCxnSpPr>
        <p:spPr>
          <a:xfrm flipH="1" flipV="1">
            <a:off x="7550620" y="3540895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D9C50252-0C81-313A-1676-84B9C8C25B75}"/>
              </a:ext>
            </a:extLst>
          </p:cNvPr>
          <p:cNvCxnSpPr>
            <a:cxnSpLocks/>
            <a:stCxn id="142" idx="1"/>
            <a:endCxn id="135" idx="5"/>
          </p:cNvCxnSpPr>
          <p:nvPr/>
        </p:nvCxnSpPr>
        <p:spPr>
          <a:xfrm flipH="1" flipV="1">
            <a:off x="7528154" y="4069863"/>
            <a:ext cx="1140608" cy="83137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99A6E8C5-6B61-213C-436B-9238B923BBEE}"/>
              </a:ext>
            </a:extLst>
          </p:cNvPr>
          <p:cNvCxnSpPr>
            <a:cxnSpLocks/>
            <a:stCxn id="132" idx="2"/>
            <a:endCxn id="135" idx="6"/>
          </p:cNvCxnSpPr>
          <p:nvPr/>
        </p:nvCxnSpPr>
        <p:spPr>
          <a:xfrm flipH="1" flipV="1">
            <a:off x="7550620" y="4015626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FBC95C13-2D05-C10B-FD31-DBE247482FE8}"/>
              </a:ext>
            </a:extLst>
          </p:cNvPr>
          <p:cNvCxnSpPr>
            <a:cxnSpLocks/>
            <a:stCxn id="135" idx="6"/>
            <a:endCxn id="137" idx="1"/>
          </p:cNvCxnSpPr>
          <p:nvPr/>
        </p:nvCxnSpPr>
        <p:spPr>
          <a:xfrm>
            <a:off x="7550620" y="4015626"/>
            <a:ext cx="1118142" cy="377336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D41B76EA-872C-ECA8-5A42-E28EB6797100}"/>
              </a:ext>
            </a:extLst>
          </p:cNvPr>
          <p:cNvCxnSpPr>
            <a:cxnSpLocks/>
            <a:stCxn id="137" idx="2"/>
            <a:endCxn id="140" idx="6"/>
          </p:cNvCxnSpPr>
          <p:nvPr/>
        </p:nvCxnSpPr>
        <p:spPr>
          <a:xfrm flipH="1" flipV="1">
            <a:off x="7550620" y="4447198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31677627-45E8-A02F-57BB-02F72D6A6882}"/>
              </a:ext>
            </a:extLst>
          </p:cNvPr>
          <p:cNvCxnSpPr>
            <a:cxnSpLocks/>
            <a:stCxn id="142" idx="2"/>
            <a:endCxn id="145" idx="6"/>
          </p:cNvCxnSpPr>
          <p:nvPr/>
        </p:nvCxnSpPr>
        <p:spPr>
          <a:xfrm flipH="1" flipV="1">
            <a:off x="7550620" y="4955473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D4306A97-9DAC-1AB7-7EB1-54BC0363B9A0}"/>
              </a:ext>
            </a:extLst>
          </p:cNvPr>
          <p:cNvCxnSpPr>
            <a:cxnSpLocks/>
            <a:stCxn id="137" idx="3"/>
            <a:endCxn id="145" idx="7"/>
          </p:cNvCxnSpPr>
          <p:nvPr/>
        </p:nvCxnSpPr>
        <p:spPr>
          <a:xfrm flipH="1">
            <a:off x="7528154" y="4501437"/>
            <a:ext cx="1140608" cy="39979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8287F599-354E-A9B2-4D3C-FF6EE4AB18FE}"/>
              </a:ext>
            </a:extLst>
          </p:cNvPr>
          <p:cNvCxnSpPr>
            <a:cxnSpLocks/>
            <a:stCxn id="124" idx="3"/>
            <a:endCxn id="127" idx="7"/>
          </p:cNvCxnSpPr>
          <p:nvPr/>
        </p:nvCxnSpPr>
        <p:spPr>
          <a:xfrm flipH="1">
            <a:off x="8777237" y="3117488"/>
            <a:ext cx="1140608" cy="3691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ACBA5605-F994-9591-3933-B7DB18BF5477}"/>
              </a:ext>
            </a:extLst>
          </p:cNvPr>
          <p:cNvCxnSpPr>
            <a:cxnSpLocks/>
            <a:stCxn id="129" idx="1"/>
            <a:endCxn id="117" idx="5"/>
          </p:cNvCxnSpPr>
          <p:nvPr/>
        </p:nvCxnSpPr>
        <p:spPr>
          <a:xfrm flipH="1" flipV="1">
            <a:off x="8777237" y="2639844"/>
            <a:ext cx="1140608" cy="8468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C6736DBA-14A0-CD91-5170-4D289C73C66E}"/>
              </a:ext>
            </a:extLst>
          </p:cNvPr>
          <p:cNvCxnSpPr>
            <a:cxnSpLocks/>
            <a:stCxn id="139" idx="1"/>
            <a:endCxn id="132" idx="6"/>
          </p:cNvCxnSpPr>
          <p:nvPr/>
        </p:nvCxnSpPr>
        <p:spPr>
          <a:xfrm flipH="1" flipV="1">
            <a:off x="8799703" y="4015628"/>
            <a:ext cx="1118142" cy="3773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E40D54B4-B4A9-1DBC-81BB-D3FC2FD4A097}"/>
              </a:ext>
            </a:extLst>
          </p:cNvPr>
          <p:cNvCxnSpPr>
            <a:cxnSpLocks/>
            <a:stCxn id="139" idx="3"/>
            <a:endCxn id="142" idx="7"/>
          </p:cNvCxnSpPr>
          <p:nvPr/>
        </p:nvCxnSpPr>
        <p:spPr>
          <a:xfrm flipH="1">
            <a:off x="8777237" y="4501436"/>
            <a:ext cx="1140608" cy="3998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282ADCA3-6D04-B9BE-B22B-F6530528E5B5}"/>
              </a:ext>
            </a:extLst>
          </p:cNvPr>
          <p:cNvCxnSpPr>
            <a:cxnSpLocks/>
            <a:stCxn id="122" idx="1"/>
            <a:endCxn id="120" idx="5"/>
          </p:cNvCxnSpPr>
          <p:nvPr/>
        </p:nvCxnSpPr>
        <p:spPr>
          <a:xfrm flipH="1" flipV="1">
            <a:off x="7528154" y="2639842"/>
            <a:ext cx="1140608" cy="36917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88F851E0-EBB3-EFC8-3356-2BC0E45B0938}"/>
              </a:ext>
            </a:extLst>
          </p:cNvPr>
          <p:cNvCxnSpPr>
            <a:cxnSpLocks/>
            <a:stCxn id="127" idx="1"/>
            <a:endCxn id="120" idx="5"/>
          </p:cNvCxnSpPr>
          <p:nvPr/>
        </p:nvCxnSpPr>
        <p:spPr>
          <a:xfrm flipH="1" flipV="1">
            <a:off x="7528154" y="2639842"/>
            <a:ext cx="1140608" cy="84681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84EBB85A-1548-8F81-D7B4-3965E2A259F5}"/>
              </a:ext>
            </a:extLst>
          </p:cNvPr>
          <p:cNvCxnSpPr>
            <a:cxnSpLocks/>
            <a:stCxn id="121" idx="3"/>
            <a:endCxn id="129" idx="7"/>
          </p:cNvCxnSpPr>
          <p:nvPr/>
        </p:nvCxnSpPr>
        <p:spPr>
          <a:xfrm flipH="1">
            <a:off x="10026320" y="2643642"/>
            <a:ext cx="1140608" cy="84301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2011E511-7E1A-C768-88C4-8CFD324A4801}"/>
              </a:ext>
            </a:extLst>
          </p:cNvPr>
          <p:cNvCxnSpPr>
            <a:cxnSpLocks/>
            <a:stCxn id="141" idx="2"/>
            <a:endCxn id="144" idx="7"/>
          </p:cNvCxnSpPr>
          <p:nvPr/>
        </p:nvCxnSpPr>
        <p:spPr>
          <a:xfrm flipH="1">
            <a:off x="10026320" y="4450998"/>
            <a:ext cx="1118142" cy="45023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321FBE8D-C4B6-F014-4F16-FE3B3A7FB3BC}"/>
              </a:ext>
            </a:extLst>
          </p:cNvPr>
          <p:cNvSpPr txBox="1"/>
          <p:nvPr/>
        </p:nvSpPr>
        <p:spPr>
          <a:xfrm>
            <a:off x="7319867" y="21146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8162B0DD-BD40-6F98-E666-25BEDAEF9CA2}"/>
              </a:ext>
            </a:extLst>
          </p:cNvPr>
          <p:cNvSpPr txBox="1"/>
          <p:nvPr/>
        </p:nvSpPr>
        <p:spPr>
          <a:xfrm>
            <a:off x="8568950" y="212376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D2C56BE-CCC7-E33F-D76B-C6CAC5E397D5}"/>
              </a:ext>
            </a:extLst>
          </p:cNvPr>
          <p:cNvSpPr txBox="1"/>
          <p:nvPr/>
        </p:nvSpPr>
        <p:spPr>
          <a:xfrm>
            <a:off x="9818033" y="214248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5F7904A-0617-F31B-A43C-75284E4F5245}"/>
              </a:ext>
            </a:extLst>
          </p:cNvPr>
          <p:cNvSpPr txBox="1"/>
          <p:nvPr/>
        </p:nvSpPr>
        <p:spPr>
          <a:xfrm>
            <a:off x="11067116" y="212277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0DE86B-B7AE-B4DC-9578-E001A0150D2D}"/>
                  </a:ext>
                </a:extLst>
              </p:cNvPr>
              <p:cNvSpPr txBox="1"/>
              <p:nvPr/>
            </p:nvSpPr>
            <p:spPr>
              <a:xfrm>
                <a:off x="1184238" y="4223241"/>
                <a:ext cx="38682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We can find augmenting paths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for a constant fraction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0DE86B-B7AE-B4DC-9578-E001A0150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4223241"/>
                <a:ext cx="3868216" cy="646331"/>
              </a:xfrm>
              <a:prstGeom prst="rect">
                <a:avLst/>
              </a:prstGeom>
              <a:blipFill>
                <a:blip r:embed="rId5"/>
                <a:stretch>
                  <a:fillRect l="-1260" t="-4717" b="-150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6">
            <a:extLst>
              <a:ext uri="{FF2B5EF4-FFF2-40B4-BE49-F238E27FC236}">
                <a16:creationId xmlns:a16="http://schemas.microsoft.com/office/drawing/2014/main" id="{B9513D0A-E703-0CD0-B8E1-2785C89B345C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BAEFED-CD13-C231-9A3E-92094F66A680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675EFC-DC18-3093-E3E1-D7E9D5D94741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0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A43F9-136B-A27A-9E78-E56473AD6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00E9F4-C73C-0923-D599-4D0317E61A1B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4374B3-FF8B-3F11-AC1C-D8FB38C7F3B4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38614-E2DE-C0A0-34FD-A4C6F41F1899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18AEDCEC-2F9B-6D36-25C0-B7C732FB0B6E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Static Better then 2-Approximate Algorithm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5D0A014-CF7E-0F80-EAF3-2781D7B5C4ED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DF8693-132C-071F-A6D1-713C9D0D5A48}"/>
                  </a:ext>
                </a:extLst>
              </p:cNvPr>
              <p:cNvSpPr txBox="1"/>
              <p:nvPr/>
            </p:nvSpPr>
            <p:spPr>
              <a:xfrm>
                <a:off x="1558148" y="4534604"/>
                <a:ext cx="38820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 linear combination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a better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DF8693-132C-071F-A6D1-713C9D0D5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148" y="4534604"/>
                <a:ext cx="3882032" cy="646331"/>
              </a:xfrm>
              <a:prstGeom prst="rect">
                <a:avLst/>
              </a:prstGeom>
              <a:blipFill>
                <a:blip r:embed="rId2"/>
                <a:stretch>
                  <a:fillRect l="-1415" t="-4717" r="-1101" b="-150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AF7CF69-E20D-6D16-9711-52ADF56427D7}"/>
              </a:ext>
            </a:extLst>
          </p:cNvPr>
          <p:cNvSpPr/>
          <p:nvPr/>
        </p:nvSpPr>
        <p:spPr>
          <a:xfrm>
            <a:off x="8646296" y="250890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B004A3-D84C-D2A9-1C6A-83D88E29AA6C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>
            <a:off x="8799703" y="2585606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75CEB93-099C-0FE7-A50D-9BABA5F3DECE}"/>
              </a:ext>
            </a:extLst>
          </p:cNvPr>
          <p:cNvSpPr/>
          <p:nvPr/>
        </p:nvSpPr>
        <p:spPr>
          <a:xfrm>
            <a:off x="9895379" y="250890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5EEE03-C91D-31D4-C3FF-7565D60B90F4}"/>
              </a:ext>
            </a:extLst>
          </p:cNvPr>
          <p:cNvSpPr/>
          <p:nvPr/>
        </p:nvSpPr>
        <p:spPr>
          <a:xfrm>
            <a:off x="7397213" y="250890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2F73A9-C8D2-CD08-2197-6312603348BF}"/>
              </a:ext>
            </a:extLst>
          </p:cNvPr>
          <p:cNvSpPr/>
          <p:nvPr/>
        </p:nvSpPr>
        <p:spPr>
          <a:xfrm>
            <a:off x="11144462" y="251270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E0A043E-B00B-CF43-DE8B-2A2EADD9CA3B}"/>
              </a:ext>
            </a:extLst>
          </p:cNvPr>
          <p:cNvSpPr/>
          <p:nvPr/>
        </p:nvSpPr>
        <p:spPr>
          <a:xfrm>
            <a:off x="8646296" y="2986548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690192-8801-C3AA-1678-9F4E91376250}"/>
              </a:ext>
            </a:extLst>
          </p:cNvPr>
          <p:cNvCxnSpPr>
            <a:cxnSpLocks/>
            <a:stCxn id="17" idx="2"/>
            <a:endCxn id="15" idx="6"/>
          </p:cNvCxnSpPr>
          <p:nvPr/>
        </p:nvCxnSpPr>
        <p:spPr>
          <a:xfrm flipH="1">
            <a:off x="8799703" y="3063251"/>
            <a:ext cx="109567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776493E-25F3-EA34-AA25-7BE788CF2727}"/>
              </a:ext>
            </a:extLst>
          </p:cNvPr>
          <p:cNvSpPr/>
          <p:nvPr/>
        </p:nvSpPr>
        <p:spPr>
          <a:xfrm>
            <a:off x="9895379" y="2986547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E271BE6-ACAA-005F-8229-E090AAD58DA2}"/>
              </a:ext>
            </a:extLst>
          </p:cNvPr>
          <p:cNvSpPr/>
          <p:nvPr/>
        </p:nvSpPr>
        <p:spPr>
          <a:xfrm>
            <a:off x="7397213" y="298654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E7EBBB3-55F5-07F8-8C3E-7851851D66A9}"/>
              </a:ext>
            </a:extLst>
          </p:cNvPr>
          <p:cNvSpPr/>
          <p:nvPr/>
        </p:nvSpPr>
        <p:spPr>
          <a:xfrm>
            <a:off x="11144462" y="299034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2D7559-FDB3-C8AA-DC47-E60C538AC9BF}"/>
              </a:ext>
            </a:extLst>
          </p:cNvPr>
          <p:cNvSpPr/>
          <p:nvPr/>
        </p:nvSpPr>
        <p:spPr>
          <a:xfrm>
            <a:off x="8646296" y="3464193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6DBBE5-8448-D0B8-7010-2DE5AEF66602}"/>
              </a:ext>
            </a:extLst>
          </p:cNvPr>
          <p:cNvCxnSpPr>
            <a:cxnSpLocks/>
            <a:stCxn id="24" idx="2"/>
            <a:endCxn id="22" idx="6"/>
          </p:cNvCxnSpPr>
          <p:nvPr/>
        </p:nvCxnSpPr>
        <p:spPr>
          <a:xfrm flipH="1">
            <a:off x="8799703" y="3540896"/>
            <a:ext cx="109567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14E8151-4DAA-50E5-C49C-CE43910212CE}"/>
              </a:ext>
            </a:extLst>
          </p:cNvPr>
          <p:cNvSpPr/>
          <p:nvPr/>
        </p:nvSpPr>
        <p:spPr>
          <a:xfrm>
            <a:off x="9895379" y="3464192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9F68C18-3D80-5CA3-262F-4D37676A0E1E}"/>
              </a:ext>
            </a:extLst>
          </p:cNvPr>
          <p:cNvSpPr/>
          <p:nvPr/>
        </p:nvSpPr>
        <p:spPr>
          <a:xfrm>
            <a:off x="7397213" y="346419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5DC979B-BF41-C060-1955-F22F904433A4}"/>
              </a:ext>
            </a:extLst>
          </p:cNvPr>
          <p:cNvSpPr/>
          <p:nvPr/>
        </p:nvSpPr>
        <p:spPr>
          <a:xfrm>
            <a:off x="11144462" y="346799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BFFF52C-F799-0CD7-6949-21D8C289B5F4}"/>
              </a:ext>
            </a:extLst>
          </p:cNvPr>
          <p:cNvSpPr/>
          <p:nvPr/>
        </p:nvSpPr>
        <p:spPr>
          <a:xfrm>
            <a:off x="8646296" y="393892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18361D0-1F05-94AE-41CD-1D8AC59E84FE}"/>
              </a:ext>
            </a:extLst>
          </p:cNvPr>
          <p:cNvCxnSpPr>
            <a:cxnSpLocks/>
            <a:stCxn id="29" idx="2"/>
            <a:endCxn id="27" idx="6"/>
          </p:cNvCxnSpPr>
          <p:nvPr/>
        </p:nvCxnSpPr>
        <p:spPr>
          <a:xfrm flipH="1">
            <a:off x="8799703" y="4015627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609B8BCB-7D1E-B98A-C9A4-C45E7B0A30E6}"/>
              </a:ext>
            </a:extLst>
          </p:cNvPr>
          <p:cNvSpPr/>
          <p:nvPr/>
        </p:nvSpPr>
        <p:spPr>
          <a:xfrm>
            <a:off x="9895379" y="3938923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8883FB3-43BF-8ECE-0FDF-50F0AC92BC11}"/>
              </a:ext>
            </a:extLst>
          </p:cNvPr>
          <p:cNvSpPr/>
          <p:nvPr/>
        </p:nvSpPr>
        <p:spPr>
          <a:xfrm>
            <a:off x="7397213" y="393892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99E2753-7BBA-B973-3C53-FFFE75E4C207}"/>
              </a:ext>
            </a:extLst>
          </p:cNvPr>
          <p:cNvSpPr/>
          <p:nvPr/>
        </p:nvSpPr>
        <p:spPr>
          <a:xfrm>
            <a:off x="11144462" y="394272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FB78350-1CCC-E8B4-E809-4333A253AD4D}"/>
              </a:ext>
            </a:extLst>
          </p:cNvPr>
          <p:cNvSpPr/>
          <p:nvPr/>
        </p:nvSpPr>
        <p:spPr>
          <a:xfrm>
            <a:off x="8646296" y="4370496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9D8A2C-1988-B639-4028-584969AA30C1}"/>
              </a:ext>
            </a:extLst>
          </p:cNvPr>
          <p:cNvCxnSpPr>
            <a:cxnSpLocks/>
            <a:stCxn id="34" idx="2"/>
            <a:endCxn id="32" idx="6"/>
          </p:cNvCxnSpPr>
          <p:nvPr/>
        </p:nvCxnSpPr>
        <p:spPr>
          <a:xfrm flipH="1">
            <a:off x="8799703" y="4447199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69BB68CC-2A09-4DD0-DF2E-08001C08B5E5}"/>
              </a:ext>
            </a:extLst>
          </p:cNvPr>
          <p:cNvSpPr/>
          <p:nvPr/>
        </p:nvSpPr>
        <p:spPr>
          <a:xfrm>
            <a:off x="9895379" y="437049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30F79C-5713-674E-9E70-6112FC17A8BE}"/>
              </a:ext>
            </a:extLst>
          </p:cNvPr>
          <p:cNvSpPr/>
          <p:nvPr/>
        </p:nvSpPr>
        <p:spPr>
          <a:xfrm>
            <a:off x="7397213" y="43704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CFF738F-F34A-6842-D0B6-19ED60D33BF4}"/>
              </a:ext>
            </a:extLst>
          </p:cNvPr>
          <p:cNvSpPr/>
          <p:nvPr/>
        </p:nvSpPr>
        <p:spPr>
          <a:xfrm>
            <a:off x="11144462" y="43742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BAC0B2E-A7A9-6CEC-02FC-2077AB321930}"/>
              </a:ext>
            </a:extLst>
          </p:cNvPr>
          <p:cNvSpPr/>
          <p:nvPr/>
        </p:nvSpPr>
        <p:spPr>
          <a:xfrm>
            <a:off x="8646296" y="4878771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6F94920-DAD2-8750-B94D-181249768972}"/>
              </a:ext>
            </a:extLst>
          </p:cNvPr>
          <p:cNvCxnSpPr>
            <a:cxnSpLocks/>
            <a:stCxn id="39" idx="2"/>
            <a:endCxn id="37" idx="6"/>
          </p:cNvCxnSpPr>
          <p:nvPr/>
        </p:nvCxnSpPr>
        <p:spPr>
          <a:xfrm flipH="1">
            <a:off x="8799703" y="4955474"/>
            <a:ext cx="109567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AAB0D078-1DD2-CB70-1891-7EE07E7CEB2E}"/>
              </a:ext>
            </a:extLst>
          </p:cNvPr>
          <p:cNvSpPr/>
          <p:nvPr/>
        </p:nvSpPr>
        <p:spPr>
          <a:xfrm>
            <a:off x="9895379" y="4878770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E87F77B-D858-535A-270A-60196A29E813}"/>
              </a:ext>
            </a:extLst>
          </p:cNvPr>
          <p:cNvSpPr/>
          <p:nvPr/>
        </p:nvSpPr>
        <p:spPr>
          <a:xfrm>
            <a:off x="7397213" y="4878769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F178763-F10F-3AB7-91FA-4855FBE0F608}"/>
              </a:ext>
            </a:extLst>
          </p:cNvPr>
          <p:cNvSpPr/>
          <p:nvPr/>
        </p:nvSpPr>
        <p:spPr>
          <a:xfrm>
            <a:off x="11144462" y="4882569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FBF11BF-1F69-CE6B-C180-03BF1AC18D75}"/>
              </a:ext>
            </a:extLst>
          </p:cNvPr>
          <p:cNvCxnSpPr>
            <a:cxnSpLocks/>
            <a:stCxn id="10" idx="2"/>
            <a:endCxn id="13" idx="6"/>
          </p:cNvCxnSpPr>
          <p:nvPr/>
        </p:nvCxnSpPr>
        <p:spPr>
          <a:xfrm flipH="1" flipV="1">
            <a:off x="7550620" y="2585605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3DC4D5-E00B-09D2-8164-479D66F99BC2}"/>
              </a:ext>
            </a:extLst>
          </p:cNvPr>
          <p:cNvCxnSpPr>
            <a:cxnSpLocks/>
            <a:stCxn id="14" idx="2"/>
            <a:endCxn id="12" idx="6"/>
          </p:cNvCxnSpPr>
          <p:nvPr/>
        </p:nvCxnSpPr>
        <p:spPr>
          <a:xfrm flipH="1" flipV="1">
            <a:off x="10048786" y="2585606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A0DC976-18F2-0D42-F0B5-5E0985414B88}"/>
              </a:ext>
            </a:extLst>
          </p:cNvPr>
          <p:cNvCxnSpPr>
            <a:cxnSpLocks/>
            <a:stCxn id="21" idx="2"/>
            <a:endCxn id="17" idx="6"/>
          </p:cNvCxnSpPr>
          <p:nvPr/>
        </p:nvCxnSpPr>
        <p:spPr>
          <a:xfrm flipH="1" flipV="1">
            <a:off x="10048786" y="3063251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0CC5D53-334D-1DC5-D2FB-03541BFAF036}"/>
              </a:ext>
            </a:extLst>
          </p:cNvPr>
          <p:cNvCxnSpPr>
            <a:cxnSpLocks/>
            <a:stCxn id="14" idx="3"/>
            <a:endCxn id="17" idx="7"/>
          </p:cNvCxnSpPr>
          <p:nvPr/>
        </p:nvCxnSpPr>
        <p:spPr>
          <a:xfrm flipH="1">
            <a:off x="10026320" y="2643642"/>
            <a:ext cx="1140608" cy="36537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C73CB80-C001-0847-CA63-C7531DDD19B2}"/>
              </a:ext>
            </a:extLst>
          </p:cNvPr>
          <p:cNvCxnSpPr>
            <a:cxnSpLocks/>
            <a:stCxn id="21" idx="3"/>
            <a:endCxn id="24" idx="6"/>
          </p:cNvCxnSpPr>
          <p:nvPr/>
        </p:nvCxnSpPr>
        <p:spPr>
          <a:xfrm flipH="1">
            <a:off x="10048786" y="3121287"/>
            <a:ext cx="1118142" cy="4196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AA8E01D-474F-EBFE-0265-CE59C9F3634C}"/>
              </a:ext>
            </a:extLst>
          </p:cNvPr>
          <p:cNvCxnSpPr>
            <a:cxnSpLocks/>
            <a:stCxn id="26" idx="2"/>
            <a:endCxn id="24" idx="6"/>
          </p:cNvCxnSpPr>
          <p:nvPr/>
        </p:nvCxnSpPr>
        <p:spPr>
          <a:xfrm flipH="1" flipV="1">
            <a:off x="10048786" y="3540896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F6BDBFB-4E4D-F859-61B6-3BE1E6345661}"/>
              </a:ext>
            </a:extLst>
          </p:cNvPr>
          <p:cNvCxnSpPr>
            <a:cxnSpLocks/>
            <a:stCxn id="31" idx="2"/>
            <a:endCxn id="29" idx="6"/>
          </p:cNvCxnSpPr>
          <p:nvPr/>
        </p:nvCxnSpPr>
        <p:spPr>
          <a:xfrm flipH="1" flipV="1">
            <a:off x="10048786" y="4015627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66DD0F0-1262-7250-528D-21EC75EFB16F}"/>
              </a:ext>
            </a:extLst>
          </p:cNvPr>
          <p:cNvCxnSpPr>
            <a:cxnSpLocks/>
            <a:stCxn id="29" idx="6"/>
            <a:endCxn id="36" idx="2"/>
          </p:cNvCxnSpPr>
          <p:nvPr/>
        </p:nvCxnSpPr>
        <p:spPr>
          <a:xfrm>
            <a:off x="10048786" y="4015627"/>
            <a:ext cx="1095676" cy="435371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EF148B3-1137-5AD4-CDB7-F6AC44E1D95D}"/>
              </a:ext>
            </a:extLst>
          </p:cNvPr>
          <p:cNvCxnSpPr>
            <a:cxnSpLocks/>
            <a:stCxn id="36" idx="2"/>
            <a:endCxn id="34" idx="6"/>
          </p:cNvCxnSpPr>
          <p:nvPr/>
        </p:nvCxnSpPr>
        <p:spPr>
          <a:xfrm flipH="1" flipV="1">
            <a:off x="10048786" y="4447199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E696BD3-F10D-381E-460D-6618B029B107}"/>
              </a:ext>
            </a:extLst>
          </p:cNvPr>
          <p:cNvCxnSpPr>
            <a:cxnSpLocks/>
            <a:stCxn id="41" idx="2"/>
            <a:endCxn id="39" idx="6"/>
          </p:cNvCxnSpPr>
          <p:nvPr/>
        </p:nvCxnSpPr>
        <p:spPr>
          <a:xfrm flipH="1" flipV="1">
            <a:off x="10048786" y="4955474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14750A4-5FCD-AD77-4F00-9569E361171B}"/>
              </a:ext>
            </a:extLst>
          </p:cNvPr>
          <p:cNvCxnSpPr>
            <a:cxnSpLocks/>
            <a:stCxn id="10" idx="3"/>
            <a:endCxn id="18" idx="6"/>
          </p:cNvCxnSpPr>
          <p:nvPr/>
        </p:nvCxnSpPr>
        <p:spPr>
          <a:xfrm flipH="1">
            <a:off x="7550620" y="2639844"/>
            <a:ext cx="1118142" cy="42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EEDB8A9-9FC0-4BC4-680B-4EB19C2C864B}"/>
              </a:ext>
            </a:extLst>
          </p:cNvPr>
          <p:cNvCxnSpPr>
            <a:cxnSpLocks/>
            <a:stCxn id="15" idx="2"/>
            <a:endCxn id="18" idx="6"/>
          </p:cNvCxnSpPr>
          <p:nvPr/>
        </p:nvCxnSpPr>
        <p:spPr>
          <a:xfrm flipH="1" flipV="1">
            <a:off x="7550620" y="3063250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3ED88E9-FE8E-E912-C921-23FE7616F91D}"/>
              </a:ext>
            </a:extLst>
          </p:cNvPr>
          <p:cNvCxnSpPr>
            <a:cxnSpLocks/>
            <a:stCxn id="22" idx="2"/>
            <a:endCxn id="25" idx="6"/>
          </p:cNvCxnSpPr>
          <p:nvPr/>
        </p:nvCxnSpPr>
        <p:spPr>
          <a:xfrm flipH="1" flipV="1">
            <a:off x="7550620" y="3540895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D49344C-404B-FC90-84E8-D6B897F49DF4}"/>
              </a:ext>
            </a:extLst>
          </p:cNvPr>
          <p:cNvCxnSpPr>
            <a:cxnSpLocks/>
            <a:stCxn id="37" idx="1"/>
            <a:endCxn id="30" idx="5"/>
          </p:cNvCxnSpPr>
          <p:nvPr/>
        </p:nvCxnSpPr>
        <p:spPr>
          <a:xfrm flipH="1" flipV="1">
            <a:off x="7528154" y="4069863"/>
            <a:ext cx="1140608" cy="83137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37BBB43-7485-E9AA-1066-5F3509A243B8}"/>
              </a:ext>
            </a:extLst>
          </p:cNvPr>
          <p:cNvCxnSpPr>
            <a:cxnSpLocks/>
            <a:stCxn id="27" idx="2"/>
            <a:endCxn id="30" idx="6"/>
          </p:cNvCxnSpPr>
          <p:nvPr/>
        </p:nvCxnSpPr>
        <p:spPr>
          <a:xfrm flipH="1" flipV="1">
            <a:off x="7550620" y="4015626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85AFCB1-3664-1C32-1A7C-1DF07EB33125}"/>
              </a:ext>
            </a:extLst>
          </p:cNvPr>
          <p:cNvCxnSpPr>
            <a:cxnSpLocks/>
            <a:stCxn id="30" idx="6"/>
            <a:endCxn id="32" idx="1"/>
          </p:cNvCxnSpPr>
          <p:nvPr/>
        </p:nvCxnSpPr>
        <p:spPr>
          <a:xfrm>
            <a:off x="7550620" y="4015626"/>
            <a:ext cx="1118142" cy="377336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68FCF7D-65BD-51C2-C909-34D147E4194B}"/>
              </a:ext>
            </a:extLst>
          </p:cNvPr>
          <p:cNvCxnSpPr>
            <a:cxnSpLocks/>
            <a:stCxn id="32" idx="2"/>
            <a:endCxn id="35" idx="6"/>
          </p:cNvCxnSpPr>
          <p:nvPr/>
        </p:nvCxnSpPr>
        <p:spPr>
          <a:xfrm flipH="1" flipV="1">
            <a:off x="7550620" y="4447198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B167B53-5CB6-58F4-7A2E-34088FB59B04}"/>
              </a:ext>
            </a:extLst>
          </p:cNvPr>
          <p:cNvCxnSpPr>
            <a:cxnSpLocks/>
            <a:stCxn id="37" idx="2"/>
            <a:endCxn id="40" idx="6"/>
          </p:cNvCxnSpPr>
          <p:nvPr/>
        </p:nvCxnSpPr>
        <p:spPr>
          <a:xfrm flipH="1" flipV="1">
            <a:off x="7550620" y="4955473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765BA29-35B6-DDE8-B6B7-F4A82E2BAD94}"/>
              </a:ext>
            </a:extLst>
          </p:cNvPr>
          <p:cNvCxnSpPr>
            <a:cxnSpLocks/>
            <a:stCxn id="32" idx="3"/>
            <a:endCxn id="40" idx="7"/>
          </p:cNvCxnSpPr>
          <p:nvPr/>
        </p:nvCxnSpPr>
        <p:spPr>
          <a:xfrm flipH="1">
            <a:off x="7528154" y="4501437"/>
            <a:ext cx="1140608" cy="39979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086FFCE-B551-7E3E-C7C2-38246C8E0888}"/>
              </a:ext>
            </a:extLst>
          </p:cNvPr>
          <p:cNvCxnSpPr>
            <a:cxnSpLocks/>
            <a:stCxn id="17" idx="3"/>
            <a:endCxn id="22" idx="7"/>
          </p:cNvCxnSpPr>
          <p:nvPr/>
        </p:nvCxnSpPr>
        <p:spPr>
          <a:xfrm flipH="1">
            <a:off x="8777237" y="3117488"/>
            <a:ext cx="1140608" cy="3691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CF9AE96-E62C-426C-1AEC-65C8841FB521}"/>
              </a:ext>
            </a:extLst>
          </p:cNvPr>
          <p:cNvCxnSpPr>
            <a:cxnSpLocks/>
            <a:stCxn id="24" idx="1"/>
            <a:endCxn id="10" idx="5"/>
          </p:cNvCxnSpPr>
          <p:nvPr/>
        </p:nvCxnSpPr>
        <p:spPr>
          <a:xfrm flipH="1" flipV="1">
            <a:off x="8777237" y="2639844"/>
            <a:ext cx="1140608" cy="8468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961C6D5-5FEC-F41B-2B3E-FB57070DC3C2}"/>
              </a:ext>
            </a:extLst>
          </p:cNvPr>
          <p:cNvCxnSpPr>
            <a:cxnSpLocks/>
            <a:stCxn id="34" idx="1"/>
            <a:endCxn id="27" idx="6"/>
          </p:cNvCxnSpPr>
          <p:nvPr/>
        </p:nvCxnSpPr>
        <p:spPr>
          <a:xfrm flipH="1" flipV="1">
            <a:off x="8799703" y="4015628"/>
            <a:ext cx="1118142" cy="3773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4172BE1-161E-CABB-2071-E8415D9440B2}"/>
              </a:ext>
            </a:extLst>
          </p:cNvPr>
          <p:cNvCxnSpPr>
            <a:cxnSpLocks/>
            <a:stCxn id="34" idx="3"/>
            <a:endCxn id="37" idx="7"/>
          </p:cNvCxnSpPr>
          <p:nvPr/>
        </p:nvCxnSpPr>
        <p:spPr>
          <a:xfrm flipH="1">
            <a:off x="8777237" y="4501436"/>
            <a:ext cx="1140608" cy="3998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DA89C1A-ADD8-69B3-06D8-827A87CAA1F2}"/>
              </a:ext>
            </a:extLst>
          </p:cNvPr>
          <p:cNvCxnSpPr>
            <a:cxnSpLocks/>
            <a:stCxn id="15" idx="1"/>
            <a:endCxn id="13" idx="5"/>
          </p:cNvCxnSpPr>
          <p:nvPr/>
        </p:nvCxnSpPr>
        <p:spPr>
          <a:xfrm flipH="1" flipV="1">
            <a:off x="7528154" y="2639842"/>
            <a:ext cx="1140608" cy="36917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092B959-A332-8730-99C0-51A3655D5F24}"/>
              </a:ext>
            </a:extLst>
          </p:cNvPr>
          <p:cNvCxnSpPr>
            <a:cxnSpLocks/>
            <a:stCxn id="22" idx="1"/>
            <a:endCxn id="13" idx="5"/>
          </p:cNvCxnSpPr>
          <p:nvPr/>
        </p:nvCxnSpPr>
        <p:spPr>
          <a:xfrm flipH="1" flipV="1">
            <a:off x="7528154" y="2639842"/>
            <a:ext cx="1140608" cy="84681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D83E0C5-1C02-DE58-38BD-CBB01649BBE8}"/>
              </a:ext>
            </a:extLst>
          </p:cNvPr>
          <p:cNvCxnSpPr>
            <a:cxnSpLocks/>
            <a:stCxn id="14" idx="3"/>
            <a:endCxn id="24" idx="7"/>
          </p:cNvCxnSpPr>
          <p:nvPr/>
        </p:nvCxnSpPr>
        <p:spPr>
          <a:xfrm flipH="1">
            <a:off x="10026320" y="2643642"/>
            <a:ext cx="1140608" cy="84301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BD4A146-66F6-BEC2-ABF1-B2BD809F6FCF}"/>
              </a:ext>
            </a:extLst>
          </p:cNvPr>
          <p:cNvCxnSpPr>
            <a:cxnSpLocks/>
            <a:stCxn id="36" idx="2"/>
            <a:endCxn id="39" idx="7"/>
          </p:cNvCxnSpPr>
          <p:nvPr/>
        </p:nvCxnSpPr>
        <p:spPr>
          <a:xfrm flipH="1">
            <a:off x="10026320" y="4450998"/>
            <a:ext cx="1118142" cy="45023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F0ACFB05-524D-CB54-8C91-1D67F027432F}"/>
              </a:ext>
            </a:extLst>
          </p:cNvPr>
          <p:cNvSpPr txBox="1"/>
          <p:nvPr/>
        </p:nvSpPr>
        <p:spPr>
          <a:xfrm>
            <a:off x="7319867" y="21146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F9FCF82-425A-A8FF-E40B-7FD8C89EF2E3}"/>
              </a:ext>
            </a:extLst>
          </p:cNvPr>
          <p:cNvSpPr txBox="1"/>
          <p:nvPr/>
        </p:nvSpPr>
        <p:spPr>
          <a:xfrm>
            <a:off x="8568950" y="212376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6542E8E-DD02-EA2E-E7C1-93F2AE86B4A0}"/>
              </a:ext>
            </a:extLst>
          </p:cNvPr>
          <p:cNvSpPr txBox="1"/>
          <p:nvPr/>
        </p:nvSpPr>
        <p:spPr>
          <a:xfrm>
            <a:off x="9818033" y="214248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C302018-C1D9-783A-A075-C270C2801C77}"/>
              </a:ext>
            </a:extLst>
          </p:cNvPr>
          <p:cNvSpPr txBox="1"/>
          <p:nvPr/>
        </p:nvSpPr>
        <p:spPr>
          <a:xfrm>
            <a:off x="11067116" y="212277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2569E9-6045-2369-A0FF-A53583B9933C}"/>
                  </a:ext>
                </a:extLst>
              </p:cNvPr>
              <p:cNvSpPr txBox="1"/>
              <p:nvPr/>
            </p:nvSpPr>
            <p:spPr>
              <a:xfrm>
                <a:off x="1558148" y="2201499"/>
                <a:ext cx="38682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We can find augmenting paths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for a constant fraction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2569E9-6045-2369-A0FF-A53583B99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148" y="2201499"/>
                <a:ext cx="3868216" cy="646331"/>
              </a:xfrm>
              <a:prstGeom prst="rect">
                <a:avLst/>
              </a:prstGeom>
              <a:blipFill>
                <a:blip r:embed="rId3"/>
                <a:stretch>
                  <a:fillRect l="-1420" t="-3774" b="-150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2F0E569-1330-FD7B-20BE-CD9F377AC3E0}"/>
              </a:ext>
            </a:extLst>
          </p:cNvPr>
          <p:cNvSpPr txBox="1"/>
          <p:nvPr/>
        </p:nvSpPr>
        <p:spPr>
          <a:xfrm>
            <a:off x="1558148" y="3331091"/>
            <a:ext cx="415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While some of these overlap, one path may only overlap with O(1) other paths</a:t>
            </a:r>
            <a:endParaRPr lang="hu-H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7F95BA8-297C-0790-130C-47F6C2320E24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9163C8-5122-4B7A-2C21-C5E119C6DC47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889FC08-352D-9A84-A769-6F8C23977204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11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91083-41BF-1398-3F8B-A9E63610A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674621-DB44-2C93-CBA9-0280E575FE7F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C8E2D7-65CE-5463-D490-407C331DEC40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AA41F9-6FD5-B95A-FA6A-CAA700172380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6">
                <a:extLst>
                  <a:ext uri="{FF2B5EF4-FFF2-40B4-BE49-F238E27FC236}">
                    <a16:creationId xmlns:a16="http://schemas.microsoft.com/office/drawing/2014/main" id="{F5B7E835-497B-3B62-F0FC-3D2367CD72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84238" y="347083"/>
                <a:ext cx="9703279" cy="66987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7500" lnSpcReduction="100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400" dirty="0"/>
                  <a:t>Maintaining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,|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hu-HU" sz="4400" dirty="0"/>
              </a:p>
            </p:txBody>
          </p:sp>
        </mc:Choice>
        <mc:Fallback xmlns="">
          <p:sp>
            <p:nvSpPr>
              <p:cNvPr id="19" name="Title 6">
                <a:extLst>
                  <a:ext uri="{FF2B5EF4-FFF2-40B4-BE49-F238E27FC236}">
                    <a16:creationId xmlns:a16="http://schemas.microsoft.com/office/drawing/2014/main" id="{F5B7E835-497B-3B62-F0FC-3D2367CD7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347083"/>
                <a:ext cx="9703279" cy="669879"/>
              </a:xfrm>
              <a:prstGeom prst="rect">
                <a:avLst/>
              </a:prstGeom>
              <a:blipFill>
                <a:blip r:embed="rId2"/>
                <a:stretch>
                  <a:fillRect t="-29091" b="-4363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6CC4BE-CFDA-9061-53F3-52352009D52C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D9C1A72-EDED-521C-0D13-A11C61778B64}"/>
                  </a:ext>
                </a:extLst>
              </p:cNvPr>
              <p:cNvSpPr txBox="1"/>
              <p:nvPr/>
            </p:nvSpPr>
            <p:spPr>
              <a:xfrm>
                <a:off x="1184238" y="1563808"/>
                <a:ext cx="4830553" cy="653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We can maintain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 a (near) maximal matching using known algorithms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D9C1A72-EDED-521C-0D13-A11C61778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1563808"/>
                <a:ext cx="4830553" cy="653128"/>
              </a:xfrm>
              <a:prstGeom prst="rect">
                <a:avLst/>
              </a:prstGeom>
              <a:blipFill>
                <a:blip r:embed="rId3"/>
                <a:stretch>
                  <a:fillRect l="-1009" t="-4673" r="-1765" b="-1495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3856D6-7C68-44D5-76EE-69BEA3B04554}"/>
                  </a:ext>
                </a:extLst>
              </p:cNvPr>
              <p:cNvSpPr txBox="1"/>
              <p:nvPr/>
            </p:nvSpPr>
            <p:spPr>
              <a:xfrm>
                <a:off x="1184238" y="2420132"/>
                <a:ext cx="51285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Issue: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undergoes vertex updates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changes</a:t>
                </a:r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3856D6-7C68-44D5-76EE-69BEA3B04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2420132"/>
                <a:ext cx="5128509" cy="646331"/>
              </a:xfrm>
              <a:prstGeom prst="rect">
                <a:avLst/>
              </a:prstGeom>
              <a:blipFill>
                <a:blip r:embed="rId4"/>
                <a:stretch>
                  <a:fillRect l="-950" t="-3774" b="-150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1BEB63-F136-FC7B-C548-98C74122B67E}"/>
                  </a:ext>
                </a:extLst>
              </p:cNvPr>
              <p:cNvSpPr txBox="1"/>
              <p:nvPr/>
            </p:nvSpPr>
            <p:spPr>
              <a:xfrm>
                <a:off x="1184238" y="3256885"/>
                <a:ext cx="4666686" cy="930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Solution: we 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using a sub-linear algorithm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updates (recall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  <a:endParaRPr lang="hu-H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1BEB63-F136-FC7B-C548-98C74122B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3256885"/>
                <a:ext cx="4666686" cy="930126"/>
              </a:xfrm>
              <a:prstGeom prst="rect">
                <a:avLst/>
              </a:prstGeom>
              <a:blipFill>
                <a:blip r:embed="rId5"/>
                <a:stretch>
                  <a:fillRect l="-1044" t="-2614" b="-98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EC93DE-81DC-A737-5B5D-432202C208E0}"/>
                  </a:ext>
                </a:extLst>
              </p:cNvPr>
              <p:cNvSpPr txBox="1"/>
              <p:nvPr/>
            </p:nvSpPr>
            <p:spPr>
              <a:xfrm>
                <a:off x="1184238" y="4517183"/>
                <a:ext cx="4034481" cy="653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Better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-approximate matching size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update time!</a:t>
                </a:r>
                <a:endParaRPr lang="hu-H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EC93DE-81DC-A737-5B5D-432202C20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4517183"/>
                <a:ext cx="4034481" cy="653128"/>
              </a:xfrm>
              <a:prstGeom prst="rect">
                <a:avLst/>
              </a:prstGeom>
              <a:blipFill>
                <a:blip r:embed="rId6"/>
                <a:stretch>
                  <a:fillRect l="-1208" t="-3738" b="-1495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52BFC3-A228-8122-F915-885B3E347361}"/>
                  </a:ext>
                </a:extLst>
              </p:cNvPr>
              <p:cNvSpPr txBox="1"/>
              <p:nvPr/>
            </p:nvSpPr>
            <p:spPr>
              <a:xfrm>
                <a:off x="1184238" y="5629236"/>
                <a:ext cx="4425122" cy="496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~1.7</m:t>
                    </m:r>
                  </m:oMath>
                </a14:m>
                <a:r>
                  <a:rPr lang="en-US" dirty="0"/>
                  <a:t> approximation once optimized</a:t>
                </a:r>
                <a:endParaRPr lang="hu-H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52BFC3-A228-8122-F915-885B3E347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5629236"/>
                <a:ext cx="4425122" cy="496996"/>
              </a:xfrm>
              <a:prstGeom prst="rect">
                <a:avLst/>
              </a:prstGeom>
              <a:blipFill>
                <a:blip r:embed="rId7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E7E9DCFE-2338-97AB-0ABC-28914DF3038D}"/>
              </a:ext>
            </a:extLst>
          </p:cNvPr>
          <p:cNvSpPr/>
          <p:nvPr/>
        </p:nvSpPr>
        <p:spPr>
          <a:xfrm>
            <a:off x="8646296" y="2508903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E80EA1-EC83-8875-67F4-82DA22E3A353}"/>
              </a:ext>
            </a:extLst>
          </p:cNvPr>
          <p:cNvCxnSpPr>
            <a:cxnSpLocks/>
            <a:stCxn id="12" idx="2"/>
            <a:endCxn id="8" idx="6"/>
          </p:cNvCxnSpPr>
          <p:nvPr/>
        </p:nvCxnSpPr>
        <p:spPr>
          <a:xfrm flipH="1">
            <a:off x="8799703" y="2585606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0E44FA9-AE27-9797-C2D2-1218BF9A808B}"/>
              </a:ext>
            </a:extLst>
          </p:cNvPr>
          <p:cNvSpPr/>
          <p:nvPr/>
        </p:nvSpPr>
        <p:spPr>
          <a:xfrm>
            <a:off x="9895379" y="250890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8FFFF0-8303-51F0-74D5-292B03548E18}"/>
              </a:ext>
            </a:extLst>
          </p:cNvPr>
          <p:cNvSpPr/>
          <p:nvPr/>
        </p:nvSpPr>
        <p:spPr>
          <a:xfrm>
            <a:off x="7397213" y="250890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E40A09-CF66-8C54-C2D1-2714D9940A1E}"/>
              </a:ext>
            </a:extLst>
          </p:cNvPr>
          <p:cNvSpPr/>
          <p:nvPr/>
        </p:nvSpPr>
        <p:spPr>
          <a:xfrm>
            <a:off x="11144462" y="251270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AC2819E-53BF-D65B-3078-8E99D6638298}"/>
              </a:ext>
            </a:extLst>
          </p:cNvPr>
          <p:cNvSpPr/>
          <p:nvPr/>
        </p:nvSpPr>
        <p:spPr>
          <a:xfrm>
            <a:off x="8646296" y="2986548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EBF7AF-FA05-FDBB-4AA2-CBAD3FC5EFDA}"/>
              </a:ext>
            </a:extLst>
          </p:cNvPr>
          <p:cNvCxnSpPr>
            <a:cxnSpLocks/>
            <a:stCxn id="17" idx="2"/>
            <a:endCxn id="15" idx="6"/>
          </p:cNvCxnSpPr>
          <p:nvPr/>
        </p:nvCxnSpPr>
        <p:spPr>
          <a:xfrm flipH="1">
            <a:off x="8799703" y="3063251"/>
            <a:ext cx="109567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BCF060B0-5791-839D-879E-1BDCD2EF70D1}"/>
              </a:ext>
            </a:extLst>
          </p:cNvPr>
          <p:cNvSpPr/>
          <p:nvPr/>
        </p:nvSpPr>
        <p:spPr>
          <a:xfrm>
            <a:off x="9895379" y="2986547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5B5D2A-B850-FE0E-614D-4F65A6911E4C}"/>
              </a:ext>
            </a:extLst>
          </p:cNvPr>
          <p:cNvSpPr/>
          <p:nvPr/>
        </p:nvSpPr>
        <p:spPr>
          <a:xfrm>
            <a:off x="7397213" y="298654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257A29-24E3-54FB-4EC2-5A0366A7FFC3}"/>
              </a:ext>
            </a:extLst>
          </p:cNvPr>
          <p:cNvSpPr/>
          <p:nvPr/>
        </p:nvSpPr>
        <p:spPr>
          <a:xfrm>
            <a:off x="11144462" y="2990346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F36CD7-267D-6482-2F4F-E5D7C8A54E9A}"/>
              </a:ext>
            </a:extLst>
          </p:cNvPr>
          <p:cNvSpPr/>
          <p:nvPr/>
        </p:nvSpPr>
        <p:spPr>
          <a:xfrm>
            <a:off x="8646296" y="3464193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1FE62C-4E26-0105-C622-04EB00C70DF6}"/>
              </a:ext>
            </a:extLst>
          </p:cNvPr>
          <p:cNvCxnSpPr>
            <a:cxnSpLocks/>
            <a:stCxn id="24" idx="2"/>
            <a:endCxn id="22" idx="6"/>
          </p:cNvCxnSpPr>
          <p:nvPr/>
        </p:nvCxnSpPr>
        <p:spPr>
          <a:xfrm flipH="1">
            <a:off x="8799703" y="3540896"/>
            <a:ext cx="109567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3A7CE1F6-F281-67A7-A579-0D34757DA372}"/>
              </a:ext>
            </a:extLst>
          </p:cNvPr>
          <p:cNvSpPr/>
          <p:nvPr/>
        </p:nvSpPr>
        <p:spPr>
          <a:xfrm>
            <a:off x="9895379" y="3464192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3195C7D-ED84-2F4B-94E7-5BA5963CEE6A}"/>
              </a:ext>
            </a:extLst>
          </p:cNvPr>
          <p:cNvSpPr/>
          <p:nvPr/>
        </p:nvSpPr>
        <p:spPr>
          <a:xfrm>
            <a:off x="7397213" y="346419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A060D1D-5955-6D22-7F59-9EE7439F8ED8}"/>
              </a:ext>
            </a:extLst>
          </p:cNvPr>
          <p:cNvSpPr/>
          <p:nvPr/>
        </p:nvSpPr>
        <p:spPr>
          <a:xfrm>
            <a:off x="11144462" y="3467991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1037AB4-E7DC-AB70-37BA-911817472913}"/>
              </a:ext>
            </a:extLst>
          </p:cNvPr>
          <p:cNvSpPr/>
          <p:nvPr/>
        </p:nvSpPr>
        <p:spPr>
          <a:xfrm>
            <a:off x="8646296" y="393892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FCE518-3A81-5029-2461-7C6E14D82B2F}"/>
              </a:ext>
            </a:extLst>
          </p:cNvPr>
          <p:cNvCxnSpPr>
            <a:cxnSpLocks/>
            <a:stCxn id="29" idx="2"/>
            <a:endCxn id="27" idx="6"/>
          </p:cNvCxnSpPr>
          <p:nvPr/>
        </p:nvCxnSpPr>
        <p:spPr>
          <a:xfrm flipH="1">
            <a:off x="8799703" y="4015627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D023303-C1BE-874F-CD93-98C32114F139}"/>
              </a:ext>
            </a:extLst>
          </p:cNvPr>
          <p:cNvSpPr/>
          <p:nvPr/>
        </p:nvSpPr>
        <p:spPr>
          <a:xfrm>
            <a:off x="9895379" y="3938923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9FEBC8-381D-81A2-5614-0F4C7F74AC18}"/>
              </a:ext>
            </a:extLst>
          </p:cNvPr>
          <p:cNvSpPr/>
          <p:nvPr/>
        </p:nvSpPr>
        <p:spPr>
          <a:xfrm>
            <a:off x="7397213" y="393892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EC88CB-FBFE-4867-637B-814F5422AC2D}"/>
              </a:ext>
            </a:extLst>
          </p:cNvPr>
          <p:cNvSpPr/>
          <p:nvPr/>
        </p:nvSpPr>
        <p:spPr>
          <a:xfrm>
            <a:off x="11144462" y="3942722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1B83088-D408-FD82-D6BA-B313ECB34E6C}"/>
              </a:ext>
            </a:extLst>
          </p:cNvPr>
          <p:cNvSpPr/>
          <p:nvPr/>
        </p:nvSpPr>
        <p:spPr>
          <a:xfrm>
            <a:off x="8646296" y="4370496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C57EAC-72B4-D92C-C76C-14D9222DF3CB}"/>
              </a:ext>
            </a:extLst>
          </p:cNvPr>
          <p:cNvCxnSpPr>
            <a:cxnSpLocks/>
            <a:stCxn id="34" idx="2"/>
            <a:endCxn id="32" idx="6"/>
          </p:cNvCxnSpPr>
          <p:nvPr/>
        </p:nvCxnSpPr>
        <p:spPr>
          <a:xfrm flipH="1">
            <a:off x="8799703" y="4447199"/>
            <a:ext cx="1095676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A3242B49-18BE-1729-6995-05009C3DAA41}"/>
              </a:ext>
            </a:extLst>
          </p:cNvPr>
          <p:cNvSpPr/>
          <p:nvPr/>
        </p:nvSpPr>
        <p:spPr>
          <a:xfrm>
            <a:off x="9895379" y="4370495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9466A57-EE23-4B62-2020-7E828D8EE483}"/>
              </a:ext>
            </a:extLst>
          </p:cNvPr>
          <p:cNvSpPr/>
          <p:nvPr/>
        </p:nvSpPr>
        <p:spPr>
          <a:xfrm>
            <a:off x="7397213" y="43704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CB41D8F-6ACC-27D5-FDEE-F239F84770C4}"/>
              </a:ext>
            </a:extLst>
          </p:cNvPr>
          <p:cNvSpPr/>
          <p:nvPr/>
        </p:nvSpPr>
        <p:spPr>
          <a:xfrm>
            <a:off x="11144462" y="4374294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37750E5-EEB1-26EB-93F1-21994716CE0E}"/>
              </a:ext>
            </a:extLst>
          </p:cNvPr>
          <p:cNvSpPr/>
          <p:nvPr/>
        </p:nvSpPr>
        <p:spPr>
          <a:xfrm>
            <a:off x="8646296" y="4878771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60DF602-022A-5EFF-C5C5-DE357D678ECD}"/>
              </a:ext>
            </a:extLst>
          </p:cNvPr>
          <p:cNvCxnSpPr>
            <a:cxnSpLocks/>
            <a:stCxn id="39" idx="2"/>
            <a:endCxn id="37" idx="6"/>
          </p:cNvCxnSpPr>
          <p:nvPr/>
        </p:nvCxnSpPr>
        <p:spPr>
          <a:xfrm flipH="1">
            <a:off x="8799703" y="4955474"/>
            <a:ext cx="109567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4FBEA0A-D686-DD7E-FC1D-19BDB0408A7E}"/>
              </a:ext>
            </a:extLst>
          </p:cNvPr>
          <p:cNvSpPr/>
          <p:nvPr/>
        </p:nvSpPr>
        <p:spPr>
          <a:xfrm>
            <a:off x="9895379" y="4878770"/>
            <a:ext cx="153407" cy="1534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BD95CAC-2B89-7C19-F594-BD88CDAF8A56}"/>
              </a:ext>
            </a:extLst>
          </p:cNvPr>
          <p:cNvSpPr/>
          <p:nvPr/>
        </p:nvSpPr>
        <p:spPr>
          <a:xfrm>
            <a:off x="7397213" y="4878769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3AEE8FF-6E5C-8BDF-2156-8DC81E74BD26}"/>
              </a:ext>
            </a:extLst>
          </p:cNvPr>
          <p:cNvSpPr/>
          <p:nvPr/>
        </p:nvSpPr>
        <p:spPr>
          <a:xfrm>
            <a:off x="11144462" y="4882569"/>
            <a:ext cx="153407" cy="15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F53CB13-B06D-4C81-E345-18E424515EA6}"/>
              </a:ext>
            </a:extLst>
          </p:cNvPr>
          <p:cNvCxnSpPr>
            <a:cxnSpLocks/>
            <a:stCxn id="8" idx="2"/>
            <a:endCxn id="13" idx="6"/>
          </p:cNvCxnSpPr>
          <p:nvPr/>
        </p:nvCxnSpPr>
        <p:spPr>
          <a:xfrm flipH="1" flipV="1">
            <a:off x="7550620" y="2585605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4D4E83F-2E35-FAF9-5B22-DC4227E03DD7}"/>
              </a:ext>
            </a:extLst>
          </p:cNvPr>
          <p:cNvCxnSpPr>
            <a:cxnSpLocks/>
            <a:stCxn id="14" idx="2"/>
            <a:endCxn id="12" idx="6"/>
          </p:cNvCxnSpPr>
          <p:nvPr/>
        </p:nvCxnSpPr>
        <p:spPr>
          <a:xfrm flipH="1" flipV="1">
            <a:off x="10048786" y="2585606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18F45FC-4903-1C67-953D-0525B1976134}"/>
              </a:ext>
            </a:extLst>
          </p:cNvPr>
          <p:cNvCxnSpPr>
            <a:cxnSpLocks/>
            <a:stCxn id="21" idx="2"/>
            <a:endCxn id="17" idx="6"/>
          </p:cNvCxnSpPr>
          <p:nvPr/>
        </p:nvCxnSpPr>
        <p:spPr>
          <a:xfrm flipH="1" flipV="1">
            <a:off x="10048786" y="3063251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F3BA327-B319-6F5C-B401-B30E90CAD81A}"/>
              </a:ext>
            </a:extLst>
          </p:cNvPr>
          <p:cNvCxnSpPr>
            <a:cxnSpLocks/>
            <a:stCxn id="14" idx="3"/>
            <a:endCxn id="17" idx="7"/>
          </p:cNvCxnSpPr>
          <p:nvPr/>
        </p:nvCxnSpPr>
        <p:spPr>
          <a:xfrm flipH="1">
            <a:off x="10026320" y="2643642"/>
            <a:ext cx="1140608" cy="36537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00F59AD-3568-294B-41C5-8D543C5D6624}"/>
              </a:ext>
            </a:extLst>
          </p:cNvPr>
          <p:cNvCxnSpPr>
            <a:cxnSpLocks/>
            <a:stCxn id="21" idx="3"/>
            <a:endCxn id="24" idx="6"/>
          </p:cNvCxnSpPr>
          <p:nvPr/>
        </p:nvCxnSpPr>
        <p:spPr>
          <a:xfrm flipH="1">
            <a:off x="10048786" y="3121287"/>
            <a:ext cx="1118142" cy="4196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D3C76A2-ABA9-B9E5-B707-42130293838A}"/>
              </a:ext>
            </a:extLst>
          </p:cNvPr>
          <p:cNvCxnSpPr>
            <a:cxnSpLocks/>
            <a:stCxn id="26" idx="2"/>
            <a:endCxn id="24" idx="6"/>
          </p:cNvCxnSpPr>
          <p:nvPr/>
        </p:nvCxnSpPr>
        <p:spPr>
          <a:xfrm flipH="1" flipV="1">
            <a:off x="10048786" y="3540896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A5ABC4E-5CF5-3DB9-6D68-5EC05BE72333}"/>
              </a:ext>
            </a:extLst>
          </p:cNvPr>
          <p:cNvCxnSpPr>
            <a:cxnSpLocks/>
            <a:stCxn id="31" idx="2"/>
            <a:endCxn id="29" idx="6"/>
          </p:cNvCxnSpPr>
          <p:nvPr/>
        </p:nvCxnSpPr>
        <p:spPr>
          <a:xfrm flipH="1" flipV="1">
            <a:off x="10048786" y="4015627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190F45-6E6C-6725-5CE0-B5ED558CFA0F}"/>
              </a:ext>
            </a:extLst>
          </p:cNvPr>
          <p:cNvCxnSpPr>
            <a:cxnSpLocks/>
            <a:stCxn id="29" idx="6"/>
            <a:endCxn id="36" idx="2"/>
          </p:cNvCxnSpPr>
          <p:nvPr/>
        </p:nvCxnSpPr>
        <p:spPr>
          <a:xfrm>
            <a:off x="10048786" y="4015627"/>
            <a:ext cx="1095676" cy="435371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BB4DBE7-AD5F-D921-741F-2D146C513BEB}"/>
              </a:ext>
            </a:extLst>
          </p:cNvPr>
          <p:cNvCxnSpPr>
            <a:cxnSpLocks/>
            <a:stCxn id="36" idx="2"/>
            <a:endCxn id="34" idx="6"/>
          </p:cNvCxnSpPr>
          <p:nvPr/>
        </p:nvCxnSpPr>
        <p:spPr>
          <a:xfrm flipH="1" flipV="1">
            <a:off x="10048786" y="4447199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4D6660A-8E15-48F3-53C4-B30C09591AAB}"/>
              </a:ext>
            </a:extLst>
          </p:cNvPr>
          <p:cNvCxnSpPr>
            <a:cxnSpLocks/>
            <a:stCxn id="41" idx="2"/>
            <a:endCxn id="39" idx="6"/>
          </p:cNvCxnSpPr>
          <p:nvPr/>
        </p:nvCxnSpPr>
        <p:spPr>
          <a:xfrm flipH="1" flipV="1">
            <a:off x="10048786" y="4955474"/>
            <a:ext cx="1095676" cy="3799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ADAE1A0-17DA-06C4-F67F-A9D56DA9D1EB}"/>
              </a:ext>
            </a:extLst>
          </p:cNvPr>
          <p:cNvCxnSpPr>
            <a:cxnSpLocks/>
            <a:stCxn id="8" idx="3"/>
            <a:endCxn id="18" idx="6"/>
          </p:cNvCxnSpPr>
          <p:nvPr/>
        </p:nvCxnSpPr>
        <p:spPr>
          <a:xfrm flipH="1">
            <a:off x="7550620" y="2639844"/>
            <a:ext cx="1118142" cy="42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34CE22B-12B9-947A-A454-3B1E28020FBF}"/>
              </a:ext>
            </a:extLst>
          </p:cNvPr>
          <p:cNvCxnSpPr>
            <a:cxnSpLocks/>
            <a:stCxn id="15" idx="2"/>
            <a:endCxn id="18" idx="6"/>
          </p:cNvCxnSpPr>
          <p:nvPr/>
        </p:nvCxnSpPr>
        <p:spPr>
          <a:xfrm flipH="1" flipV="1">
            <a:off x="7550620" y="3063250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7074656-B417-68F0-9156-ADB6B0AB39F7}"/>
              </a:ext>
            </a:extLst>
          </p:cNvPr>
          <p:cNvCxnSpPr>
            <a:cxnSpLocks/>
            <a:stCxn id="22" idx="2"/>
            <a:endCxn id="25" idx="6"/>
          </p:cNvCxnSpPr>
          <p:nvPr/>
        </p:nvCxnSpPr>
        <p:spPr>
          <a:xfrm flipH="1" flipV="1">
            <a:off x="7550620" y="3540895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0DFC3D7-9430-FCE2-B8A0-6992E2518BD5}"/>
              </a:ext>
            </a:extLst>
          </p:cNvPr>
          <p:cNvCxnSpPr>
            <a:cxnSpLocks/>
            <a:stCxn id="37" idx="1"/>
            <a:endCxn id="30" idx="5"/>
          </p:cNvCxnSpPr>
          <p:nvPr/>
        </p:nvCxnSpPr>
        <p:spPr>
          <a:xfrm flipH="1" flipV="1">
            <a:off x="7528154" y="4069863"/>
            <a:ext cx="1140608" cy="83137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4A06652-29BA-268F-1CDF-A4B420264784}"/>
              </a:ext>
            </a:extLst>
          </p:cNvPr>
          <p:cNvCxnSpPr>
            <a:cxnSpLocks/>
            <a:stCxn id="27" idx="2"/>
            <a:endCxn id="30" idx="6"/>
          </p:cNvCxnSpPr>
          <p:nvPr/>
        </p:nvCxnSpPr>
        <p:spPr>
          <a:xfrm flipH="1" flipV="1">
            <a:off x="7550620" y="4015626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C7FB257-D1A2-C918-E41D-1F3A5263F15A}"/>
              </a:ext>
            </a:extLst>
          </p:cNvPr>
          <p:cNvCxnSpPr>
            <a:cxnSpLocks/>
            <a:stCxn id="30" idx="6"/>
            <a:endCxn id="32" idx="1"/>
          </p:cNvCxnSpPr>
          <p:nvPr/>
        </p:nvCxnSpPr>
        <p:spPr>
          <a:xfrm>
            <a:off x="7550620" y="4015626"/>
            <a:ext cx="1118142" cy="377336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7E35F28-EF7C-EFC0-3AEB-3D3056DCCC70}"/>
              </a:ext>
            </a:extLst>
          </p:cNvPr>
          <p:cNvCxnSpPr>
            <a:cxnSpLocks/>
            <a:stCxn id="32" idx="2"/>
            <a:endCxn id="35" idx="6"/>
          </p:cNvCxnSpPr>
          <p:nvPr/>
        </p:nvCxnSpPr>
        <p:spPr>
          <a:xfrm flipH="1" flipV="1">
            <a:off x="7550620" y="4447198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2ECA500-C06E-C796-301A-52B13F89E796}"/>
              </a:ext>
            </a:extLst>
          </p:cNvPr>
          <p:cNvCxnSpPr>
            <a:cxnSpLocks/>
            <a:stCxn id="37" idx="2"/>
            <a:endCxn id="40" idx="6"/>
          </p:cNvCxnSpPr>
          <p:nvPr/>
        </p:nvCxnSpPr>
        <p:spPr>
          <a:xfrm flipH="1" flipV="1">
            <a:off x="7550620" y="4955473"/>
            <a:ext cx="1095676" cy="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17981F0-1AF7-5092-652D-093F5CB32F2C}"/>
              </a:ext>
            </a:extLst>
          </p:cNvPr>
          <p:cNvCxnSpPr>
            <a:cxnSpLocks/>
            <a:stCxn id="32" idx="3"/>
            <a:endCxn id="40" idx="7"/>
          </p:cNvCxnSpPr>
          <p:nvPr/>
        </p:nvCxnSpPr>
        <p:spPr>
          <a:xfrm flipH="1">
            <a:off x="7528154" y="4501437"/>
            <a:ext cx="1140608" cy="39979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A3EC267-58B8-AA11-94DB-08EA608A2DB6}"/>
              </a:ext>
            </a:extLst>
          </p:cNvPr>
          <p:cNvCxnSpPr>
            <a:cxnSpLocks/>
            <a:stCxn id="17" idx="3"/>
            <a:endCxn id="22" idx="7"/>
          </p:cNvCxnSpPr>
          <p:nvPr/>
        </p:nvCxnSpPr>
        <p:spPr>
          <a:xfrm flipH="1">
            <a:off x="8777237" y="3117488"/>
            <a:ext cx="1140608" cy="36917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AD2CAB5-D158-3ED9-17D5-F2CD03373AA8}"/>
              </a:ext>
            </a:extLst>
          </p:cNvPr>
          <p:cNvCxnSpPr>
            <a:cxnSpLocks/>
            <a:stCxn id="24" idx="1"/>
            <a:endCxn id="8" idx="5"/>
          </p:cNvCxnSpPr>
          <p:nvPr/>
        </p:nvCxnSpPr>
        <p:spPr>
          <a:xfrm flipH="1" flipV="1">
            <a:off x="8777237" y="2639844"/>
            <a:ext cx="1140608" cy="8468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E6548AC-6BB4-5669-678E-4648149FF74C}"/>
              </a:ext>
            </a:extLst>
          </p:cNvPr>
          <p:cNvCxnSpPr>
            <a:cxnSpLocks/>
            <a:stCxn id="34" idx="1"/>
            <a:endCxn id="27" idx="6"/>
          </p:cNvCxnSpPr>
          <p:nvPr/>
        </p:nvCxnSpPr>
        <p:spPr>
          <a:xfrm flipH="1" flipV="1">
            <a:off x="8799703" y="4015628"/>
            <a:ext cx="1118142" cy="3773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B4400AF-76E9-8089-6AA3-B915A577A2AE}"/>
              </a:ext>
            </a:extLst>
          </p:cNvPr>
          <p:cNvCxnSpPr>
            <a:cxnSpLocks/>
            <a:stCxn id="34" idx="3"/>
            <a:endCxn id="37" idx="7"/>
          </p:cNvCxnSpPr>
          <p:nvPr/>
        </p:nvCxnSpPr>
        <p:spPr>
          <a:xfrm flipH="1">
            <a:off x="8777237" y="4501436"/>
            <a:ext cx="1140608" cy="3998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CF30A57-06E0-BFF0-0C03-DBAF808A8BFA}"/>
              </a:ext>
            </a:extLst>
          </p:cNvPr>
          <p:cNvCxnSpPr>
            <a:cxnSpLocks/>
            <a:stCxn id="15" idx="1"/>
            <a:endCxn id="13" idx="5"/>
          </p:cNvCxnSpPr>
          <p:nvPr/>
        </p:nvCxnSpPr>
        <p:spPr>
          <a:xfrm flipH="1" flipV="1">
            <a:off x="7528154" y="2639842"/>
            <a:ext cx="1140608" cy="36917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0A59893-0F55-C635-E08F-2B333A9D11B3}"/>
              </a:ext>
            </a:extLst>
          </p:cNvPr>
          <p:cNvCxnSpPr>
            <a:cxnSpLocks/>
            <a:stCxn id="22" idx="1"/>
            <a:endCxn id="13" idx="5"/>
          </p:cNvCxnSpPr>
          <p:nvPr/>
        </p:nvCxnSpPr>
        <p:spPr>
          <a:xfrm flipH="1" flipV="1">
            <a:off x="7528154" y="2639842"/>
            <a:ext cx="1140608" cy="84681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4E8EC43-4A33-D09E-FF74-B79B0472443F}"/>
              </a:ext>
            </a:extLst>
          </p:cNvPr>
          <p:cNvCxnSpPr>
            <a:cxnSpLocks/>
            <a:stCxn id="14" idx="3"/>
            <a:endCxn id="24" idx="7"/>
          </p:cNvCxnSpPr>
          <p:nvPr/>
        </p:nvCxnSpPr>
        <p:spPr>
          <a:xfrm flipH="1">
            <a:off x="10026320" y="2643642"/>
            <a:ext cx="1140608" cy="84301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AD8B3CE-11A9-6EB0-3845-83FD49E8A883}"/>
              </a:ext>
            </a:extLst>
          </p:cNvPr>
          <p:cNvCxnSpPr>
            <a:cxnSpLocks/>
            <a:stCxn id="36" idx="2"/>
            <a:endCxn id="39" idx="7"/>
          </p:cNvCxnSpPr>
          <p:nvPr/>
        </p:nvCxnSpPr>
        <p:spPr>
          <a:xfrm flipH="1">
            <a:off x="10026320" y="4450998"/>
            <a:ext cx="1118142" cy="45023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3C7302F-8EC2-CDFA-3A5E-509BE45FBC2D}"/>
              </a:ext>
            </a:extLst>
          </p:cNvPr>
          <p:cNvSpPr txBox="1"/>
          <p:nvPr/>
        </p:nvSpPr>
        <p:spPr>
          <a:xfrm>
            <a:off x="7319867" y="21146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719906A-D1C5-6C77-FE69-F6DAC47629FE}"/>
              </a:ext>
            </a:extLst>
          </p:cNvPr>
          <p:cNvSpPr txBox="1"/>
          <p:nvPr/>
        </p:nvSpPr>
        <p:spPr>
          <a:xfrm>
            <a:off x="8568950" y="212376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9D7E1EF-681F-3C35-94E3-B0EE36E9D47B}"/>
              </a:ext>
            </a:extLst>
          </p:cNvPr>
          <p:cNvSpPr txBox="1"/>
          <p:nvPr/>
        </p:nvSpPr>
        <p:spPr>
          <a:xfrm>
            <a:off x="9818033" y="214248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hu-HU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EE00CDD-42CF-42DC-2121-D07600DF22F7}"/>
              </a:ext>
            </a:extLst>
          </p:cNvPr>
          <p:cNvSpPr txBox="1"/>
          <p:nvPr/>
        </p:nvSpPr>
        <p:spPr>
          <a:xfrm>
            <a:off x="11067116" y="212277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hu-HU" dirty="0"/>
          </a:p>
        </p:txBody>
      </p:sp>
      <p:sp>
        <p:nvSpPr>
          <p:cNvPr id="73" name="Title 6">
            <a:extLst>
              <a:ext uri="{FF2B5EF4-FFF2-40B4-BE49-F238E27FC236}">
                <a16:creationId xmlns:a16="http://schemas.microsoft.com/office/drawing/2014/main" id="{EC6A7873-5271-30A2-4D2E-5C23684DEDDB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57E3031-4EED-8800-9BAB-7D322BBBB236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DAE31CE-50EF-5795-5AFC-60DE95E1D95C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54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ACF63-F9B8-14A2-E0D9-BE2469F05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5AB232-1432-FDB0-4CCD-89CB5C95B268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9A198D-7816-63AC-22A4-41931534EE0F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4F2F0C-A63C-A4CF-831D-881A6894CDD6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F64873DE-766F-338C-5C24-D22BCDD0E540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Further Applications of the Reduction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C7C32C-2F85-6964-E55D-D2857662A588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E700EF-000B-BB29-7604-C621AE04DD04}"/>
                  </a:ext>
                </a:extLst>
              </p:cNvPr>
              <p:cNvSpPr txBox="1"/>
              <p:nvPr/>
            </p:nvSpPr>
            <p:spPr>
              <a:xfrm>
                <a:off x="988541" y="2415277"/>
                <a:ext cx="6165534" cy="38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sub-linear matching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  <a:endParaRPr lang="hu-HU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E700EF-000B-BB29-7604-C621AE04D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41" y="2415277"/>
                <a:ext cx="6165534" cy="387927"/>
              </a:xfrm>
              <a:prstGeom prst="rect">
                <a:avLst/>
              </a:prstGeom>
              <a:blipFill>
                <a:blip r:embed="rId2"/>
                <a:stretch>
                  <a:fillRect l="-296" t="-1563" r="-99" b="-2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52CF8C-8EBC-3427-F105-95E9F793E9C1}"/>
                  </a:ext>
                </a:extLst>
              </p:cNvPr>
              <p:cNvSpPr txBox="1"/>
              <p:nvPr/>
            </p:nvSpPr>
            <p:spPr>
              <a:xfrm>
                <a:off x="988541" y="5053863"/>
                <a:ext cx="7431778" cy="38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dynamic matching size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update time</a:t>
                </a:r>
                <a:endParaRPr lang="hu-H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52CF8C-8EBC-3427-F105-95E9F793E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41" y="5053863"/>
                <a:ext cx="7431778" cy="387927"/>
              </a:xfrm>
              <a:prstGeom prst="rect">
                <a:avLst/>
              </a:prstGeom>
              <a:blipFill>
                <a:blip r:embed="rId3"/>
                <a:stretch>
                  <a:fillRect t="-1563" b="-2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7F41CB5-9676-A697-93C5-98694E90122E}"/>
              </a:ext>
            </a:extLst>
          </p:cNvPr>
          <p:cNvSpPr txBox="1"/>
          <p:nvPr/>
        </p:nvSpPr>
        <p:spPr>
          <a:xfrm>
            <a:off x="4704430" y="3673607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 </a:t>
            </a:r>
            <a:endParaRPr lang="hu-HU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EACB02B-2E9E-CCC4-CE05-BC8534E1D4F6}"/>
              </a:ext>
            </a:extLst>
          </p:cNvPr>
          <p:cNvSpPr/>
          <p:nvPr/>
        </p:nvSpPr>
        <p:spPr>
          <a:xfrm>
            <a:off x="2668693" y="3285067"/>
            <a:ext cx="575734" cy="116501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05C1B-ED7C-C6C4-E8BB-CCD8D855A577}"/>
              </a:ext>
            </a:extLst>
          </p:cNvPr>
          <p:cNvSpPr txBox="1"/>
          <p:nvPr/>
        </p:nvSpPr>
        <p:spPr>
          <a:xfrm>
            <a:off x="2956560" y="1938017"/>
            <a:ext cx="96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[B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0070C0"/>
                </a:solidFill>
              </a:rPr>
              <a:t>S23]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BB22D9F3-D511-5EC6-DB60-34F38D8E3FBE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01B552-6FB7-D985-F85B-D99E32189179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59E245-B9A8-FFBC-4228-C8A5B0E5B9F3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92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6" grpId="0" animBg="1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D210F-EB66-73CB-319A-0457CA275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ACEF2A-FCAD-9566-5A09-4B4609C8D05B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88DB22-AD8F-B6D4-3D15-FA2FB6C6BB38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DAF718-1165-0FC2-0F16-C8112F6911FF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01FFBD-26CE-B07F-5A9B-41F0650C564C}"/>
              </a:ext>
            </a:extLst>
          </p:cNvPr>
          <p:cNvCxnSpPr/>
          <p:nvPr/>
        </p:nvCxnSpPr>
        <p:spPr>
          <a:xfrm flipV="1">
            <a:off x="1531031" y="2251011"/>
            <a:ext cx="0" cy="36576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696620-3DE8-7B40-C3CF-33DC44BBBA3E}"/>
              </a:ext>
            </a:extLst>
          </p:cNvPr>
          <p:cNvCxnSpPr/>
          <p:nvPr/>
        </p:nvCxnSpPr>
        <p:spPr>
          <a:xfrm>
            <a:off x="1279382" y="5600701"/>
            <a:ext cx="901903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5B8429-8C7C-160E-84FE-151D870F1B2A}"/>
              </a:ext>
            </a:extLst>
          </p:cNvPr>
          <p:cNvCxnSpPr/>
          <p:nvPr/>
        </p:nvCxnSpPr>
        <p:spPr>
          <a:xfrm>
            <a:off x="1140700" y="5423419"/>
            <a:ext cx="38644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93EC8D-DB03-7741-9E10-F0B041559528}"/>
                  </a:ext>
                </a:extLst>
              </p:cNvPr>
              <p:cNvSpPr txBox="1"/>
              <p:nvPr/>
            </p:nvSpPr>
            <p:spPr>
              <a:xfrm>
                <a:off x="495332" y="5238753"/>
                <a:ext cx="719299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93EC8D-DB03-7741-9E10-F0B041559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32" y="5238753"/>
                <a:ext cx="719299" cy="376129"/>
              </a:xfrm>
              <a:prstGeom prst="rect">
                <a:avLst/>
              </a:prstGeom>
              <a:blipFill>
                <a:blip r:embed="rId2"/>
                <a:stretch>
                  <a:fillRect t="-4839" b="-1290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2C3495B-EFAB-5368-BA2C-7BA3E625E08A}"/>
              </a:ext>
            </a:extLst>
          </p:cNvPr>
          <p:cNvSpPr txBox="1"/>
          <p:nvPr/>
        </p:nvSpPr>
        <p:spPr>
          <a:xfrm>
            <a:off x="9192724" y="5790536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Approximation Ratio</a:t>
            </a:r>
            <a:endParaRPr lang="hu-H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FC03B-B4CE-D3DE-53E2-50F1EA71D551}"/>
              </a:ext>
            </a:extLst>
          </p:cNvPr>
          <p:cNvSpPr txBox="1"/>
          <p:nvPr/>
        </p:nvSpPr>
        <p:spPr>
          <a:xfrm>
            <a:off x="854981" y="1706026"/>
            <a:ext cx="144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 Time</a:t>
            </a:r>
            <a:endParaRPr lang="hu-H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A7A389-7B85-AE6D-7D34-D2DF6D8708C7}"/>
              </a:ext>
            </a:extLst>
          </p:cNvPr>
          <p:cNvCxnSpPr/>
          <p:nvPr/>
        </p:nvCxnSpPr>
        <p:spPr>
          <a:xfrm>
            <a:off x="1138303" y="4188840"/>
            <a:ext cx="38644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88ACAE-88BE-64AE-101A-B614A4E06739}"/>
                  </a:ext>
                </a:extLst>
              </p:cNvPr>
              <p:cNvSpPr txBox="1"/>
              <p:nvPr/>
            </p:nvSpPr>
            <p:spPr>
              <a:xfrm>
                <a:off x="66105" y="4010552"/>
                <a:ext cx="1127360" cy="378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88ACAE-88BE-64AE-101A-B614A4E06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5" y="4010552"/>
                <a:ext cx="1127360" cy="378630"/>
              </a:xfrm>
              <a:prstGeom prst="rect">
                <a:avLst/>
              </a:prstGeom>
              <a:blipFill>
                <a:blip r:embed="rId3"/>
                <a:stretch>
                  <a:fillRect t="-3226" b="-1290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1399D2-F989-71C9-6885-7FD83E577129}"/>
              </a:ext>
            </a:extLst>
          </p:cNvPr>
          <p:cNvCxnSpPr/>
          <p:nvPr/>
        </p:nvCxnSpPr>
        <p:spPr>
          <a:xfrm>
            <a:off x="1140699" y="3145724"/>
            <a:ext cx="38644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575B8B-048D-66B9-26A2-F4FA50F186A4}"/>
                  </a:ext>
                </a:extLst>
              </p:cNvPr>
              <p:cNvSpPr txBox="1"/>
              <p:nvPr/>
            </p:nvSpPr>
            <p:spPr>
              <a:xfrm>
                <a:off x="630399" y="2743995"/>
                <a:ext cx="728083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575B8B-048D-66B9-26A2-F4FA50F18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99" y="2743995"/>
                <a:ext cx="728083" cy="376129"/>
              </a:xfrm>
              <a:prstGeom prst="rect">
                <a:avLst/>
              </a:prstGeom>
              <a:blipFill>
                <a:blip r:embed="rId4"/>
                <a:stretch>
                  <a:fillRect t="-4839" b="-1290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9822ABC-6D7A-AB31-421A-59302893631F}"/>
              </a:ext>
            </a:extLst>
          </p:cNvPr>
          <p:cNvCxnSpPr>
            <a:cxnSpLocks/>
          </p:cNvCxnSpPr>
          <p:nvPr/>
        </p:nvCxnSpPr>
        <p:spPr>
          <a:xfrm flipV="1">
            <a:off x="4137141" y="5614882"/>
            <a:ext cx="0" cy="30791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E63EAC-C780-4608-388C-393FAC6226DD}"/>
              </a:ext>
            </a:extLst>
          </p:cNvPr>
          <p:cNvCxnSpPr>
            <a:cxnSpLocks/>
          </p:cNvCxnSpPr>
          <p:nvPr/>
        </p:nvCxnSpPr>
        <p:spPr>
          <a:xfrm flipV="1">
            <a:off x="6746033" y="5614882"/>
            <a:ext cx="0" cy="30791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CF2934-6CDB-0C9A-D2B2-28844089A2BE}"/>
                  </a:ext>
                </a:extLst>
              </p:cNvPr>
              <p:cNvSpPr txBox="1"/>
              <p:nvPr/>
            </p:nvSpPr>
            <p:spPr>
              <a:xfrm>
                <a:off x="6400491" y="5959945"/>
                <a:ext cx="7863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 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CF2934-6CDB-0C9A-D2B2-28844089A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491" y="5959945"/>
                <a:ext cx="786369" cy="276999"/>
              </a:xfrm>
              <a:prstGeom prst="rect">
                <a:avLst/>
              </a:prstGeom>
              <a:blipFill>
                <a:blip r:embed="rId5"/>
                <a:stretch>
                  <a:fillRect l="-6977" r="-3101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491E3F-3616-9C6C-86F1-FDB16F62DCF8}"/>
              </a:ext>
            </a:extLst>
          </p:cNvPr>
          <p:cNvCxnSpPr>
            <a:cxnSpLocks/>
          </p:cNvCxnSpPr>
          <p:nvPr/>
        </p:nvCxnSpPr>
        <p:spPr>
          <a:xfrm flipV="1">
            <a:off x="1798408" y="5607885"/>
            <a:ext cx="0" cy="30791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26A6C4-8F8F-3EC1-AA10-660207E305F4}"/>
                  </a:ext>
                </a:extLst>
              </p:cNvPr>
              <p:cNvSpPr txBox="1"/>
              <p:nvPr/>
            </p:nvSpPr>
            <p:spPr>
              <a:xfrm>
                <a:off x="1420291" y="5895276"/>
                <a:ext cx="7562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26A6C4-8F8F-3EC1-AA10-660207E30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291" y="5895276"/>
                <a:ext cx="75623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8D04559-FB3F-93DD-0EF6-35D26110F464}"/>
              </a:ext>
            </a:extLst>
          </p:cNvPr>
          <p:cNvCxnSpPr/>
          <p:nvPr/>
        </p:nvCxnSpPr>
        <p:spPr>
          <a:xfrm flipV="1">
            <a:off x="1528602" y="3152908"/>
            <a:ext cx="0" cy="2454977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03960F8-7105-FB8C-F4B0-44B533D68CA2}"/>
              </a:ext>
            </a:extLst>
          </p:cNvPr>
          <p:cNvCxnSpPr/>
          <p:nvPr/>
        </p:nvCxnSpPr>
        <p:spPr>
          <a:xfrm flipH="1">
            <a:off x="1578330" y="3788229"/>
            <a:ext cx="50932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FC6F03E-381E-CB07-ABEB-DFE89397C1DF}"/>
              </a:ext>
            </a:extLst>
          </p:cNvPr>
          <p:cNvCxnSpPr>
            <a:cxnSpLocks/>
            <a:endCxn id="29" idx="7"/>
          </p:cNvCxnSpPr>
          <p:nvPr/>
        </p:nvCxnSpPr>
        <p:spPr>
          <a:xfrm flipH="1">
            <a:off x="1845723" y="2776611"/>
            <a:ext cx="481453" cy="31470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8DA8E8B-5793-8158-6332-6588CD690A9E}"/>
              </a:ext>
            </a:extLst>
          </p:cNvPr>
          <p:cNvSpPr/>
          <p:nvPr/>
        </p:nvSpPr>
        <p:spPr>
          <a:xfrm>
            <a:off x="1680851" y="3063025"/>
            <a:ext cx="193159" cy="19315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D715DF7-7ADA-F22B-FAAD-7FE53154A3A0}"/>
              </a:ext>
            </a:extLst>
          </p:cNvPr>
          <p:cNvSpPr/>
          <p:nvPr/>
        </p:nvSpPr>
        <p:spPr>
          <a:xfrm>
            <a:off x="4040561" y="4083259"/>
            <a:ext cx="193159" cy="19315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88BD6E-A8F1-939C-4563-E16BC53D3702}"/>
              </a:ext>
            </a:extLst>
          </p:cNvPr>
          <p:cNvSpPr txBox="1"/>
          <p:nvPr/>
        </p:nvSpPr>
        <p:spPr>
          <a:xfrm>
            <a:off x="2120409" y="3124058"/>
            <a:ext cx="6102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B050"/>
                </a:solidFill>
              </a:rPr>
              <a:t>[BS15,16,</a:t>
            </a:r>
            <a:br>
              <a:rPr lang="en-US" sz="1800" dirty="0">
                <a:solidFill>
                  <a:srgbClr val="00B05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K</a:t>
            </a:r>
            <a:r>
              <a:rPr lang="en-US" sz="1800" dirty="0">
                <a:solidFill>
                  <a:srgbClr val="00B050"/>
                </a:solidFill>
              </a:rPr>
              <a:t>22, GSSU22]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28F703D-3446-86F7-9AEE-E66AB6905327}"/>
              </a:ext>
            </a:extLst>
          </p:cNvPr>
          <p:cNvSpPr/>
          <p:nvPr/>
        </p:nvSpPr>
        <p:spPr>
          <a:xfrm>
            <a:off x="4329522" y="3152908"/>
            <a:ext cx="1651400" cy="614202"/>
          </a:xfrm>
          <a:prstGeom prst="roundRect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1CB9285-BFD6-FB62-518B-E050D1D95030}"/>
              </a:ext>
            </a:extLst>
          </p:cNvPr>
          <p:cNvCxnSpPr>
            <a:cxnSpLocks/>
            <a:endCxn id="32" idx="7"/>
          </p:cNvCxnSpPr>
          <p:nvPr/>
        </p:nvCxnSpPr>
        <p:spPr>
          <a:xfrm flipH="1">
            <a:off x="4205433" y="3766689"/>
            <a:ext cx="198616" cy="3448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2B68AB3-39FD-AA34-5687-49BBC609B35E}"/>
              </a:ext>
            </a:extLst>
          </p:cNvPr>
          <p:cNvSpPr/>
          <p:nvPr/>
        </p:nvSpPr>
        <p:spPr>
          <a:xfrm>
            <a:off x="7238923" y="4064934"/>
            <a:ext cx="4130163" cy="1041641"/>
          </a:xfrm>
          <a:prstGeom prst="round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A1E982C-A52B-132C-A3E7-FD4611230DC8}"/>
              </a:ext>
            </a:extLst>
          </p:cNvPr>
          <p:cNvCxnSpPr>
            <a:cxnSpLocks/>
            <a:endCxn id="42" idx="7"/>
          </p:cNvCxnSpPr>
          <p:nvPr/>
        </p:nvCxnSpPr>
        <p:spPr>
          <a:xfrm flipH="1">
            <a:off x="6814325" y="5092611"/>
            <a:ext cx="424598" cy="304394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58E58F6-E37D-320B-C3CA-0CB3D713173F}"/>
              </a:ext>
            </a:extLst>
          </p:cNvPr>
          <p:cNvCxnSpPr>
            <a:cxnSpLocks/>
            <a:endCxn id="42" idx="6"/>
          </p:cNvCxnSpPr>
          <p:nvPr/>
        </p:nvCxnSpPr>
        <p:spPr>
          <a:xfrm flipH="1">
            <a:off x="6842612" y="5465298"/>
            <a:ext cx="330909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DEFEB5E-AE27-EE7D-DD4E-E0D6D1B4D906}"/>
              </a:ext>
            </a:extLst>
          </p:cNvPr>
          <p:cNvSpPr txBox="1"/>
          <p:nvPr/>
        </p:nvSpPr>
        <p:spPr>
          <a:xfrm>
            <a:off x="6596827" y="2925714"/>
            <a:ext cx="41644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/>
              <a:t>More tradeoffs: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</a:rPr>
              <a:t>[BHN16, BŁM20, W20, B</a:t>
            </a: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000" dirty="0">
                <a:solidFill>
                  <a:srgbClr val="00B050"/>
                </a:solidFill>
              </a:rPr>
              <a:t>21, RSW20]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ADB981F-43C9-390D-2EDD-05ADB3C6DC6B}"/>
              </a:ext>
            </a:extLst>
          </p:cNvPr>
          <p:cNvSpPr/>
          <p:nvPr/>
        </p:nvSpPr>
        <p:spPr>
          <a:xfrm>
            <a:off x="6649453" y="5368718"/>
            <a:ext cx="193159" cy="19315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40CD004-FC2B-4DB1-E5C2-73795C284C04}"/>
              </a:ext>
            </a:extLst>
          </p:cNvPr>
          <p:cNvCxnSpPr>
            <a:cxnSpLocks/>
          </p:cNvCxnSpPr>
          <p:nvPr/>
        </p:nvCxnSpPr>
        <p:spPr>
          <a:xfrm flipH="1">
            <a:off x="5706680" y="3695155"/>
            <a:ext cx="574956" cy="750708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3CD01A8-55C2-92DC-7708-53E35DED3CB5}"/>
              </a:ext>
            </a:extLst>
          </p:cNvPr>
          <p:cNvSpPr/>
          <p:nvPr/>
        </p:nvSpPr>
        <p:spPr>
          <a:xfrm>
            <a:off x="6281636" y="2967494"/>
            <a:ext cx="4777022" cy="734255"/>
          </a:xfrm>
          <a:prstGeom prst="round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DA0EF8-0F11-3524-0A56-D75E13A71F3C}"/>
              </a:ext>
            </a:extLst>
          </p:cNvPr>
          <p:cNvSpPr txBox="1"/>
          <p:nvPr/>
        </p:nvSpPr>
        <p:spPr>
          <a:xfrm>
            <a:off x="2117300" y="3484528"/>
            <a:ext cx="1641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[D16] 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(value version)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71858E1-E0B2-654E-AF45-6F5C8F8A2CCD}"/>
              </a:ext>
            </a:extLst>
          </p:cNvPr>
          <p:cNvSpPr/>
          <p:nvPr/>
        </p:nvSpPr>
        <p:spPr>
          <a:xfrm>
            <a:off x="2087657" y="3487218"/>
            <a:ext cx="1641718" cy="6463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E88C88A-28B7-FF80-B491-7AFF8BA2072A}"/>
                  </a:ext>
                </a:extLst>
              </p:cNvPr>
              <p:cNvSpPr txBox="1"/>
              <p:nvPr/>
            </p:nvSpPr>
            <p:spPr>
              <a:xfrm>
                <a:off x="4096384" y="5670764"/>
                <a:ext cx="75623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E88C88A-28B7-FF80-B491-7AFF8BA20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384" y="5670764"/>
                <a:ext cx="756233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6326A5C1-EEC1-9014-ED9E-DA0A90F7BA68}"/>
              </a:ext>
            </a:extLst>
          </p:cNvPr>
          <p:cNvSpPr txBox="1"/>
          <p:nvPr/>
        </p:nvSpPr>
        <p:spPr>
          <a:xfrm>
            <a:off x="2299800" y="2366887"/>
            <a:ext cx="3206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[GP13, PS16, S18…]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50F629D-1ACD-E4C4-3895-FF8C079C3C10}"/>
              </a:ext>
            </a:extLst>
          </p:cNvPr>
          <p:cNvSpPr/>
          <p:nvPr/>
        </p:nvSpPr>
        <p:spPr>
          <a:xfrm>
            <a:off x="2299799" y="2352707"/>
            <a:ext cx="3002043" cy="414289"/>
          </a:xfrm>
          <a:prstGeom prst="roundRect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6C32346-DAEE-CA57-908F-1D3723D0BDAD}"/>
              </a:ext>
            </a:extLst>
          </p:cNvPr>
          <p:cNvSpPr/>
          <p:nvPr/>
        </p:nvSpPr>
        <p:spPr>
          <a:xfrm>
            <a:off x="2831377" y="1277365"/>
            <a:ext cx="2022777" cy="6463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[L24] (conditional)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AD0ECFC-3C0F-56E1-1967-26775469A4EB}"/>
              </a:ext>
            </a:extLst>
          </p:cNvPr>
          <p:cNvCxnSpPr>
            <a:cxnSpLocks/>
            <a:stCxn id="50" idx="1"/>
            <a:endCxn id="29" idx="7"/>
          </p:cNvCxnSpPr>
          <p:nvPr/>
        </p:nvCxnSpPr>
        <p:spPr>
          <a:xfrm flipH="1">
            <a:off x="1845723" y="1600530"/>
            <a:ext cx="985654" cy="1490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64772421-1C45-F431-00E3-793FB0CA2182}"/>
              </a:ext>
            </a:extLst>
          </p:cNvPr>
          <p:cNvSpPr/>
          <p:nvPr/>
        </p:nvSpPr>
        <p:spPr>
          <a:xfrm>
            <a:off x="6299470" y="409091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[BGS15, S16, BHN16, BHN17,</a:t>
            </a:r>
            <a:br>
              <a:rPr lang="en-US" sz="2000" dirty="0">
                <a:solidFill>
                  <a:srgbClr val="00B050"/>
                </a:solidFill>
              </a:rPr>
            </a:br>
            <a:r>
              <a:rPr lang="en-US" sz="2000" dirty="0">
                <a:solidFill>
                  <a:srgbClr val="00B050"/>
                </a:solidFill>
              </a:rPr>
              <a:t>CS18, ACSSW18, CZ19, BDHSS19, </a:t>
            </a:r>
            <a:br>
              <a:rPr lang="en-US" sz="2000" dirty="0">
                <a:solidFill>
                  <a:srgbClr val="00B050"/>
                </a:solidFill>
              </a:rPr>
            </a:br>
            <a:r>
              <a:rPr lang="en-US" sz="2000" dirty="0">
                <a:solidFill>
                  <a:srgbClr val="00B050"/>
                </a:solidFill>
              </a:rPr>
              <a:t>BFH19, BK19, W20, B</a:t>
            </a: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000" dirty="0">
                <a:solidFill>
                  <a:srgbClr val="00B050"/>
                </a:solidFill>
              </a:rPr>
              <a:t>21, </a:t>
            </a: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000" dirty="0">
                <a:solidFill>
                  <a:srgbClr val="00B050"/>
                </a:solidFill>
              </a:rPr>
              <a:t>22,…]</a:t>
            </a:r>
          </a:p>
        </p:txBody>
      </p:sp>
      <p:sp>
        <p:nvSpPr>
          <p:cNvPr id="53" name="Title 6">
            <a:extLst>
              <a:ext uri="{FF2B5EF4-FFF2-40B4-BE49-F238E27FC236}">
                <a16:creationId xmlns:a16="http://schemas.microsoft.com/office/drawing/2014/main" id="{01D9CDA7-EE6A-B9AA-7DAB-F9AAE8EB184F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State of the art for Dynamic Matching</a:t>
            </a:r>
            <a:endParaRPr lang="hu-HU" sz="4400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59DC4A5-5C08-F4F0-963D-6CD2A3A0408B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B95E07D4-0EE7-6CD6-D0F4-F64FEA23EEC7}"/>
              </a:ext>
            </a:extLst>
          </p:cNvPr>
          <p:cNvSpPr/>
          <p:nvPr/>
        </p:nvSpPr>
        <p:spPr>
          <a:xfrm>
            <a:off x="5631049" y="5368718"/>
            <a:ext cx="193159" cy="193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62B5AEB-0D7F-9D34-5F4D-502750BA540A}"/>
              </a:ext>
            </a:extLst>
          </p:cNvPr>
          <p:cNvCxnSpPr>
            <a:cxnSpLocks/>
          </p:cNvCxnSpPr>
          <p:nvPr/>
        </p:nvCxnSpPr>
        <p:spPr>
          <a:xfrm flipV="1">
            <a:off x="5727629" y="5614882"/>
            <a:ext cx="0" cy="30791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1676311-0AC9-E02B-93CC-607D1DFF6264}"/>
                  </a:ext>
                </a:extLst>
              </p:cNvPr>
              <p:cNvSpPr txBox="1"/>
              <p:nvPr/>
            </p:nvSpPr>
            <p:spPr>
              <a:xfrm>
                <a:off x="5448597" y="5959945"/>
                <a:ext cx="5161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~1.7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1676311-0AC9-E02B-93CC-607D1DFF6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597" y="5959945"/>
                <a:ext cx="516167" cy="276999"/>
              </a:xfrm>
              <a:prstGeom prst="rect">
                <a:avLst/>
              </a:prstGeom>
              <a:blipFill>
                <a:blip r:embed="rId8"/>
                <a:stretch>
                  <a:fillRect l="-4762" r="-11905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E7EA7335-2B69-3ED1-EE71-40C2F4007A6B}"/>
              </a:ext>
            </a:extLst>
          </p:cNvPr>
          <p:cNvSpPr/>
          <p:nvPr/>
        </p:nvSpPr>
        <p:spPr>
          <a:xfrm>
            <a:off x="3831487" y="4083259"/>
            <a:ext cx="193159" cy="193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4248F9E-8FB3-5AD5-58AA-59FE8809CE54}"/>
              </a:ext>
            </a:extLst>
          </p:cNvPr>
          <p:cNvCxnSpPr>
            <a:cxnSpLocks/>
          </p:cNvCxnSpPr>
          <p:nvPr/>
        </p:nvCxnSpPr>
        <p:spPr>
          <a:xfrm flipV="1">
            <a:off x="3928066" y="5607885"/>
            <a:ext cx="0" cy="30791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DD3AB17-A339-AAF5-B3C0-D2AFCEEAD7B4}"/>
                  </a:ext>
                </a:extLst>
              </p:cNvPr>
              <p:cNvSpPr txBox="1"/>
              <p:nvPr/>
            </p:nvSpPr>
            <p:spPr>
              <a:xfrm>
                <a:off x="3042412" y="5744419"/>
                <a:ext cx="792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1.499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DD3AB17-A339-AAF5-B3C0-D2AFCEEAD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412" y="5744419"/>
                <a:ext cx="7922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8E831734-4D09-5270-E55B-E36E4197C3C0}"/>
              </a:ext>
            </a:extLst>
          </p:cNvPr>
          <p:cNvSpPr/>
          <p:nvPr/>
        </p:nvSpPr>
        <p:spPr>
          <a:xfrm>
            <a:off x="1680851" y="3289306"/>
            <a:ext cx="193159" cy="193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5001695-44BF-6A25-89BF-4911436A1C50}"/>
              </a:ext>
            </a:extLst>
          </p:cNvPr>
          <p:cNvCxnSpPr/>
          <p:nvPr/>
        </p:nvCxnSpPr>
        <p:spPr>
          <a:xfrm>
            <a:off x="1096885" y="3382861"/>
            <a:ext cx="38644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27BBC27-C5D2-D172-2E94-09104127E9B8}"/>
                  </a:ext>
                </a:extLst>
              </p:cNvPr>
              <p:cNvSpPr txBox="1"/>
              <p:nvPr/>
            </p:nvSpPr>
            <p:spPr>
              <a:xfrm>
                <a:off x="52617" y="3443063"/>
                <a:ext cx="136306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27BBC27-C5D2-D172-2E94-09104127E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7" y="3443063"/>
                <a:ext cx="1363065" cy="380810"/>
              </a:xfrm>
              <a:prstGeom prst="rect">
                <a:avLst/>
              </a:prstGeom>
              <a:blipFill>
                <a:blip r:embed="rId10"/>
                <a:stretch>
                  <a:fillRect t="-3226" b="-1290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F56382D-B2B9-CEC3-7904-F188B8F6F638}"/>
              </a:ext>
            </a:extLst>
          </p:cNvPr>
          <p:cNvCxnSpPr>
            <a:endCxn id="32" idx="4"/>
          </p:cNvCxnSpPr>
          <p:nvPr/>
        </p:nvCxnSpPr>
        <p:spPr>
          <a:xfrm flipV="1">
            <a:off x="4137140" y="4276418"/>
            <a:ext cx="1" cy="1285459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CE24951-D16D-3124-B9D3-995C27D39A48}"/>
              </a:ext>
            </a:extLst>
          </p:cNvPr>
          <p:cNvCxnSpPr/>
          <p:nvPr/>
        </p:nvCxnSpPr>
        <p:spPr>
          <a:xfrm flipV="1">
            <a:off x="3924840" y="4282322"/>
            <a:ext cx="1" cy="1285459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3BCCD3A-FD15-83A6-4B4F-9F191C52A6E8}"/>
              </a:ext>
            </a:extLst>
          </p:cNvPr>
          <p:cNvCxnSpPr>
            <a:cxnSpLocks/>
            <a:stCxn id="58" idx="2"/>
          </p:cNvCxnSpPr>
          <p:nvPr/>
        </p:nvCxnSpPr>
        <p:spPr>
          <a:xfrm flipH="1">
            <a:off x="1570020" y="4179839"/>
            <a:ext cx="2261467" cy="0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FE7FEAF-60E7-06E8-815E-C7FC6A90787A}"/>
              </a:ext>
            </a:extLst>
          </p:cNvPr>
          <p:cNvCxnSpPr>
            <a:cxnSpLocks/>
            <a:endCxn id="55" idx="2"/>
          </p:cNvCxnSpPr>
          <p:nvPr/>
        </p:nvCxnSpPr>
        <p:spPr>
          <a:xfrm>
            <a:off x="5301842" y="5306127"/>
            <a:ext cx="329207" cy="159171"/>
          </a:xfrm>
          <a:prstGeom prst="straightConnector1">
            <a:avLst/>
          </a:prstGeom>
          <a:ln w="476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CD572E8E-8CA2-DE57-C207-A09E411B249C}"/>
              </a:ext>
            </a:extLst>
          </p:cNvPr>
          <p:cNvSpPr/>
          <p:nvPr/>
        </p:nvSpPr>
        <p:spPr>
          <a:xfrm>
            <a:off x="4302013" y="4413126"/>
            <a:ext cx="1176101" cy="892671"/>
          </a:xfrm>
          <a:prstGeom prst="round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1243BAF-B8B2-C0F7-8188-9760C5A408C6}"/>
              </a:ext>
            </a:extLst>
          </p:cNvPr>
          <p:cNvSpPr txBox="1"/>
          <p:nvPr/>
        </p:nvSpPr>
        <p:spPr>
          <a:xfrm>
            <a:off x="4377695" y="4430551"/>
            <a:ext cx="121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[B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7030A0"/>
                </a:solidFill>
              </a:rPr>
              <a:t>SW22,B22,</a:t>
            </a:r>
          </a:p>
          <a:p>
            <a:r>
              <a:rPr lang="en-US" dirty="0">
                <a:solidFill>
                  <a:srgbClr val="7030A0"/>
                </a:solidFill>
              </a:rPr>
              <a:t>ABR24]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ABEE52C8-5449-FBE0-A7C0-D27E50B9C45D}"/>
              </a:ext>
            </a:extLst>
          </p:cNvPr>
          <p:cNvSpPr/>
          <p:nvPr/>
        </p:nvSpPr>
        <p:spPr>
          <a:xfrm>
            <a:off x="2884314" y="4964519"/>
            <a:ext cx="782629" cy="354002"/>
          </a:xfrm>
          <a:prstGeom prst="round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2BD0036-F561-863F-5408-2B32598FC4AF}"/>
              </a:ext>
            </a:extLst>
          </p:cNvPr>
          <p:cNvSpPr txBox="1"/>
          <p:nvPr/>
        </p:nvSpPr>
        <p:spPr>
          <a:xfrm>
            <a:off x="2920190" y="4936834"/>
            <a:ext cx="106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[B23]</a:t>
            </a:r>
            <a:endParaRPr lang="hu-HU" dirty="0">
              <a:solidFill>
                <a:srgbClr val="7030A0"/>
              </a:solidFill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3B7BBE7-1B8E-5318-1154-D9C0B6A63398}"/>
              </a:ext>
            </a:extLst>
          </p:cNvPr>
          <p:cNvCxnSpPr>
            <a:cxnSpLocks/>
            <a:stCxn id="82" idx="0"/>
            <a:endCxn id="58" idx="3"/>
          </p:cNvCxnSpPr>
          <p:nvPr/>
        </p:nvCxnSpPr>
        <p:spPr>
          <a:xfrm flipV="1">
            <a:off x="3452199" y="4248131"/>
            <a:ext cx="407575" cy="688703"/>
          </a:xfrm>
          <a:prstGeom prst="straightConnector1">
            <a:avLst/>
          </a:prstGeom>
          <a:ln w="476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3A3C698B-6A5F-4375-81D1-24701B2AAB39}"/>
              </a:ext>
            </a:extLst>
          </p:cNvPr>
          <p:cNvSpPr/>
          <p:nvPr/>
        </p:nvSpPr>
        <p:spPr>
          <a:xfrm>
            <a:off x="2439796" y="2980340"/>
            <a:ext cx="962079" cy="355215"/>
          </a:xfrm>
          <a:prstGeom prst="round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774F50F-4810-EB67-D1ED-4026662405CA}"/>
              </a:ext>
            </a:extLst>
          </p:cNvPr>
          <p:cNvSpPr txBox="1"/>
          <p:nvPr/>
        </p:nvSpPr>
        <p:spPr>
          <a:xfrm>
            <a:off x="2480266" y="2974669"/>
            <a:ext cx="106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[B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7030A0"/>
                </a:solidFill>
              </a:rPr>
              <a:t>S23]</a:t>
            </a:r>
            <a:endParaRPr lang="hu-HU" dirty="0">
              <a:solidFill>
                <a:srgbClr val="7030A0"/>
              </a:solidFill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75DA65E-F780-8243-ED20-BF334E3697B2}"/>
              </a:ext>
            </a:extLst>
          </p:cNvPr>
          <p:cNvCxnSpPr>
            <a:cxnSpLocks/>
            <a:stCxn id="87" idx="1"/>
            <a:endCxn id="61" idx="7"/>
          </p:cNvCxnSpPr>
          <p:nvPr/>
        </p:nvCxnSpPr>
        <p:spPr>
          <a:xfrm flipH="1">
            <a:off x="1845723" y="3157948"/>
            <a:ext cx="594073" cy="159645"/>
          </a:xfrm>
          <a:prstGeom prst="straightConnector1">
            <a:avLst/>
          </a:prstGeom>
          <a:ln w="476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A79877EE-9852-273F-3BD8-FE6B79EB61E3}"/>
              </a:ext>
            </a:extLst>
          </p:cNvPr>
          <p:cNvSpPr/>
          <p:nvPr/>
        </p:nvSpPr>
        <p:spPr>
          <a:xfrm>
            <a:off x="6600516" y="1508658"/>
            <a:ext cx="193159" cy="19315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BA6A1E9-4088-09E6-8971-4B221CCA8284}"/>
              </a:ext>
            </a:extLst>
          </p:cNvPr>
          <p:cNvSpPr txBox="1"/>
          <p:nvPr/>
        </p:nvSpPr>
        <p:spPr>
          <a:xfrm>
            <a:off x="6814325" y="1425880"/>
            <a:ext cx="175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Matching Edges</a:t>
            </a:r>
            <a:endParaRPr lang="hu-HU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1444D64-E026-DBC1-3A9F-5B7EF9F22D8C}"/>
              </a:ext>
            </a:extLst>
          </p:cNvPr>
          <p:cNvSpPr/>
          <p:nvPr/>
        </p:nvSpPr>
        <p:spPr>
          <a:xfrm>
            <a:off x="6596827" y="2099363"/>
            <a:ext cx="193159" cy="193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44222A4-06C7-CD1B-D1A4-47F54161F947}"/>
              </a:ext>
            </a:extLst>
          </p:cNvPr>
          <p:cNvSpPr txBox="1"/>
          <p:nvPr/>
        </p:nvSpPr>
        <p:spPr>
          <a:xfrm>
            <a:off x="6814325" y="2010149"/>
            <a:ext cx="155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Matching Size</a:t>
            </a:r>
            <a:endParaRPr lang="hu-HU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ECD76B17-FAEB-E4DA-E28C-DA4D6825776E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6FA631-A613-4A3A-3FE8-D2F399020491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A0C5A3-1F92-DA43-2A72-CF227A00E122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3531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FA7CD-BEC9-8A3C-6299-44E932AB5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F7E5C8-24CB-2397-E2F3-29FFABCBFE4F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E8CD16-1D1B-503D-4D73-F2CD6C3D47B0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527B93-BFDB-19D7-45AC-2F6806041472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CC8ECC68-1843-1337-D90B-E268E46177A4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Further Applications of Sub-Linear Matching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E862B1-63E2-F114-2D38-65BB50171757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D91B03-42CE-0C4E-CD5E-A97E886B5E08}"/>
                  </a:ext>
                </a:extLst>
              </p:cNvPr>
              <p:cNvSpPr txBox="1"/>
              <p:nvPr/>
            </p:nvSpPr>
            <p:spPr>
              <a:xfrm>
                <a:off x="1184238" y="2160731"/>
                <a:ext cx="7210692" cy="38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Earth Mover’s Distance </a:t>
                </a:r>
                <a:r>
                  <a:rPr lang="en-US" dirty="0">
                    <a:solidFill>
                      <a:srgbClr val="0070C0"/>
                    </a:solidFill>
                  </a:rPr>
                  <a:t>[BR23]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time*</a:t>
                </a:r>
                <a:endParaRPr lang="hu-H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D91B03-42CE-0C4E-CD5E-A97E886B5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2160731"/>
                <a:ext cx="7210692" cy="387927"/>
              </a:xfrm>
              <a:prstGeom prst="rect">
                <a:avLst/>
              </a:prstGeom>
              <a:blipFill>
                <a:blip r:embed="rId2"/>
                <a:stretch>
                  <a:fillRect l="-254" t="-1563" r="-845" b="-2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4AFD042-BC97-3DAC-DDFB-C5F5D76D244F}"/>
              </a:ext>
            </a:extLst>
          </p:cNvPr>
          <p:cNvSpPr txBox="1"/>
          <p:nvPr/>
        </p:nvSpPr>
        <p:spPr>
          <a:xfrm>
            <a:off x="1184238" y="4443788"/>
            <a:ext cx="517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Sublinear Graphic TSP </a:t>
            </a:r>
            <a:r>
              <a:rPr lang="en-US" dirty="0">
                <a:solidFill>
                  <a:srgbClr val="0070C0"/>
                </a:solidFill>
              </a:rPr>
              <a:t>[YSS20] </a:t>
            </a:r>
            <a:r>
              <a:rPr lang="en-US" dirty="0"/>
              <a:t>(different tradeoffs)</a:t>
            </a:r>
            <a:endParaRPr lang="hu-H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74AB55-121D-3A9E-13EB-5B4A546789D5}"/>
              </a:ext>
            </a:extLst>
          </p:cNvPr>
          <p:cNvSpPr txBox="1"/>
          <p:nvPr/>
        </p:nvSpPr>
        <p:spPr>
          <a:xfrm>
            <a:off x="1184238" y="2721845"/>
            <a:ext cx="481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Augmenting path elimination based algorithm</a:t>
            </a:r>
            <a:endParaRPr lang="hu-H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FBDEB-DE6F-FBE4-DF06-4685C0D79A9D}"/>
              </a:ext>
            </a:extLst>
          </p:cNvPr>
          <p:cNvSpPr txBox="1"/>
          <p:nvPr/>
        </p:nvSpPr>
        <p:spPr>
          <a:xfrm>
            <a:off x="1184238" y="4903725"/>
            <a:ext cx="308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Almost black-box application</a:t>
            </a:r>
            <a:endParaRPr lang="hu-HU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D3C6685E-EF25-9C29-65EF-551715FBE0B3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59C24-D202-D37E-B59D-FB8C9874BB84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C6ACFD-7262-753A-16CB-FD2161EC1283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3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6123E-2530-1EE8-CBC3-80F7036CC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0FEB48-4F7A-FC57-75B7-66B2BBD261BB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4080A-5353-88AB-9BA9-A65FD89260B8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363D55-4F56-BE9A-0C92-AC3E83D86AFA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A9F1C3DD-0AB9-1438-D96D-4E3DD3682A70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State of the Art for Sub-Linear Matching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889522-22FD-7557-36BD-DD06A1E9BCA1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632D91-8C10-E292-911F-C9ADB2577F3F}"/>
              </a:ext>
            </a:extLst>
          </p:cNvPr>
          <p:cNvCxnSpPr/>
          <p:nvPr/>
        </p:nvCxnSpPr>
        <p:spPr>
          <a:xfrm flipV="1">
            <a:off x="1531031" y="2251011"/>
            <a:ext cx="0" cy="36576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863442-895C-6562-8FC5-0D18EC4354A5}"/>
              </a:ext>
            </a:extLst>
          </p:cNvPr>
          <p:cNvCxnSpPr/>
          <p:nvPr/>
        </p:nvCxnSpPr>
        <p:spPr>
          <a:xfrm>
            <a:off x="1279382" y="5600701"/>
            <a:ext cx="901903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281160-220B-6000-C3B2-0AA55D20B73B}"/>
              </a:ext>
            </a:extLst>
          </p:cNvPr>
          <p:cNvCxnSpPr/>
          <p:nvPr/>
        </p:nvCxnSpPr>
        <p:spPr>
          <a:xfrm>
            <a:off x="1148477" y="5449786"/>
            <a:ext cx="38644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A6F575-236F-5135-9D63-86EC1DB69526}"/>
                  </a:ext>
                </a:extLst>
              </p:cNvPr>
              <p:cNvSpPr txBox="1"/>
              <p:nvPr/>
            </p:nvSpPr>
            <p:spPr>
              <a:xfrm>
                <a:off x="535572" y="5364416"/>
                <a:ext cx="728083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A6F575-236F-5135-9D63-86EC1DB69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2" y="5364416"/>
                <a:ext cx="728083" cy="376129"/>
              </a:xfrm>
              <a:prstGeom prst="rect">
                <a:avLst/>
              </a:prstGeom>
              <a:blipFill>
                <a:blip r:embed="rId2"/>
                <a:stretch>
                  <a:fillRect t="-4839" b="-112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F402800-2BEA-6671-A2D2-43AE6F05B8B3}"/>
              </a:ext>
            </a:extLst>
          </p:cNvPr>
          <p:cNvSpPr txBox="1"/>
          <p:nvPr/>
        </p:nvSpPr>
        <p:spPr>
          <a:xfrm>
            <a:off x="9192724" y="5790536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Approximation Ratio</a:t>
            </a:r>
            <a:endParaRPr lang="hu-H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9DE485-D884-E9D2-FDCF-AFE16346E52D}"/>
              </a:ext>
            </a:extLst>
          </p:cNvPr>
          <p:cNvSpPr txBox="1"/>
          <p:nvPr/>
        </p:nvSpPr>
        <p:spPr>
          <a:xfrm>
            <a:off x="854981" y="1706026"/>
            <a:ext cx="152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Running Time</a:t>
            </a:r>
            <a:endParaRPr lang="hu-HU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45CC23-4C0D-28DA-E811-C2B00AE2DCBD}"/>
              </a:ext>
            </a:extLst>
          </p:cNvPr>
          <p:cNvCxnSpPr/>
          <p:nvPr/>
        </p:nvCxnSpPr>
        <p:spPr>
          <a:xfrm>
            <a:off x="1140699" y="3145724"/>
            <a:ext cx="38644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4270BC-4BD6-34A6-A5C4-5EBF58E92944}"/>
                  </a:ext>
                </a:extLst>
              </p:cNvPr>
              <p:cNvSpPr txBox="1"/>
              <p:nvPr/>
            </p:nvSpPr>
            <p:spPr>
              <a:xfrm>
                <a:off x="584869" y="2743149"/>
                <a:ext cx="835422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4270BC-4BD6-34A6-A5C4-5EBF58E92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69" y="2743149"/>
                <a:ext cx="835422" cy="376129"/>
              </a:xfrm>
              <a:prstGeom prst="rect">
                <a:avLst/>
              </a:prstGeom>
              <a:blipFill>
                <a:blip r:embed="rId3"/>
                <a:stretch>
                  <a:fillRect t="-4839" b="-112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8C3495-8049-7C69-6A0C-223F534F8F6B}"/>
              </a:ext>
            </a:extLst>
          </p:cNvPr>
          <p:cNvCxnSpPr>
            <a:cxnSpLocks/>
          </p:cNvCxnSpPr>
          <p:nvPr/>
        </p:nvCxnSpPr>
        <p:spPr>
          <a:xfrm flipV="1">
            <a:off x="4260783" y="5600701"/>
            <a:ext cx="0" cy="30791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895DEB-937B-C872-8D42-9D90D76DA1CC}"/>
              </a:ext>
            </a:extLst>
          </p:cNvPr>
          <p:cNvCxnSpPr>
            <a:cxnSpLocks/>
          </p:cNvCxnSpPr>
          <p:nvPr/>
        </p:nvCxnSpPr>
        <p:spPr>
          <a:xfrm flipV="1">
            <a:off x="6720866" y="5607885"/>
            <a:ext cx="0" cy="30791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5B0E56-FF48-EF47-377F-7BAC327B8B87}"/>
                  </a:ext>
                </a:extLst>
              </p:cNvPr>
              <p:cNvSpPr txBox="1"/>
              <p:nvPr/>
            </p:nvSpPr>
            <p:spPr>
              <a:xfrm>
                <a:off x="6817445" y="5680910"/>
                <a:ext cx="7863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 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5B0E56-FF48-EF47-377F-7BAC327B8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445" y="5680910"/>
                <a:ext cx="786369" cy="276999"/>
              </a:xfrm>
              <a:prstGeom prst="rect">
                <a:avLst/>
              </a:prstGeom>
              <a:blipFill>
                <a:blip r:embed="rId4"/>
                <a:stretch>
                  <a:fillRect l="-6202" r="-3101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FB73CC-48D0-FC77-37FB-6015391DC0F7}"/>
              </a:ext>
            </a:extLst>
          </p:cNvPr>
          <p:cNvCxnSpPr>
            <a:cxnSpLocks/>
          </p:cNvCxnSpPr>
          <p:nvPr/>
        </p:nvCxnSpPr>
        <p:spPr>
          <a:xfrm flipV="1">
            <a:off x="1798408" y="5607885"/>
            <a:ext cx="0" cy="30791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C933B5D-CF99-6A99-FB8F-021B4881F895}"/>
              </a:ext>
            </a:extLst>
          </p:cNvPr>
          <p:cNvCxnSpPr>
            <a:cxnSpLocks/>
            <a:endCxn id="57" idx="4"/>
          </p:cNvCxnSpPr>
          <p:nvPr/>
        </p:nvCxnSpPr>
        <p:spPr>
          <a:xfrm flipH="1" flipV="1">
            <a:off x="1773489" y="3527170"/>
            <a:ext cx="24919" cy="2073531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4410A15-B1BA-5AA2-D038-5CB9E6C97612}"/>
              </a:ext>
            </a:extLst>
          </p:cNvPr>
          <p:cNvCxnSpPr>
            <a:cxnSpLocks/>
          </p:cNvCxnSpPr>
          <p:nvPr/>
        </p:nvCxnSpPr>
        <p:spPr>
          <a:xfrm flipH="1" flipV="1">
            <a:off x="4075655" y="3302790"/>
            <a:ext cx="1" cy="2233596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A126692-E94C-CB06-C336-EAF05B7462B9}"/>
                  </a:ext>
                </a:extLst>
              </p:cNvPr>
              <p:cNvSpPr txBox="1"/>
              <p:nvPr/>
            </p:nvSpPr>
            <p:spPr>
              <a:xfrm>
                <a:off x="4306291" y="5630054"/>
                <a:ext cx="75623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A126692-E94C-CB06-C336-EAF05B746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291" y="5630054"/>
                <a:ext cx="756233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7564B0-0594-3618-E224-5DA1C0374343}"/>
              </a:ext>
            </a:extLst>
          </p:cNvPr>
          <p:cNvCxnSpPr>
            <a:cxnSpLocks/>
          </p:cNvCxnSpPr>
          <p:nvPr/>
        </p:nvCxnSpPr>
        <p:spPr>
          <a:xfrm flipV="1">
            <a:off x="4055859" y="5607885"/>
            <a:ext cx="0" cy="30791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9EBE15-80E2-1CE7-1D5D-46EE3FC8AE3D}"/>
                  </a:ext>
                </a:extLst>
              </p:cNvPr>
              <p:cNvSpPr txBox="1"/>
              <p:nvPr/>
            </p:nvSpPr>
            <p:spPr>
              <a:xfrm>
                <a:off x="3184770" y="5714226"/>
                <a:ext cx="79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1.499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9EBE15-80E2-1CE7-1D5D-46EE3FC8A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770" y="5714226"/>
                <a:ext cx="79861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5D0081DC-A7CD-248C-1EC3-74227A7D5D3E}"/>
              </a:ext>
            </a:extLst>
          </p:cNvPr>
          <p:cNvSpPr/>
          <p:nvPr/>
        </p:nvSpPr>
        <p:spPr>
          <a:xfrm>
            <a:off x="6624286" y="5353295"/>
            <a:ext cx="193159" cy="1931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7BBE714-B6B6-167C-28E8-8346E219E6C3}"/>
              </a:ext>
            </a:extLst>
          </p:cNvPr>
          <p:cNvCxnSpPr>
            <a:cxnSpLocks/>
          </p:cNvCxnSpPr>
          <p:nvPr/>
        </p:nvCxnSpPr>
        <p:spPr>
          <a:xfrm flipH="1">
            <a:off x="6818543" y="5069851"/>
            <a:ext cx="424598" cy="304394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F9F90F3-E072-7DDB-FDB6-497483742499}"/>
              </a:ext>
            </a:extLst>
          </p:cNvPr>
          <p:cNvSpPr/>
          <p:nvPr/>
        </p:nvSpPr>
        <p:spPr>
          <a:xfrm>
            <a:off x="7243142" y="4490882"/>
            <a:ext cx="665566" cy="614202"/>
          </a:xfrm>
          <a:prstGeom prst="round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70C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DC1A5C-BBEF-97A6-73D1-16C1B6CCC3C6}"/>
              </a:ext>
            </a:extLst>
          </p:cNvPr>
          <p:cNvSpPr txBox="1"/>
          <p:nvPr/>
        </p:nvSpPr>
        <p:spPr>
          <a:xfrm>
            <a:off x="7243141" y="459542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[B21]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168EDAD-63D2-97B0-426C-B92C176E4C6D}"/>
              </a:ext>
            </a:extLst>
          </p:cNvPr>
          <p:cNvSpPr/>
          <p:nvPr/>
        </p:nvSpPr>
        <p:spPr>
          <a:xfrm>
            <a:off x="6469444" y="5188334"/>
            <a:ext cx="193159" cy="1931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5DCA261-108A-38FC-3392-4D57FAF42203}"/>
              </a:ext>
            </a:extLst>
          </p:cNvPr>
          <p:cNvCxnSpPr>
            <a:cxnSpLocks/>
          </p:cNvCxnSpPr>
          <p:nvPr/>
        </p:nvCxnSpPr>
        <p:spPr>
          <a:xfrm flipV="1">
            <a:off x="6593872" y="5587366"/>
            <a:ext cx="0" cy="30791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8BD9B38-0C2B-960F-01C2-C0522E8EBDA2}"/>
                  </a:ext>
                </a:extLst>
              </p:cNvPr>
              <p:cNvSpPr txBox="1"/>
              <p:nvPr/>
            </p:nvSpPr>
            <p:spPr>
              <a:xfrm>
                <a:off x="6381431" y="5953093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1.99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8BD9B38-0C2B-960F-01C2-C0522E8EB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431" y="5953093"/>
                <a:ext cx="485710" cy="276999"/>
              </a:xfrm>
              <a:prstGeom prst="rect">
                <a:avLst/>
              </a:prstGeom>
              <a:blipFill>
                <a:blip r:embed="rId7"/>
                <a:stretch>
                  <a:fillRect l="-11392" r="-12658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76775E3-5D26-FE31-B0C3-341183F56CA5}"/>
              </a:ext>
            </a:extLst>
          </p:cNvPr>
          <p:cNvSpPr/>
          <p:nvPr/>
        </p:nvSpPr>
        <p:spPr>
          <a:xfrm>
            <a:off x="7243141" y="3681186"/>
            <a:ext cx="1208584" cy="395767"/>
          </a:xfrm>
          <a:prstGeom prst="round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70C0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333049E-FBF2-FF14-740D-0268905F5FD3}"/>
              </a:ext>
            </a:extLst>
          </p:cNvPr>
          <p:cNvCxnSpPr>
            <a:cxnSpLocks/>
            <a:stCxn id="35" idx="1"/>
            <a:endCxn id="32" idx="0"/>
          </p:cNvCxnSpPr>
          <p:nvPr/>
        </p:nvCxnSpPr>
        <p:spPr>
          <a:xfrm flipH="1">
            <a:off x="6566024" y="3879070"/>
            <a:ext cx="677117" cy="1309264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5ED5184-5A08-A85E-0B34-A440D820B000}"/>
              </a:ext>
            </a:extLst>
          </p:cNvPr>
          <p:cNvSpPr txBox="1"/>
          <p:nvPr/>
        </p:nvSpPr>
        <p:spPr>
          <a:xfrm>
            <a:off x="7283015" y="3681186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[SMAA23]</a:t>
            </a:r>
            <a:endParaRPr lang="hu-HU" dirty="0">
              <a:solidFill>
                <a:srgbClr val="0070C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01904A-072F-73FD-0219-7D00B449A22A}"/>
              </a:ext>
            </a:extLst>
          </p:cNvPr>
          <p:cNvCxnSpPr/>
          <p:nvPr/>
        </p:nvCxnSpPr>
        <p:spPr>
          <a:xfrm>
            <a:off x="1127593" y="3429000"/>
            <a:ext cx="38644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8ACDA7C-D51A-8611-A416-64EE1B19BF10}"/>
                  </a:ext>
                </a:extLst>
              </p:cNvPr>
              <p:cNvSpPr txBox="1"/>
              <p:nvPr/>
            </p:nvSpPr>
            <p:spPr>
              <a:xfrm>
                <a:off x="348704" y="3475386"/>
                <a:ext cx="1290866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8ACDA7C-D51A-8611-A416-64EE1B19B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04" y="3475386"/>
                <a:ext cx="1290866" cy="380810"/>
              </a:xfrm>
              <a:prstGeom prst="rect">
                <a:avLst/>
              </a:prstGeom>
              <a:blipFill>
                <a:blip r:embed="rId8"/>
                <a:stretch>
                  <a:fillRect t="-3175" b="-1269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23FA291-3531-AA60-1D69-ADC5830A7931}"/>
              </a:ext>
            </a:extLst>
          </p:cNvPr>
          <p:cNvCxnSpPr>
            <a:cxnSpLocks/>
          </p:cNvCxnSpPr>
          <p:nvPr/>
        </p:nvCxnSpPr>
        <p:spPr>
          <a:xfrm flipH="1">
            <a:off x="1516018" y="3429000"/>
            <a:ext cx="2467369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FC421EBA-5EF7-C1A0-C82D-8E4342F8C17A}"/>
              </a:ext>
            </a:extLst>
          </p:cNvPr>
          <p:cNvSpPr/>
          <p:nvPr/>
        </p:nvSpPr>
        <p:spPr>
          <a:xfrm>
            <a:off x="3978178" y="3300285"/>
            <a:ext cx="193159" cy="1931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E7EB06D-EDD7-A0FE-26B9-4D4B5D247B07}"/>
              </a:ext>
            </a:extLst>
          </p:cNvPr>
          <p:cNvSpPr/>
          <p:nvPr/>
        </p:nvSpPr>
        <p:spPr>
          <a:xfrm>
            <a:off x="4144573" y="3281642"/>
            <a:ext cx="193159" cy="1931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A02E76B-BB25-0F9C-22CD-3FFC02D6D2F5}"/>
              </a:ext>
            </a:extLst>
          </p:cNvPr>
          <p:cNvSpPr/>
          <p:nvPr/>
        </p:nvSpPr>
        <p:spPr>
          <a:xfrm>
            <a:off x="5104727" y="2250149"/>
            <a:ext cx="1208584" cy="395767"/>
          </a:xfrm>
          <a:prstGeom prst="round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70C0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DF83E66-CD8D-6895-82CC-1B4C2780F4CA}"/>
              </a:ext>
            </a:extLst>
          </p:cNvPr>
          <p:cNvCxnSpPr>
            <a:cxnSpLocks/>
            <a:stCxn id="43" idx="2"/>
            <a:endCxn id="42" idx="7"/>
          </p:cNvCxnSpPr>
          <p:nvPr/>
        </p:nvCxnSpPr>
        <p:spPr>
          <a:xfrm flipH="1">
            <a:off x="4309445" y="2645916"/>
            <a:ext cx="1399574" cy="664013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185B07C-F4B1-F30D-8E8D-A3BE8E2A4DDA}"/>
              </a:ext>
            </a:extLst>
          </p:cNvPr>
          <p:cNvSpPr txBox="1"/>
          <p:nvPr/>
        </p:nvSpPr>
        <p:spPr>
          <a:xfrm>
            <a:off x="5219890" y="2249461"/>
            <a:ext cx="96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[B</a:t>
            </a:r>
            <a:r>
              <a:rPr lang="en-GB" dirty="0">
                <a:solidFill>
                  <a:srgbClr val="FF0000"/>
                </a:solidFill>
              </a:rPr>
              <a:t>K</a:t>
            </a:r>
            <a:r>
              <a:rPr lang="en-GB" dirty="0">
                <a:solidFill>
                  <a:srgbClr val="0070C0"/>
                </a:solidFill>
              </a:rPr>
              <a:t>S23]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419A085-FEBC-AD4E-E3AC-D4C2A2783896}"/>
              </a:ext>
            </a:extLst>
          </p:cNvPr>
          <p:cNvSpPr/>
          <p:nvPr/>
        </p:nvSpPr>
        <p:spPr>
          <a:xfrm>
            <a:off x="2526129" y="1805821"/>
            <a:ext cx="1208584" cy="395767"/>
          </a:xfrm>
          <a:prstGeom prst="round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70C0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314A9D4-B6DD-05D1-A0B0-FC82382572D2}"/>
              </a:ext>
            </a:extLst>
          </p:cNvPr>
          <p:cNvCxnSpPr>
            <a:cxnSpLocks/>
            <a:stCxn id="46" idx="2"/>
            <a:endCxn id="41" idx="1"/>
          </p:cNvCxnSpPr>
          <p:nvPr/>
        </p:nvCxnSpPr>
        <p:spPr>
          <a:xfrm>
            <a:off x="3130421" y="2201588"/>
            <a:ext cx="876044" cy="1126984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27F4B09-1D66-E90B-CD71-025E2138897E}"/>
              </a:ext>
            </a:extLst>
          </p:cNvPr>
          <p:cNvSpPr txBox="1"/>
          <p:nvPr/>
        </p:nvSpPr>
        <p:spPr>
          <a:xfrm>
            <a:off x="2612986" y="1812287"/>
            <a:ext cx="114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[SMA23]</a:t>
            </a:r>
            <a:endParaRPr lang="hu-HU" dirty="0">
              <a:solidFill>
                <a:srgbClr val="0070C0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90DC12F-6858-6380-A962-EB0DC891F1F7}"/>
              </a:ext>
            </a:extLst>
          </p:cNvPr>
          <p:cNvCxnSpPr>
            <a:cxnSpLocks/>
            <a:endCxn id="42" idx="4"/>
          </p:cNvCxnSpPr>
          <p:nvPr/>
        </p:nvCxnSpPr>
        <p:spPr>
          <a:xfrm flipH="1" flipV="1">
            <a:off x="4241153" y="3474801"/>
            <a:ext cx="9676" cy="2096548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0AED9C4-99CF-D842-7313-B79675F09FBD}"/>
              </a:ext>
            </a:extLst>
          </p:cNvPr>
          <p:cNvCxnSpPr>
            <a:cxnSpLocks/>
          </p:cNvCxnSpPr>
          <p:nvPr/>
        </p:nvCxnSpPr>
        <p:spPr>
          <a:xfrm>
            <a:off x="1560881" y="4870298"/>
            <a:ext cx="2514774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7A8D0E4-8DC4-F73B-ACF0-C0C482EB28D9}"/>
              </a:ext>
            </a:extLst>
          </p:cNvPr>
          <p:cNvCxnSpPr/>
          <p:nvPr/>
        </p:nvCxnSpPr>
        <p:spPr>
          <a:xfrm>
            <a:off x="1140699" y="4875043"/>
            <a:ext cx="38644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53591DF-84DE-2715-7DFA-48CBE130B659}"/>
              </a:ext>
            </a:extLst>
          </p:cNvPr>
          <p:cNvCxnSpPr>
            <a:cxnSpLocks/>
            <a:stCxn id="53" idx="3"/>
            <a:endCxn id="58" idx="1"/>
          </p:cNvCxnSpPr>
          <p:nvPr/>
        </p:nvCxnSpPr>
        <p:spPr>
          <a:xfrm>
            <a:off x="3451542" y="4525376"/>
            <a:ext cx="515176" cy="2843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14B829C-0A11-B420-0EFE-EB50B3AAE4BF}"/>
              </a:ext>
            </a:extLst>
          </p:cNvPr>
          <p:cNvSpPr/>
          <p:nvPr/>
        </p:nvSpPr>
        <p:spPr>
          <a:xfrm>
            <a:off x="2363888" y="4287600"/>
            <a:ext cx="1087654" cy="4755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[BRR23]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9ACD86E-CEFE-AFCC-9966-23268091FA84}"/>
              </a:ext>
            </a:extLst>
          </p:cNvPr>
          <p:cNvCxnSpPr>
            <a:cxnSpLocks/>
          </p:cNvCxnSpPr>
          <p:nvPr/>
        </p:nvCxnSpPr>
        <p:spPr>
          <a:xfrm>
            <a:off x="1559990" y="3429000"/>
            <a:ext cx="238417" cy="0"/>
          </a:xfrm>
          <a:prstGeom prst="line">
            <a:avLst/>
          </a:prstGeom>
          <a:ln w="825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58BE7BA-B4A9-D55E-9842-7231D3259DC8}"/>
              </a:ext>
            </a:extLst>
          </p:cNvPr>
          <p:cNvCxnSpPr>
            <a:cxnSpLocks/>
            <a:stCxn id="56" idx="0"/>
            <a:endCxn id="57" idx="5"/>
          </p:cNvCxnSpPr>
          <p:nvPr/>
        </p:nvCxnSpPr>
        <p:spPr>
          <a:xfrm flipH="1" flipV="1">
            <a:off x="1841781" y="3498883"/>
            <a:ext cx="608714" cy="1508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8DC779D-EE65-393F-F157-D610B8B7E246}"/>
              </a:ext>
            </a:extLst>
          </p:cNvPr>
          <p:cNvSpPr/>
          <p:nvPr/>
        </p:nvSpPr>
        <p:spPr>
          <a:xfrm>
            <a:off x="1864105" y="3649739"/>
            <a:ext cx="1172780" cy="3064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[BRRS24]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815C848-F68A-A0FB-EEC5-45911AE011D2}"/>
              </a:ext>
            </a:extLst>
          </p:cNvPr>
          <p:cNvSpPr/>
          <p:nvPr/>
        </p:nvSpPr>
        <p:spPr>
          <a:xfrm>
            <a:off x="1676909" y="3334011"/>
            <a:ext cx="193159" cy="19315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9AD4BB1-F9A2-FE4B-B834-E90C72BFA0EE}"/>
              </a:ext>
            </a:extLst>
          </p:cNvPr>
          <p:cNvSpPr/>
          <p:nvPr/>
        </p:nvSpPr>
        <p:spPr>
          <a:xfrm>
            <a:off x="3938431" y="4781483"/>
            <a:ext cx="193159" cy="193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E5457A7-74BD-04AE-6C8E-D1F58EF69D0B}"/>
                  </a:ext>
                </a:extLst>
              </p:cNvPr>
              <p:cNvSpPr txBox="1"/>
              <p:nvPr/>
            </p:nvSpPr>
            <p:spPr>
              <a:xfrm>
                <a:off x="352919" y="4512250"/>
                <a:ext cx="957121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E5457A7-74BD-04AE-6C8E-D1F58EF69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19" y="4512250"/>
                <a:ext cx="957121" cy="376129"/>
              </a:xfrm>
              <a:prstGeom prst="rect">
                <a:avLst/>
              </a:prstGeom>
              <a:blipFill>
                <a:blip r:embed="rId9"/>
                <a:stretch>
                  <a:fillRect t="-4839" b="-1290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609E545-182C-9A80-0A16-4CC47F61CF0E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1559990" y="5284914"/>
            <a:ext cx="4909454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20E883A-700A-B100-1122-B4D8CD34BF72}"/>
              </a:ext>
            </a:extLst>
          </p:cNvPr>
          <p:cNvCxnSpPr>
            <a:cxnSpLocks/>
          </p:cNvCxnSpPr>
          <p:nvPr/>
        </p:nvCxnSpPr>
        <p:spPr>
          <a:xfrm>
            <a:off x="1140699" y="5284913"/>
            <a:ext cx="36256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2A1DCB0-5E6D-6126-E201-A7772BE7C181}"/>
                  </a:ext>
                </a:extLst>
              </p:cNvPr>
              <p:cNvSpPr txBox="1"/>
              <p:nvPr/>
            </p:nvSpPr>
            <p:spPr>
              <a:xfrm>
                <a:off x="223051" y="5001975"/>
                <a:ext cx="1054904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1.01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2A1DCB0-5E6D-6126-E201-A7772BE7C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51" y="5001975"/>
                <a:ext cx="1054904" cy="376129"/>
              </a:xfrm>
              <a:prstGeom prst="rect">
                <a:avLst/>
              </a:prstGeom>
              <a:blipFill>
                <a:blip r:embed="rId10"/>
                <a:stretch>
                  <a:fillRect t="-4918" b="-1311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D9E66E3-4D8C-1185-3FD5-30536D1EB258}"/>
              </a:ext>
            </a:extLst>
          </p:cNvPr>
          <p:cNvCxnSpPr>
            <a:cxnSpLocks/>
            <a:endCxn id="28" idx="2"/>
          </p:cNvCxnSpPr>
          <p:nvPr/>
        </p:nvCxnSpPr>
        <p:spPr>
          <a:xfrm>
            <a:off x="1534920" y="5449786"/>
            <a:ext cx="5089366" cy="89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04BD454-23A1-EBDF-6283-4D70DA8557D1}"/>
              </a:ext>
            </a:extLst>
          </p:cNvPr>
          <p:cNvCxnSpPr>
            <a:cxnSpLocks/>
            <a:stCxn id="77" idx="2"/>
            <a:endCxn id="57" idx="7"/>
          </p:cNvCxnSpPr>
          <p:nvPr/>
        </p:nvCxnSpPr>
        <p:spPr>
          <a:xfrm flipH="1">
            <a:off x="1841781" y="3195721"/>
            <a:ext cx="787094" cy="166577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3B6E5EC-4964-B2CD-3F18-9C6E9B02A77A}"/>
              </a:ext>
            </a:extLst>
          </p:cNvPr>
          <p:cNvSpPr/>
          <p:nvPr/>
        </p:nvSpPr>
        <p:spPr>
          <a:xfrm>
            <a:off x="2024583" y="2491430"/>
            <a:ext cx="1208584" cy="704291"/>
          </a:xfrm>
          <a:prstGeom prst="round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70C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A634192-610B-98C0-D2EA-C258B778238A}"/>
              </a:ext>
            </a:extLst>
          </p:cNvPr>
          <p:cNvSpPr txBox="1"/>
          <p:nvPr/>
        </p:nvSpPr>
        <p:spPr>
          <a:xfrm>
            <a:off x="2110920" y="2507813"/>
            <a:ext cx="1122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[B</a:t>
            </a:r>
            <a:r>
              <a:rPr lang="en-GB" dirty="0">
                <a:solidFill>
                  <a:srgbClr val="FF0000"/>
                </a:solidFill>
              </a:rPr>
              <a:t>K</a:t>
            </a:r>
            <a:r>
              <a:rPr lang="en-GB" dirty="0">
                <a:solidFill>
                  <a:srgbClr val="0070C0"/>
                </a:solidFill>
              </a:rPr>
              <a:t>S23],</a:t>
            </a:r>
          </a:p>
          <a:p>
            <a:r>
              <a:rPr lang="en-GB" dirty="0">
                <a:solidFill>
                  <a:srgbClr val="0070C0"/>
                </a:solidFill>
              </a:rPr>
              <a:t>[ABRB25]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B5EB7CD-DEA4-B150-4EF5-C563B4971C81}"/>
              </a:ext>
            </a:extLst>
          </p:cNvPr>
          <p:cNvSpPr/>
          <p:nvPr/>
        </p:nvSpPr>
        <p:spPr>
          <a:xfrm>
            <a:off x="5611541" y="3186102"/>
            <a:ext cx="1208584" cy="395767"/>
          </a:xfrm>
          <a:prstGeom prst="round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70C0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35C5D43-63C3-3411-748B-8517F9FC0554}"/>
              </a:ext>
            </a:extLst>
          </p:cNvPr>
          <p:cNvSpPr txBox="1"/>
          <p:nvPr/>
        </p:nvSpPr>
        <p:spPr>
          <a:xfrm>
            <a:off x="5729683" y="3203584"/>
            <a:ext cx="99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[MRT25]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4ECDC89-F342-D701-75DF-91E5E33ED250}"/>
              </a:ext>
            </a:extLst>
          </p:cNvPr>
          <p:cNvSpPr/>
          <p:nvPr/>
        </p:nvSpPr>
        <p:spPr>
          <a:xfrm>
            <a:off x="6115616" y="4076953"/>
            <a:ext cx="193159" cy="1931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7E61459-DF7A-0B9B-6097-94CD5B78A348}"/>
              </a:ext>
            </a:extLst>
          </p:cNvPr>
          <p:cNvCxnSpPr>
            <a:cxnSpLocks/>
          </p:cNvCxnSpPr>
          <p:nvPr/>
        </p:nvCxnSpPr>
        <p:spPr>
          <a:xfrm flipV="1">
            <a:off x="6212195" y="5627612"/>
            <a:ext cx="0" cy="30791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7174398-1831-7186-1743-D15375075F84}"/>
              </a:ext>
            </a:extLst>
          </p:cNvPr>
          <p:cNvCxnSpPr>
            <a:cxnSpLocks/>
            <a:endCxn id="95" idx="4"/>
          </p:cNvCxnSpPr>
          <p:nvPr/>
        </p:nvCxnSpPr>
        <p:spPr>
          <a:xfrm flipV="1">
            <a:off x="6212195" y="4270112"/>
            <a:ext cx="1" cy="1337772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145CBC4-C532-438D-113D-E705FD9A480E}"/>
                  </a:ext>
                </a:extLst>
              </p:cNvPr>
              <p:cNvSpPr txBox="1"/>
              <p:nvPr/>
            </p:nvSpPr>
            <p:spPr>
              <a:xfrm>
                <a:off x="5725442" y="5732997"/>
                <a:ext cx="3510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1.9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145CBC4-C532-438D-113D-E705FD9A4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442" y="5732997"/>
                <a:ext cx="351057" cy="276999"/>
              </a:xfrm>
              <a:prstGeom prst="rect">
                <a:avLst/>
              </a:prstGeom>
              <a:blipFill>
                <a:blip r:embed="rId11"/>
                <a:stretch>
                  <a:fillRect l="-15517" r="-17241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6D37BAC-4A6E-14A1-0B72-59BF4916A505}"/>
              </a:ext>
            </a:extLst>
          </p:cNvPr>
          <p:cNvCxnSpPr>
            <a:cxnSpLocks/>
            <a:stCxn id="95" idx="2"/>
          </p:cNvCxnSpPr>
          <p:nvPr/>
        </p:nvCxnSpPr>
        <p:spPr>
          <a:xfrm flipH="1">
            <a:off x="1546045" y="4173533"/>
            <a:ext cx="4569571" cy="9609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24AFE2E-C119-0659-CEDA-0BE26E556801}"/>
              </a:ext>
            </a:extLst>
          </p:cNvPr>
          <p:cNvCxnSpPr>
            <a:cxnSpLocks/>
            <a:stCxn id="91" idx="2"/>
            <a:endCxn id="95" idx="0"/>
          </p:cNvCxnSpPr>
          <p:nvPr/>
        </p:nvCxnSpPr>
        <p:spPr>
          <a:xfrm flipH="1">
            <a:off x="6212196" y="3581869"/>
            <a:ext cx="3637" cy="495084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43E7D83-633E-7181-D173-80829B2E6AB0}"/>
              </a:ext>
            </a:extLst>
          </p:cNvPr>
          <p:cNvCxnSpPr/>
          <p:nvPr/>
        </p:nvCxnSpPr>
        <p:spPr>
          <a:xfrm>
            <a:off x="1148477" y="4190825"/>
            <a:ext cx="38644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DA99262-5243-E3E9-B738-EC29CAF417E4}"/>
                  </a:ext>
                </a:extLst>
              </p:cNvPr>
              <p:cNvSpPr txBox="1"/>
              <p:nvPr/>
            </p:nvSpPr>
            <p:spPr>
              <a:xfrm>
                <a:off x="288240" y="3980014"/>
                <a:ext cx="957121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DA99262-5243-E3E9-B738-EC29CAF41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40" y="3980014"/>
                <a:ext cx="957121" cy="376129"/>
              </a:xfrm>
              <a:prstGeom prst="rect">
                <a:avLst/>
              </a:prstGeom>
              <a:blipFill>
                <a:blip r:embed="rId12"/>
                <a:stretch>
                  <a:fillRect t="-4839" b="-112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2A97089-3457-9DAB-CECC-EA8E375EAF48}"/>
                  </a:ext>
                </a:extLst>
              </p:cNvPr>
              <p:cNvSpPr txBox="1"/>
              <p:nvPr/>
            </p:nvSpPr>
            <p:spPr>
              <a:xfrm>
                <a:off x="8063083" y="1445983"/>
                <a:ext cx="3342838" cy="429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/>
                  <a:t>-approximation</a:t>
                </a:r>
                <a:endParaRPr lang="hu-HU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2A97089-3457-9DAB-CECC-EA8E375EA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083" y="1445983"/>
                <a:ext cx="3342838" cy="429413"/>
              </a:xfrm>
              <a:prstGeom prst="rect">
                <a:avLst/>
              </a:prstGeom>
              <a:blipFill>
                <a:blip r:embed="rId13"/>
                <a:stretch>
                  <a:fillRect b="-1971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>
            <a:extLst>
              <a:ext uri="{FF2B5EF4-FFF2-40B4-BE49-F238E27FC236}">
                <a16:creationId xmlns:a16="http://schemas.microsoft.com/office/drawing/2014/main" id="{C1547589-9036-8ABA-4F50-E2A0C795DD3D}"/>
              </a:ext>
            </a:extLst>
          </p:cNvPr>
          <p:cNvSpPr txBox="1"/>
          <p:nvPr/>
        </p:nvSpPr>
        <p:spPr>
          <a:xfrm>
            <a:off x="9296144" y="1819038"/>
            <a:ext cx="87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[YYI09]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A16F0D1-0BAC-CDE4-5602-B2D00360237B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E152FB-8445-3DA5-ECBD-EF76EB3B5C33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7363F9-FD6C-8BBB-310A-6664DBD5916E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3701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90B8D-4295-E11F-E89D-37263C36C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5BA2F1-3097-80F0-2DB3-58AE9612D980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4D026B-06C6-65E9-1210-C686E80CF33E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85BCB8-B7E2-453D-BFC4-E12FE2509545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FAD65091-8553-EA8D-1876-B3634275729B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Open Problems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E5B09B-14CA-FEA7-7DE9-368D3D244E81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EA104F-7584-6827-B390-5F7AE83DB16F}"/>
                  </a:ext>
                </a:extLst>
              </p:cNvPr>
              <p:cNvSpPr txBox="1"/>
              <p:nvPr/>
            </p:nvSpPr>
            <p:spPr>
              <a:xfrm>
                <a:off x="1184238" y="1837009"/>
                <a:ext cx="6954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 still stands as a barrier for matching in both models</a:t>
                </a:r>
                <a:endParaRPr lang="hu-H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EA104F-7584-6827-B390-5F7AE83DB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1837009"/>
                <a:ext cx="6954724" cy="369332"/>
              </a:xfrm>
              <a:prstGeom prst="rect">
                <a:avLst/>
              </a:prstGeom>
              <a:blipFill>
                <a:blip r:embed="rId2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6EF741-05A8-98C3-8581-BDD56F468DEA}"/>
                  </a:ext>
                </a:extLst>
              </p:cNvPr>
              <p:cNvSpPr txBox="1"/>
              <p:nvPr/>
            </p:nvSpPr>
            <p:spPr>
              <a:xfrm>
                <a:off x="1184238" y="2296946"/>
                <a:ext cx="8057847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Can we maintain the edges of a better than 2-approximate matching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?</a:t>
                </a:r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6EF741-05A8-98C3-8581-BDD56F468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2296946"/>
                <a:ext cx="8057847" cy="376129"/>
              </a:xfrm>
              <a:prstGeom prst="rect">
                <a:avLst/>
              </a:prstGeom>
              <a:blipFill>
                <a:blip r:embed="rId3"/>
                <a:stretch>
                  <a:fillRect t="-6557" b="-278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66B69D-14C6-2A5C-BF41-EE3A801DED77}"/>
                  </a:ext>
                </a:extLst>
              </p:cNvPr>
              <p:cNvSpPr txBox="1"/>
              <p:nvPr/>
            </p:nvSpPr>
            <p:spPr>
              <a:xfrm>
                <a:off x="1184238" y="2763680"/>
                <a:ext cx="7076104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Can we get better then 2-approximate sub-linear matching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  <a:endParaRPr lang="hu-H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66B69D-14C6-2A5C-BF41-EE3A801DE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2763680"/>
                <a:ext cx="7076104" cy="376129"/>
              </a:xfrm>
              <a:prstGeom prst="rect">
                <a:avLst/>
              </a:prstGeom>
              <a:blipFill>
                <a:blip r:embed="rId4"/>
                <a:stretch>
                  <a:fillRect t="-4839" r="-603" b="-2580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22F34BC-7442-E21A-082F-CA50C6C22EB6}"/>
              </a:ext>
            </a:extLst>
          </p:cNvPr>
          <p:cNvSpPr txBox="1"/>
          <p:nvPr/>
        </p:nvSpPr>
        <p:spPr>
          <a:xfrm>
            <a:off x="1184237" y="3565313"/>
            <a:ext cx="875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Algorithms for sub-linear and dynamic matching use very similar data-structures/ideas</a:t>
            </a:r>
            <a:endParaRPr lang="hu-HU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D9C251A9-0E4D-D32A-8C7C-BBE7E0D7611F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F92CEC-BF89-9B1F-12EC-EA8155125512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A5A5F4-D5D6-E9A1-95EC-2926BC2121F3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62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52077-31EE-203A-69DE-EF41F4144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12B5D4-2C18-6A8F-2B52-3C6D73A0CA95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431C54-B2E5-34EA-BED1-99878B2B6E56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8F6582-47FE-BFDE-B3BB-3E7A1B302285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56848B-0149-678E-A951-90A152886A51}"/>
              </a:ext>
            </a:extLst>
          </p:cNvPr>
          <p:cNvCxnSpPr/>
          <p:nvPr/>
        </p:nvCxnSpPr>
        <p:spPr>
          <a:xfrm flipV="1">
            <a:off x="1531031" y="2251011"/>
            <a:ext cx="0" cy="36576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A4D723-892D-F42D-FCF6-425E21C5ADE4}"/>
              </a:ext>
            </a:extLst>
          </p:cNvPr>
          <p:cNvCxnSpPr/>
          <p:nvPr/>
        </p:nvCxnSpPr>
        <p:spPr>
          <a:xfrm>
            <a:off x="1279382" y="5600701"/>
            <a:ext cx="901903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B238B9-2B1D-155F-7E2A-78F5182BCDC0}"/>
              </a:ext>
            </a:extLst>
          </p:cNvPr>
          <p:cNvCxnSpPr/>
          <p:nvPr/>
        </p:nvCxnSpPr>
        <p:spPr>
          <a:xfrm>
            <a:off x="1140700" y="5423419"/>
            <a:ext cx="38644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034676-DB19-2103-9144-ED8983D2A292}"/>
                  </a:ext>
                </a:extLst>
              </p:cNvPr>
              <p:cNvSpPr txBox="1"/>
              <p:nvPr/>
            </p:nvSpPr>
            <p:spPr>
              <a:xfrm>
                <a:off x="495332" y="5238753"/>
                <a:ext cx="719299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93EC8D-DB03-7741-9E10-F0B041559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32" y="5238753"/>
                <a:ext cx="719299" cy="376129"/>
              </a:xfrm>
              <a:prstGeom prst="rect">
                <a:avLst/>
              </a:prstGeom>
              <a:blipFill>
                <a:blip r:embed="rId2"/>
                <a:stretch>
                  <a:fillRect t="-4839" b="-1290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B063418-5D03-B437-0898-58B1DC0A20B2}"/>
              </a:ext>
            </a:extLst>
          </p:cNvPr>
          <p:cNvSpPr txBox="1"/>
          <p:nvPr/>
        </p:nvSpPr>
        <p:spPr>
          <a:xfrm>
            <a:off x="9192724" y="5790536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Approximation Ratio</a:t>
            </a:r>
            <a:endParaRPr lang="hu-H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D2AEF8-F3C6-8154-E2B0-FF2A96EC1E18}"/>
              </a:ext>
            </a:extLst>
          </p:cNvPr>
          <p:cNvSpPr txBox="1"/>
          <p:nvPr/>
        </p:nvSpPr>
        <p:spPr>
          <a:xfrm>
            <a:off x="854981" y="1706026"/>
            <a:ext cx="144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 Time</a:t>
            </a:r>
            <a:endParaRPr lang="hu-H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3EE838B-4D25-D922-AEFA-5D0D3106A99E}"/>
              </a:ext>
            </a:extLst>
          </p:cNvPr>
          <p:cNvCxnSpPr/>
          <p:nvPr/>
        </p:nvCxnSpPr>
        <p:spPr>
          <a:xfrm>
            <a:off x="1138303" y="4188840"/>
            <a:ext cx="38644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F7E112-C6AC-F25A-3CA9-81E11C25B0DE}"/>
                  </a:ext>
                </a:extLst>
              </p:cNvPr>
              <p:cNvSpPr txBox="1"/>
              <p:nvPr/>
            </p:nvSpPr>
            <p:spPr>
              <a:xfrm>
                <a:off x="66105" y="4010552"/>
                <a:ext cx="1127360" cy="378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88ACAE-88BE-64AE-101A-B614A4E06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5" y="4010552"/>
                <a:ext cx="1127360" cy="378630"/>
              </a:xfrm>
              <a:prstGeom prst="rect">
                <a:avLst/>
              </a:prstGeom>
              <a:blipFill>
                <a:blip r:embed="rId3"/>
                <a:stretch>
                  <a:fillRect t="-3226" b="-1290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43446F-891E-F28D-7F4C-0F3FE1ACF1A8}"/>
              </a:ext>
            </a:extLst>
          </p:cNvPr>
          <p:cNvCxnSpPr/>
          <p:nvPr/>
        </p:nvCxnSpPr>
        <p:spPr>
          <a:xfrm>
            <a:off x="1140699" y="3145724"/>
            <a:ext cx="38644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FFE717-B653-15FE-6FF6-7A5B7A7E76B3}"/>
                  </a:ext>
                </a:extLst>
              </p:cNvPr>
              <p:cNvSpPr txBox="1"/>
              <p:nvPr/>
            </p:nvSpPr>
            <p:spPr>
              <a:xfrm>
                <a:off x="630399" y="2743995"/>
                <a:ext cx="728083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575B8B-048D-66B9-26A2-F4FA50F18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99" y="2743995"/>
                <a:ext cx="728083" cy="376129"/>
              </a:xfrm>
              <a:prstGeom prst="rect">
                <a:avLst/>
              </a:prstGeom>
              <a:blipFill>
                <a:blip r:embed="rId4"/>
                <a:stretch>
                  <a:fillRect t="-4839" b="-1290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B934D5-30E2-4984-5F9B-269D0BA4DCAB}"/>
              </a:ext>
            </a:extLst>
          </p:cNvPr>
          <p:cNvCxnSpPr>
            <a:cxnSpLocks/>
          </p:cNvCxnSpPr>
          <p:nvPr/>
        </p:nvCxnSpPr>
        <p:spPr>
          <a:xfrm flipV="1">
            <a:off x="4137141" y="5614882"/>
            <a:ext cx="0" cy="30791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9FE835-7D2E-F64A-76FD-3508F2466AB3}"/>
              </a:ext>
            </a:extLst>
          </p:cNvPr>
          <p:cNvCxnSpPr>
            <a:cxnSpLocks/>
          </p:cNvCxnSpPr>
          <p:nvPr/>
        </p:nvCxnSpPr>
        <p:spPr>
          <a:xfrm flipV="1">
            <a:off x="6746033" y="5614882"/>
            <a:ext cx="0" cy="30791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8ABB0E-97BD-5B3B-3502-4B599C94C4B6}"/>
                  </a:ext>
                </a:extLst>
              </p:cNvPr>
              <p:cNvSpPr txBox="1"/>
              <p:nvPr/>
            </p:nvSpPr>
            <p:spPr>
              <a:xfrm>
                <a:off x="6400491" y="5959945"/>
                <a:ext cx="7863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 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CF2934-6CDB-0C9A-D2B2-28844089A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491" y="5959945"/>
                <a:ext cx="786369" cy="276999"/>
              </a:xfrm>
              <a:prstGeom prst="rect">
                <a:avLst/>
              </a:prstGeom>
              <a:blipFill>
                <a:blip r:embed="rId5"/>
                <a:stretch>
                  <a:fillRect l="-6977" r="-3101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CB6642-1412-B1C9-D0C5-C73DEE352680}"/>
              </a:ext>
            </a:extLst>
          </p:cNvPr>
          <p:cNvCxnSpPr>
            <a:cxnSpLocks/>
          </p:cNvCxnSpPr>
          <p:nvPr/>
        </p:nvCxnSpPr>
        <p:spPr>
          <a:xfrm flipV="1">
            <a:off x="1798408" y="5607885"/>
            <a:ext cx="0" cy="30791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2EB24D6-B5D8-92B9-3544-5CC0744D16A9}"/>
                  </a:ext>
                </a:extLst>
              </p:cNvPr>
              <p:cNvSpPr txBox="1"/>
              <p:nvPr/>
            </p:nvSpPr>
            <p:spPr>
              <a:xfrm>
                <a:off x="1420291" y="5895276"/>
                <a:ext cx="7562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26A6C4-8F8F-3EC1-AA10-660207E30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291" y="5895276"/>
                <a:ext cx="75623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DC3DA6B-3587-1D90-F07B-D11DCF57AE3B}"/>
              </a:ext>
            </a:extLst>
          </p:cNvPr>
          <p:cNvCxnSpPr/>
          <p:nvPr/>
        </p:nvCxnSpPr>
        <p:spPr>
          <a:xfrm flipV="1">
            <a:off x="1528602" y="3152908"/>
            <a:ext cx="0" cy="2454977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298707F-E81C-FBBD-DF9A-A1A6910F695A}"/>
              </a:ext>
            </a:extLst>
          </p:cNvPr>
          <p:cNvCxnSpPr/>
          <p:nvPr/>
        </p:nvCxnSpPr>
        <p:spPr>
          <a:xfrm flipH="1">
            <a:off x="1578330" y="3788229"/>
            <a:ext cx="50932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75AF94-E5B5-BEE8-8D43-6B491B3AA551}"/>
              </a:ext>
            </a:extLst>
          </p:cNvPr>
          <p:cNvCxnSpPr>
            <a:cxnSpLocks/>
            <a:endCxn id="29" idx="7"/>
          </p:cNvCxnSpPr>
          <p:nvPr/>
        </p:nvCxnSpPr>
        <p:spPr>
          <a:xfrm flipH="1">
            <a:off x="1845723" y="2776611"/>
            <a:ext cx="481453" cy="31470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4DE6C48E-058E-9EFD-3B56-605F8BD847EE}"/>
              </a:ext>
            </a:extLst>
          </p:cNvPr>
          <p:cNvSpPr/>
          <p:nvPr/>
        </p:nvSpPr>
        <p:spPr>
          <a:xfrm>
            <a:off x="1680851" y="3063025"/>
            <a:ext cx="193159" cy="19315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9F3FB15-B2E7-8124-B3C2-9408CC1F4BCE}"/>
              </a:ext>
            </a:extLst>
          </p:cNvPr>
          <p:cNvSpPr/>
          <p:nvPr/>
        </p:nvSpPr>
        <p:spPr>
          <a:xfrm>
            <a:off x="4040561" y="4083259"/>
            <a:ext cx="193159" cy="19315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91EEB3-248B-49CE-14A3-049C2E19700C}"/>
              </a:ext>
            </a:extLst>
          </p:cNvPr>
          <p:cNvSpPr txBox="1"/>
          <p:nvPr/>
        </p:nvSpPr>
        <p:spPr>
          <a:xfrm>
            <a:off x="2120409" y="3124058"/>
            <a:ext cx="6102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B050"/>
                </a:solidFill>
              </a:rPr>
              <a:t>[BS15,16,</a:t>
            </a:r>
            <a:br>
              <a:rPr lang="en-US" sz="1800" dirty="0">
                <a:solidFill>
                  <a:srgbClr val="00B05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K</a:t>
            </a:r>
            <a:r>
              <a:rPr lang="en-US" sz="1800" dirty="0">
                <a:solidFill>
                  <a:srgbClr val="00B050"/>
                </a:solidFill>
              </a:rPr>
              <a:t>22, GSSU22]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F9904C8-8300-741D-462E-2CFE6A8AA438}"/>
              </a:ext>
            </a:extLst>
          </p:cNvPr>
          <p:cNvSpPr/>
          <p:nvPr/>
        </p:nvSpPr>
        <p:spPr>
          <a:xfrm>
            <a:off x="4329522" y="3152908"/>
            <a:ext cx="1651400" cy="614202"/>
          </a:xfrm>
          <a:prstGeom prst="roundRect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F8770E3-14FB-7D57-2EAE-5CFF010F81EC}"/>
              </a:ext>
            </a:extLst>
          </p:cNvPr>
          <p:cNvCxnSpPr>
            <a:cxnSpLocks/>
            <a:endCxn id="32" idx="7"/>
          </p:cNvCxnSpPr>
          <p:nvPr/>
        </p:nvCxnSpPr>
        <p:spPr>
          <a:xfrm flipH="1">
            <a:off x="4205433" y="3766689"/>
            <a:ext cx="198616" cy="3448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89E546D-FA89-98F8-295C-2725474EC709}"/>
              </a:ext>
            </a:extLst>
          </p:cNvPr>
          <p:cNvSpPr/>
          <p:nvPr/>
        </p:nvSpPr>
        <p:spPr>
          <a:xfrm>
            <a:off x="7238923" y="4064934"/>
            <a:ext cx="4130163" cy="1041641"/>
          </a:xfrm>
          <a:prstGeom prst="round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1B28BB9-5043-4CAE-5A4C-967D8EFB3040}"/>
              </a:ext>
            </a:extLst>
          </p:cNvPr>
          <p:cNvCxnSpPr>
            <a:cxnSpLocks/>
            <a:endCxn id="42" idx="7"/>
          </p:cNvCxnSpPr>
          <p:nvPr/>
        </p:nvCxnSpPr>
        <p:spPr>
          <a:xfrm flipH="1">
            <a:off x="6814325" y="5092611"/>
            <a:ext cx="424598" cy="304394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E2F3875-65F4-A9DA-F36E-65066E0D27AE}"/>
              </a:ext>
            </a:extLst>
          </p:cNvPr>
          <p:cNvCxnSpPr>
            <a:cxnSpLocks/>
            <a:endCxn id="42" idx="6"/>
          </p:cNvCxnSpPr>
          <p:nvPr/>
        </p:nvCxnSpPr>
        <p:spPr>
          <a:xfrm flipH="1">
            <a:off x="6842612" y="5465298"/>
            <a:ext cx="330909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3F81946-9520-A09C-2D14-61D823F0C22A}"/>
              </a:ext>
            </a:extLst>
          </p:cNvPr>
          <p:cNvSpPr txBox="1"/>
          <p:nvPr/>
        </p:nvSpPr>
        <p:spPr>
          <a:xfrm>
            <a:off x="6596827" y="2925714"/>
            <a:ext cx="41644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/>
              <a:t>More tradeoffs: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</a:rPr>
              <a:t>[BHN16, BŁM20, W20, B</a:t>
            </a: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000" dirty="0">
                <a:solidFill>
                  <a:srgbClr val="00B050"/>
                </a:solidFill>
              </a:rPr>
              <a:t>21, RSW20]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3A511D4-A11A-95F4-A876-31BD1FE3F62D}"/>
              </a:ext>
            </a:extLst>
          </p:cNvPr>
          <p:cNvSpPr/>
          <p:nvPr/>
        </p:nvSpPr>
        <p:spPr>
          <a:xfrm>
            <a:off x="6649453" y="5368718"/>
            <a:ext cx="193159" cy="19315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9F7BA9E-2B6F-F408-6AE6-14ACC3CA2CAB}"/>
              </a:ext>
            </a:extLst>
          </p:cNvPr>
          <p:cNvCxnSpPr>
            <a:cxnSpLocks/>
          </p:cNvCxnSpPr>
          <p:nvPr/>
        </p:nvCxnSpPr>
        <p:spPr>
          <a:xfrm flipH="1">
            <a:off x="5706680" y="3695155"/>
            <a:ext cx="574956" cy="750708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36F65C1-D12A-CD75-67C3-A2EA6F6F48AF}"/>
              </a:ext>
            </a:extLst>
          </p:cNvPr>
          <p:cNvSpPr/>
          <p:nvPr/>
        </p:nvSpPr>
        <p:spPr>
          <a:xfrm>
            <a:off x="6281636" y="2967494"/>
            <a:ext cx="4777022" cy="734255"/>
          </a:xfrm>
          <a:prstGeom prst="round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A795DE-4A93-4876-EC0F-37A0A032F3F9}"/>
              </a:ext>
            </a:extLst>
          </p:cNvPr>
          <p:cNvSpPr txBox="1"/>
          <p:nvPr/>
        </p:nvSpPr>
        <p:spPr>
          <a:xfrm>
            <a:off x="2117300" y="3484528"/>
            <a:ext cx="1641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[D16] 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(value version)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F08DCFE-9C96-CF02-1C93-9561BEC57FA3}"/>
              </a:ext>
            </a:extLst>
          </p:cNvPr>
          <p:cNvSpPr/>
          <p:nvPr/>
        </p:nvSpPr>
        <p:spPr>
          <a:xfrm>
            <a:off x="2087657" y="3487218"/>
            <a:ext cx="1641718" cy="6463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5DE6C1D-A78B-6038-8C7C-9C65D76DD966}"/>
                  </a:ext>
                </a:extLst>
              </p:cNvPr>
              <p:cNvSpPr txBox="1"/>
              <p:nvPr/>
            </p:nvSpPr>
            <p:spPr>
              <a:xfrm>
                <a:off x="4096384" y="5670764"/>
                <a:ext cx="75623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E88C88A-28B7-FF80-B491-7AFF8BA20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384" y="5670764"/>
                <a:ext cx="756233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E7F11B07-7C37-4E60-D99C-8A08CFDF6DDD}"/>
              </a:ext>
            </a:extLst>
          </p:cNvPr>
          <p:cNvSpPr txBox="1"/>
          <p:nvPr/>
        </p:nvSpPr>
        <p:spPr>
          <a:xfrm>
            <a:off x="2299800" y="2366887"/>
            <a:ext cx="3206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[GP13, PS16, S18…]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AFD5A17-18D3-5DA0-EC95-06CFDB42CA7A}"/>
              </a:ext>
            </a:extLst>
          </p:cNvPr>
          <p:cNvSpPr/>
          <p:nvPr/>
        </p:nvSpPr>
        <p:spPr>
          <a:xfrm>
            <a:off x="2299799" y="2352707"/>
            <a:ext cx="3002043" cy="414289"/>
          </a:xfrm>
          <a:prstGeom prst="roundRect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C49A6CD-3DE6-3BE8-D298-A778D63681EC}"/>
              </a:ext>
            </a:extLst>
          </p:cNvPr>
          <p:cNvSpPr/>
          <p:nvPr/>
        </p:nvSpPr>
        <p:spPr>
          <a:xfrm>
            <a:off x="2831377" y="1277365"/>
            <a:ext cx="2022777" cy="6463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[L24] (conditional)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D40E902-85ED-414C-5200-B063875B2781}"/>
              </a:ext>
            </a:extLst>
          </p:cNvPr>
          <p:cNvCxnSpPr>
            <a:cxnSpLocks/>
            <a:stCxn id="50" idx="1"/>
            <a:endCxn id="29" idx="7"/>
          </p:cNvCxnSpPr>
          <p:nvPr/>
        </p:nvCxnSpPr>
        <p:spPr>
          <a:xfrm flipH="1">
            <a:off x="1845723" y="1600530"/>
            <a:ext cx="985654" cy="1490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03FA595-AC94-86A6-AB22-86EBA1D4FE88}"/>
              </a:ext>
            </a:extLst>
          </p:cNvPr>
          <p:cNvSpPr/>
          <p:nvPr/>
        </p:nvSpPr>
        <p:spPr>
          <a:xfrm>
            <a:off x="6299470" y="409091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[BGS15, S16, BHN16, BHN17,</a:t>
            </a:r>
            <a:br>
              <a:rPr lang="en-US" sz="2000" dirty="0">
                <a:solidFill>
                  <a:srgbClr val="00B050"/>
                </a:solidFill>
              </a:rPr>
            </a:br>
            <a:r>
              <a:rPr lang="en-US" sz="2000" dirty="0">
                <a:solidFill>
                  <a:srgbClr val="00B050"/>
                </a:solidFill>
              </a:rPr>
              <a:t>CS18, ACSSW18, CZ19, BDHSS19, </a:t>
            </a:r>
            <a:br>
              <a:rPr lang="en-US" sz="2000" dirty="0">
                <a:solidFill>
                  <a:srgbClr val="00B050"/>
                </a:solidFill>
              </a:rPr>
            </a:br>
            <a:r>
              <a:rPr lang="en-US" sz="2000" dirty="0">
                <a:solidFill>
                  <a:srgbClr val="00B050"/>
                </a:solidFill>
              </a:rPr>
              <a:t>BFH19, BK19, W20, B</a:t>
            </a: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000" dirty="0">
                <a:solidFill>
                  <a:srgbClr val="00B050"/>
                </a:solidFill>
              </a:rPr>
              <a:t>21, </a:t>
            </a: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000" dirty="0">
                <a:solidFill>
                  <a:srgbClr val="00B050"/>
                </a:solidFill>
              </a:rPr>
              <a:t>22,…]</a:t>
            </a:r>
          </a:p>
        </p:txBody>
      </p:sp>
      <p:sp>
        <p:nvSpPr>
          <p:cNvPr id="53" name="Title 6">
            <a:extLst>
              <a:ext uri="{FF2B5EF4-FFF2-40B4-BE49-F238E27FC236}">
                <a16:creationId xmlns:a16="http://schemas.microsoft.com/office/drawing/2014/main" id="{31546C05-403B-61C3-90AC-ECD49CFC8BC4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State of the art for Dynamic Matching</a:t>
            </a:r>
            <a:endParaRPr lang="hu-HU" sz="4400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E0AA73A-56A3-0A72-00CD-FF5E3CB43E71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C78105E8-3C99-9C0B-6BFE-11C26F03448C}"/>
              </a:ext>
            </a:extLst>
          </p:cNvPr>
          <p:cNvSpPr/>
          <p:nvPr/>
        </p:nvSpPr>
        <p:spPr>
          <a:xfrm>
            <a:off x="5631049" y="5368718"/>
            <a:ext cx="193159" cy="193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F7C0A1C-E110-ACC3-7029-05E6BE7B1DCB}"/>
              </a:ext>
            </a:extLst>
          </p:cNvPr>
          <p:cNvCxnSpPr>
            <a:cxnSpLocks/>
          </p:cNvCxnSpPr>
          <p:nvPr/>
        </p:nvCxnSpPr>
        <p:spPr>
          <a:xfrm flipV="1">
            <a:off x="5727629" y="5614882"/>
            <a:ext cx="0" cy="30791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7E438A0-F90B-BD75-9617-F62A90462FC9}"/>
                  </a:ext>
                </a:extLst>
              </p:cNvPr>
              <p:cNvSpPr txBox="1"/>
              <p:nvPr/>
            </p:nvSpPr>
            <p:spPr>
              <a:xfrm>
                <a:off x="5448597" y="5959945"/>
                <a:ext cx="5161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~1.7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1676311-0AC9-E02B-93CC-607D1DFF6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597" y="5959945"/>
                <a:ext cx="516167" cy="276999"/>
              </a:xfrm>
              <a:prstGeom prst="rect">
                <a:avLst/>
              </a:prstGeom>
              <a:blipFill>
                <a:blip r:embed="rId8"/>
                <a:stretch>
                  <a:fillRect l="-4762" r="-11905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8B64DCDF-7410-0AA2-0FB1-A562C2D700E5}"/>
              </a:ext>
            </a:extLst>
          </p:cNvPr>
          <p:cNvSpPr/>
          <p:nvPr/>
        </p:nvSpPr>
        <p:spPr>
          <a:xfrm>
            <a:off x="3831487" y="4083259"/>
            <a:ext cx="193159" cy="193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2713820-4B01-7996-0222-A3C16BF9D2A6}"/>
              </a:ext>
            </a:extLst>
          </p:cNvPr>
          <p:cNvCxnSpPr>
            <a:cxnSpLocks/>
          </p:cNvCxnSpPr>
          <p:nvPr/>
        </p:nvCxnSpPr>
        <p:spPr>
          <a:xfrm flipV="1">
            <a:off x="3928066" y="5607885"/>
            <a:ext cx="0" cy="30791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FBB1E1D-3A1B-6197-8154-863E20C98F72}"/>
                  </a:ext>
                </a:extLst>
              </p:cNvPr>
              <p:cNvSpPr txBox="1"/>
              <p:nvPr/>
            </p:nvSpPr>
            <p:spPr>
              <a:xfrm>
                <a:off x="3042412" y="5744419"/>
                <a:ext cx="792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1.499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DD3AB17-A339-AAF5-B3C0-D2AFCEEAD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412" y="5744419"/>
                <a:ext cx="7922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B1D55D37-E070-EC6A-1ADE-46C44627BE29}"/>
              </a:ext>
            </a:extLst>
          </p:cNvPr>
          <p:cNvSpPr/>
          <p:nvPr/>
        </p:nvSpPr>
        <p:spPr>
          <a:xfrm>
            <a:off x="1680851" y="3289306"/>
            <a:ext cx="193159" cy="193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658799-A71C-EF29-C42E-E7D2E1330950}"/>
              </a:ext>
            </a:extLst>
          </p:cNvPr>
          <p:cNvCxnSpPr/>
          <p:nvPr/>
        </p:nvCxnSpPr>
        <p:spPr>
          <a:xfrm>
            <a:off x="1096885" y="3382861"/>
            <a:ext cx="38644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3D1925D-530D-51E4-565D-B99F7A07498E}"/>
                  </a:ext>
                </a:extLst>
              </p:cNvPr>
              <p:cNvSpPr txBox="1"/>
              <p:nvPr/>
            </p:nvSpPr>
            <p:spPr>
              <a:xfrm>
                <a:off x="52617" y="3443063"/>
                <a:ext cx="136306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27BBC27-C5D2-D172-2E94-09104127E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7" y="3443063"/>
                <a:ext cx="1363065" cy="380810"/>
              </a:xfrm>
              <a:prstGeom prst="rect">
                <a:avLst/>
              </a:prstGeom>
              <a:blipFill>
                <a:blip r:embed="rId10"/>
                <a:stretch>
                  <a:fillRect t="-3226" b="-1290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54735DB-2E83-A0FD-B554-D8D85F8866DD}"/>
              </a:ext>
            </a:extLst>
          </p:cNvPr>
          <p:cNvCxnSpPr>
            <a:endCxn id="32" idx="4"/>
          </p:cNvCxnSpPr>
          <p:nvPr/>
        </p:nvCxnSpPr>
        <p:spPr>
          <a:xfrm flipV="1">
            <a:off x="4137140" y="4276418"/>
            <a:ext cx="1" cy="1285459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26FE4DC-718E-9DE1-BFD1-027300B05C6B}"/>
              </a:ext>
            </a:extLst>
          </p:cNvPr>
          <p:cNvCxnSpPr/>
          <p:nvPr/>
        </p:nvCxnSpPr>
        <p:spPr>
          <a:xfrm flipV="1">
            <a:off x="3924840" y="4282322"/>
            <a:ext cx="1" cy="1285459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CB389FB-18EA-C937-A963-1B28AB95461A}"/>
              </a:ext>
            </a:extLst>
          </p:cNvPr>
          <p:cNvCxnSpPr>
            <a:cxnSpLocks/>
            <a:stCxn id="58" idx="2"/>
          </p:cNvCxnSpPr>
          <p:nvPr/>
        </p:nvCxnSpPr>
        <p:spPr>
          <a:xfrm flipH="1">
            <a:off x="1570020" y="4179839"/>
            <a:ext cx="2261467" cy="0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AB3179E-CA4E-BC87-CF12-9DC0256E9EB3}"/>
              </a:ext>
            </a:extLst>
          </p:cNvPr>
          <p:cNvCxnSpPr>
            <a:cxnSpLocks/>
            <a:endCxn id="55" idx="2"/>
          </p:cNvCxnSpPr>
          <p:nvPr/>
        </p:nvCxnSpPr>
        <p:spPr>
          <a:xfrm>
            <a:off x="5301842" y="5306127"/>
            <a:ext cx="329207" cy="159171"/>
          </a:xfrm>
          <a:prstGeom prst="straightConnector1">
            <a:avLst/>
          </a:prstGeom>
          <a:ln w="476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BEFFB185-F515-76B7-99EC-8CCBBC29F574}"/>
              </a:ext>
            </a:extLst>
          </p:cNvPr>
          <p:cNvSpPr/>
          <p:nvPr/>
        </p:nvSpPr>
        <p:spPr>
          <a:xfrm>
            <a:off x="4302013" y="4413126"/>
            <a:ext cx="1176101" cy="892671"/>
          </a:xfrm>
          <a:prstGeom prst="round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04144F4-8008-C084-2ADD-35A00EB59D0D}"/>
              </a:ext>
            </a:extLst>
          </p:cNvPr>
          <p:cNvSpPr txBox="1"/>
          <p:nvPr/>
        </p:nvSpPr>
        <p:spPr>
          <a:xfrm>
            <a:off x="4377695" y="4430551"/>
            <a:ext cx="121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[B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7030A0"/>
                </a:solidFill>
              </a:rPr>
              <a:t>SW23,B23,</a:t>
            </a:r>
          </a:p>
          <a:p>
            <a:r>
              <a:rPr lang="en-US" dirty="0">
                <a:solidFill>
                  <a:srgbClr val="7030A0"/>
                </a:solidFill>
              </a:rPr>
              <a:t>ABR24]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C21C6CE9-5FF8-44B1-0AFE-45C9AF833268}"/>
              </a:ext>
            </a:extLst>
          </p:cNvPr>
          <p:cNvSpPr/>
          <p:nvPr/>
        </p:nvSpPr>
        <p:spPr>
          <a:xfrm>
            <a:off x="2884314" y="4964519"/>
            <a:ext cx="782629" cy="354002"/>
          </a:xfrm>
          <a:prstGeom prst="round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BA57879-767A-C437-6AE2-10D120781250}"/>
              </a:ext>
            </a:extLst>
          </p:cNvPr>
          <p:cNvSpPr txBox="1"/>
          <p:nvPr/>
        </p:nvSpPr>
        <p:spPr>
          <a:xfrm>
            <a:off x="2920190" y="4936834"/>
            <a:ext cx="106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[B23]</a:t>
            </a:r>
            <a:endParaRPr lang="hu-HU" dirty="0">
              <a:solidFill>
                <a:srgbClr val="7030A0"/>
              </a:solidFill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DEB4B4C-57BD-851C-4FCB-D2AA37B28E99}"/>
              </a:ext>
            </a:extLst>
          </p:cNvPr>
          <p:cNvCxnSpPr>
            <a:cxnSpLocks/>
            <a:stCxn id="82" idx="0"/>
            <a:endCxn id="58" idx="3"/>
          </p:cNvCxnSpPr>
          <p:nvPr/>
        </p:nvCxnSpPr>
        <p:spPr>
          <a:xfrm flipV="1">
            <a:off x="3452199" y="4248131"/>
            <a:ext cx="407575" cy="688703"/>
          </a:xfrm>
          <a:prstGeom prst="straightConnector1">
            <a:avLst/>
          </a:prstGeom>
          <a:ln w="476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450524A9-C1CD-D5CF-BF2D-99DB075521C7}"/>
              </a:ext>
            </a:extLst>
          </p:cNvPr>
          <p:cNvSpPr/>
          <p:nvPr/>
        </p:nvSpPr>
        <p:spPr>
          <a:xfrm>
            <a:off x="2439796" y="2980340"/>
            <a:ext cx="962079" cy="355215"/>
          </a:xfrm>
          <a:prstGeom prst="round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0791BE7-CE07-690F-6939-AD0B693ACF0A}"/>
              </a:ext>
            </a:extLst>
          </p:cNvPr>
          <p:cNvSpPr txBox="1"/>
          <p:nvPr/>
        </p:nvSpPr>
        <p:spPr>
          <a:xfrm>
            <a:off x="2480266" y="2974669"/>
            <a:ext cx="106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[B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7030A0"/>
                </a:solidFill>
              </a:rPr>
              <a:t>S23]</a:t>
            </a:r>
            <a:endParaRPr lang="hu-HU" dirty="0">
              <a:solidFill>
                <a:srgbClr val="7030A0"/>
              </a:solidFill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85CE7AE-4E44-2DD5-7E71-BADA1D547081}"/>
              </a:ext>
            </a:extLst>
          </p:cNvPr>
          <p:cNvCxnSpPr>
            <a:cxnSpLocks/>
            <a:stCxn id="87" idx="1"/>
            <a:endCxn id="61" idx="7"/>
          </p:cNvCxnSpPr>
          <p:nvPr/>
        </p:nvCxnSpPr>
        <p:spPr>
          <a:xfrm flipH="1">
            <a:off x="1845723" y="3157948"/>
            <a:ext cx="594073" cy="159645"/>
          </a:xfrm>
          <a:prstGeom prst="straightConnector1">
            <a:avLst/>
          </a:prstGeom>
          <a:ln w="476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3D48CB47-C5F0-947A-D638-92297C3E92C1}"/>
              </a:ext>
            </a:extLst>
          </p:cNvPr>
          <p:cNvSpPr/>
          <p:nvPr/>
        </p:nvSpPr>
        <p:spPr>
          <a:xfrm>
            <a:off x="6600516" y="1508658"/>
            <a:ext cx="193159" cy="19315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A6EB7CA-BFF4-7802-8DF0-2A1E641EBFCE}"/>
              </a:ext>
            </a:extLst>
          </p:cNvPr>
          <p:cNvSpPr txBox="1"/>
          <p:nvPr/>
        </p:nvSpPr>
        <p:spPr>
          <a:xfrm>
            <a:off x="6814325" y="1425880"/>
            <a:ext cx="175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Matching Edges</a:t>
            </a:r>
            <a:endParaRPr lang="hu-HU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C9CEB62-D273-5668-7EEF-B6066EF9E935}"/>
              </a:ext>
            </a:extLst>
          </p:cNvPr>
          <p:cNvSpPr/>
          <p:nvPr/>
        </p:nvSpPr>
        <p:spPr>
          <a:xfrm>
            <a:off x="6596827" y="2099363"/>
            <a:ext cx="193159" cy="193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3521DE6-7FBE-55BA-4E86-5E3F22EB18D7}"/>
              </a:ext>
            </a:extLst>
          </p:cNvPr>
          <p:cNvSpPr txBox="1"/>
          <p:nvPr/>
        </p:nvSpPr>
        <p:spPr>
          <a:xfrm>
            <a:off x="6814325" y="2010149"/>
            <a:ext cx="155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Matching Size</a:t>
            </a:r>
            <a:endParaRPr lang="hu-HU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7C78006F-54F4-808B-B4CA-D41E83525429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989307-7B1B-CDAC-03FF-F56120EFC96F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E3A515-5BC5-481E-1597-E4D0FEE8143F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9481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F36DF-984C-2643-04C0-6E87CE46C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6FF772-02C1-D114-0434-FD229A40BC54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15172F-A2CF-4C00-44D6-175018B4433E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C45F37-74FE-92B7-0347-7E8F864BED1F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5BDA920B-AB70-138C-D266-710AB7E2B287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Open Problems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80CDEF-87BD-2B8B-4118-30DB7CC2902F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840C91-90E9-24BB-B4E4-16908A6A2E8C}"/>
                  </a:ext>
                </a:extLst>
              </p:cNvPr>
              <p:cNvSpPr txBox="1"/>
              <p:nvPr/>
            </p:nvSpPr>
            <p:spPr>
              <a:xfrm>
                <a:off x="1184238" y="1837009"/>
                <a:ext cx="6954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 still stands as a barrier for matching in both models</a:t>
                </a:r>
                <a:endParaRPr lang="hu-H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840C91-90E9-24BB-B4E4-16908A6A2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1837009"/>
                <a:ext cx="6954724" cy="369332"/>
              </a:xfrm>
              <a:prstGeom prst="rect">
                <a:avLst/>
              </a:prstGeom>
              <a:blipFill>
                <a:blip r:embed="rId2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AF85FA-69B5-19B3-B6D0-B13449AC7B12}"/>
                  </a:ext>
                </a:extLst>
              </p:cNvPr>
              <p:cNvSpPr txBox="1"/>
              <p:nvPr/>
            </p:nvSpPr>
            <p:spPr>
              <a:xfrm>
                <a:off x="1184238" y="2296946"/>
                <a:ext cx="8057847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Can we maintain the edges of a better than 2-approximate matching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?</a:t>
                </a:r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AF85FA-69B5-19B3-B6D0-B13449AC7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2296946"/>
                <a:ext cx="8057847" cy="376129"/>
              </a:xfrm>
              <a:prstGeom prst="rect">
                <a:avLst/>
              </a:prstGeom>
              <a:blipFill>
                <a:blip r:embed="rId3"/>
                <a:stretch>
                  <a:fillRect t="-6557" b="-278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13F379-556C-5D37-4332-A14074C29EEA}"/>
                  </a:ext>
                </a:extLst>
              </p:cNvPr>
              <p:cNvSpPr txBox="1"/>
              <p:nvPr/>
            </p:nvSpPr>
            <p:spPr>
              <a:xfrm>
                <a:off x="1184238" y="2763680"/>
                <a:ext cx="7076104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Can we get better then 2-approximate sub-linear matching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  <a:endParaRPr lang="hu-H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13F379-556C-5D37-4332-A14074C29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2763680"/>
                <a:ext cx="7076104" cy="376129"/>
              </a:xfrm>
              <a:prstGeom prst="rect">
                <a:avLst/>
              </a:prstGeom>
              <a:blipFill>
                <a:blip r:embed="rId4"/>
                <a:stretch>
                  <a:fillRect t="-4839" r="-689" b="-2580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F58918C-59A2-DA01-B125-CC472B4B248B}"/>
              </a:ext>
            </a:extLst>
          </p:cNvPr>
          <p:cNvSpPr txBox="1"/>
          <p:nvPr/>
        </p:nvSpPr>
        <p:spPr>
          <a:xfrm>
            <a:off x="1184237" y="3565313"/>
            <a:ext cx="875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Algorithms for sub-linear and dynamic matching use very similar data-structures/ideas</a:t>
            </a:r>
            <a:endParaRPr lang="hu-H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8758C-2E00-740C-1306-00BE2F34DD65}"/>
              </a:ext>
            </a:extLst>
          </p:cNvPr>
          <p:cNvSpPr txBox="1"/>
          <p:nvPr/>
        </p:nvSpPr>
        <p:spPr>
          <a:xfrm>
            <a:off x="1184237" y="4181363"/>
            <a:ext cx="7432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dynamic matching there are a lot of interesting tradeoffs for better then 2-approximation, poly(n) update time</a:t>
            </a:r>
            <a:endParaRPr lang="hu-HU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172E462-739D-E31D-71AC-5A9C73CB9AB2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2EA0A4-CFB0-B6F2-CF14-F025FD425491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622119-E15A-FC6A-8171-29A6C639C9B1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88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5CFF2-F7BB-70D2-C65B-E8226EDD3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36B983-9AFB-2D40-7045-EDACD13C8C1B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A2A9CA1-74C8-3063-6432-09FE293B4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238" y="347083"/>
            <a:ext cx="9703279" cy="66987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Sub-Linear Setting</a:t>
            </a:r>
            <a:endParaRPr lang="hu-HU" sz="4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30222E-A5EF-5E45-44A1-A3951E9CEFFE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8AA85FD-1D19-D9CC-9AD4-A09C1A7E5526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A94A77-E118-1939-B078-A89EB77CC7E9}"/>
              </a:ext>
            </a:extLst>
          </p:cNvPr>
          <p:cNvSpPr txBox="1"/>
          <p:nvPr/>
        </p:nvSpPr>
        <p:spPr>
          <a:xfrm>
            <a:off x="2096645" y="1510729"/>
            <a:ext cx="6339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Access the graph in a sub-linear number of queries</a:t>
            </a:r>
            <a:endParaRPr lang="hu-HU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33A8BC-7872-7C44-1F41-D2286512C2E5}"/>
                  </a:ext>
                </a:extLst>
              </p:cNvPr>
              <p:cNvSpPr txBox="1"/>
              <p:nvPr/>
            </p:nvSpPr>
            <p:spPr>
              <a:xfrm>
                <a:off x="2096645" y="3027827"/>
                <a:ext cx="548137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Adjacency matrix queries: does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exist?</a:t>
                </a:r>
                <a:endParaRPr lang="hu-HU" sz="2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33A8BC-7872-7C44-1F41-D2286512C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645" y="3027827"/>
                <a:ext cx="5481372" cy="430887"/>
              </a:xfrm>
              <a:prstGeom prst="rect">
                <a:avLst/>
              </a:prstGeom>
              <a:blipFill>
                <a:blip r:embed="rId2"/>
                <a:stretch>
                  <a:fillRect l="-1446" t="-8571" r="-445" b="-3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5B6C04-1A24-120C-95BE-A99D1AE4F811}"/>
                  </a:ext>
                </a:extLst>
              </p:cNvPr>
              <p:cNvSpPr txBox="1"/>
              <p:nvPr/>
            </p:nvSpPr>
            <p:spPr>
              <a:xfrm>
                <a:off x="2096645" y="3721586"/>
                <a:ext cx="365869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Sub-Linear: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queries</a:t>
                </a:r>
                <a:endParaRPr lang="hu-HU" sz="2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5B6C04-1A24-120C-95BE-A99D1AE4F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645" y="3721586"/>
                <a:ext cx="3658694" cy="430887"/>
              </a:xfrm>
              <a:prstGeom prst="rect">
                <a:avLst/>
              </a:prstGeom>
              <a:blipFill>
                <a:blip r:embed="rId3"/>
                <a:stretch>
                  <a:fillRect l="-2000" t="-7042" r="-1167" b="-2957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032D8A-2F92-013B-A51E-F0E2510D8963}"/>
                  </a:ext>
                </a:extLst>
              </p:cNvPr>
              <p:cNvSpPr txBox="1"/>
              <p:nvPr/>
            </p:nvSpPr>
            <p:spPr>
              <a:xfrm>
                <a:off x="2096645" y="4570935"/>
                <a:ext cx="531966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Adjacency list queries: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-s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-</a:t>
                </a:r>
                <a:r>
                  <a:rPr lang="en-US" sz="2200" dirty="0" err="1"/>
                  <a:t>th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neighbour</a:t>
                </a:r>
                <a:r>
                  <a:rPr lang="en-US" sz="2200" dirty="0"/>
                  <a:t>?</a:t>
                </a:r>
                <a:endParaRPr lang="hu-HU" sz="2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032D8A-2F92-013B-A51E-F0E2510D8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645" y="4570935"/>
                <a:ext cx="5319661" cy="430887"/>
              </a:xfrm>
              <a:prstGeom prst="rect">
                <a:avLst/>
              </a:prstGeom>
              <a:blipFill>
                <a:blip r:embed="rId4"/>
                <a:stretch>
                  <a:fillRect l="-1489" t="-8451" r="-344" b="-281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A6203D-5DC9-14B0-AF13-324CB86A36EA}"/>
                  </a:ext>
                </a:extLst>
              </p:cNvPr>
              <p:cNvSpPr txBox="1"/>
              <p:nvPr/>
            </p:nvSpPr>
            <p:spPr>
              <a:xfrm>
                <a:off x="2096645" y="5320721"/>
                <a:ext cx="360367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Sub-Linear: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queries</a:t>
                </a:r>
                <a:endParaRPr lang="hu-HU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A6203D-5DC9-14B0-AF13-324CB86A3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645" y="5320721"/>
                <a:ext cx="3603679" cy="430887"/>
              </a:xfrm>
              <a:prstGeom prst="rect">
                <a:avLst/>
              </a:prstGeom>
              <a:blipFill>
                <a:blip r:embed="rId5"/>
                <a:stretch>
                  <a:fillRect l="-2030" t="-8451" r="-1184" b="-281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6">
            <a:extLst>
              <a:ext uri="{FF2B5EF4-FFF2-40B4-BE49-F238E27FC236}">
                <a16:creationId xmlns:a16="http://schemas.microsoft.com/office/drawing/2014/main" id="{08B77D6C-3B10-7A4D-64B0-FF5A05F4D0BF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E9B648-86CE-4A91-C0C4-88EACE0F2FDB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A3D9E4-B908-3EA4-EA23-D79985A8C8AE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8A553E-7791-D38F-8FA0-52FD28712D34}"/>
              </a:ext>
            </a:extLst>
          </p:cNvPr>
          <p:cNvSpPr txBox="1"/>
          <p:nvPr/>
        </p:nvSpPr>
        <p:spPr>
          <a:xfrm>
            <a:off x="2096645" y="2269278"/>
            <a:ext cx="39249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How can we access the graph?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8131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  <p:bldP spid="8" grpId="0"/>
      <p:bldP spid="9" grpId="0"/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C79B4-9A6F-3BA1-4B5C-E8584739D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39F766-7472-7963-4F56-4D01BF443707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9BF6BE-AEFB-EC29-AD7A-9ECE50F28BBD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7E100-2EF8-7E48-A0D5-95CD2593D11C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2D09F243-1844-420A-7EF0-B1C36016FE15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State of the Art for Sub-Linear Matching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5489ED-7F6B-9B34-2F8B-B1FA47FA5739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360328-7948-762D-2BC6-3551E0B69EC8}"/>
              </a:ext>
            </a:extLst>
          </p:cNvPr>
          <p:cNvCxnSpPr/>
          <p:nvPr/>
        </p:nvCxnSpPr>
        <p:spPr>
          <a:xfrm flipV="1">
            <a:off x="1531031" y="2251011"/>
            <a:ext cx="0" cy="36576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ABA12E-C416-A8F7-9E3A-AB465D6F244C}"/>
              </a:ext>
            </a:extLst>
          </p:cNvPr>
          <p:cNvCxnSpPr/>
          <p:nvPr/>
        </p:nvCxnSpPr>
        <p:spPr>
          <a:xfrm>
            <a:off x="1279382" y="5600701"/>
            <a:ext cx="901903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C4E6A1-470C-A5A3-1B85-40D1AC142A4F}"/>
              </a:ext>
            </a:extLst>
          </p:cNvPr>
          <p:cNvCxnSpPr/>
          <p:nvPr/>
        </p:nvCxnSpPr>
        <p:spPr>
          <a:xfrm>
            <a:off x="1148477" y="5449786"/>
            <a:ext cx="38644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1C74CA-52F0-980E-FD76-41329CAD9F95}"/>
                  </a:ext>
                </a:extLst>
              </p:cNvPr>
              <p:cNvSpPr txBox="1"/>
              <p:nvPr/>
            </p:nvSpPr>
            <p:spPr>
              <a:xfrm>
                <a:off x="535572" y="5364416"/>
                <a:ext cx="728083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1C74CA-52F0-980E-FD76-41329CAD9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2" y="5364416"/>
                <a:ext cx="728083" cy="376129"/>
              </a:xfrm>
              <a:prstGeom prst="rect">
                <a:avLst/>
              </a:prstGeom>
              <a:blipFill>
                <a:blip r:embed="rId2"/>
                <a:stretch>
                  <a:fillRect t="-4839" b="-112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F7F2ACD-F578-D621-86FF-9BB2B24E959A}"/>
              </a:ext>
            </a:extLst>
          </p:cNvPr>
          <p:cNvSpPr txBox="1"/>
          <p:nvPr/>
        </p:nvSpPr>
        <p:spPr>
          <a:xfrm>
            <a:off x="9192724" y="5790536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Approximation Ratio</a:t>
            </a:r>
            <a:endParaRPr lang="hu-H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8F2959-9331-C1A8-CB95-F7C8DF07E875}"/>
              </a:ext>
            </a:extLst>
          </p:cNvPr>
          <p:cNvSpPr txBox="1"/>
          <p:nvPr/>
        </p:nvSpPr>
        <p:spPr>
          <a:xfrm>
            <a:off x="854981" y="1706026"/>
            <a:ext cx="152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Running Time</a:t>
            </a:r>
            <a:endParaRPr lang="hu-HU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973230-166B-19A2-562E-98F54EC23D99}"/>
              </a:ext>
            </a:extLst>
          </p:cNvPr>
          <p:cNvCxnSpPr/>
          <p:nvPr/>
        </p:nvCxnSpPr>
        <p:spPr>
          <a:xfrm>
            <a:off x="1140699" y="3145724"/>
            <a:ext cx="38644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C66DD2-C0DF-02D7-BCD6-22C5908ACF6E}"/>
                  </a:ext>
                </a:extLst>
              </p:cNvPr>
              <p:cNvSpPr txBox="1"/>
              <p:nvPr/>
            </p:nvSpPr>
            <p:spPr>
              <a:xfrm>
                <a:off x="584869" y="2743149"/>
                <a:ext cx="835422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C66DD2-C0DF-02D7-BCD6-22C5908AC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69" y="2743149"/>
                <a:ext cx="835422" cy="376129"/>
              </a:xfrm>
              <a:prstGeom prst="rect">
                <a:avLst/>
              </a:prstGeom>
              <a:blipFill>
                <a:blip r:embed="rId3"/>
                <a:stretch>
                  <a:fillRect t="-4839" b="-112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9047A5-74AC-1667-CFE6-06BBA094345D}"/>
              </a:ext>
            </a:extLst>
          </p:cNvPr>
          <p:cNvCxnSpPr>
            <a:cxnSpLocks/>
          </p:cNvCxnSpPr>
          <p:nvPr/>
        </p:nvCxnSpPr>
        <p:spPr>
          <a:xfrm flipV="1">
            <a:off x="4260783" y="5600701"/>
            <a:ext cx="0" cy="30791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3A0430-49AC-60FA-DC20-CC7D505F162B}"/>
              </a:ext>
            </a:extLst>
          </p:cNvPr>
          <p:cNvCxnSpPr>
            <a:cxnSpLocks/>
          </p:cNvCxnSpPr>
          <p:nvPr/>
        </p:nvCxnSpPr>
        <p:spPr>
          <a:xfrm flipV="1">
            <a:off x="6720866" y="5607885"/>
            <a:ext cx="0" cy="30791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3ADF45-30F3-D22B-BE7B-FC38BB8F41C6}"/>
                  </a:ext>
                </a:extLst>
              </p:cNvPr>
              <p:cNvSpPr txBox="1"/>
              <p:nvPr/>
            </p:nvSpPr>
            <p:spPr>
              <a:xfrm>
                <a:off x="6817445" y="5680910"/>
                <a:ext cx="7863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 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3ADF45-30F3-D22B-BE7B-FC38BB8F4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445" y="5680910"/>
                <a:ext cx="786369" cy="276999"/>
              </a:xfrm>
              <a:prstGeom prst="rect">
                <a:avLst/>
              </a:prstGeom>
              <a:blipFill>
                <a:blip r:embed="rId4"/>
                <a:stretch>
                  <a:fillRect l="-6202" r="-3101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6DDB1E-4DDE-3FDA-BE3E-8B4E451A12D2}"/>
              </a:ext>
            </a:extLst>
          </p:cNvPr>
          <p:cNvCxnSpPr>
            <a:cxnSpLocks/>
          </p:cNvCxnSpPr>
          <p:nvPr/>
        </p:nvCxnSpPr>
        <p:spPr>
          <a:xfrm flipV="1">
            <a:off x="1798408" y="5607885"/>
            <a:ext cx="0" cy="30791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52CE4A-0DFE-928E-F8B3-E633B3762A28}"/>
              </a:ext>
            </a:extLst>
          </p:cNvPr>
          <p:cNvCxnSpPr>
            <a:cxnSpLocks/>
            <a:endCxn id="57" idx="4"/>
          </p:cNvCxnSpPr>
          <p:nvPr/>
        </p:nvCxnSpPr>
        <p:spPr>
          <a:xfrm flipH="1" flipV="1">
            <a:off x="1773489" y="3527170"/>
            <a:ext cx="24919" cy="2073531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E789DA-F2AE-47C3-C63B-6FE97B44924B}"/>
              </a:ext>
            </a:extLst>
          </p:cNvPr>
          <p:cNvCxnSpPr>
            <a:cxnSpLocks/>
          </p:cNvCxnSpPr>
          <p:nvPr/>
        </p:nvCxnSpPr>
        <p:spPr>
          <a:xfrm flipH="1" flipV="1">
            <a:off x="4075655" y="3302790"/>
            <a:ext cx="1" cy="2233596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77697A-8240-F188-F21D-F6242A47C1DA}"/>
                  </a:ext>
                </a:extLst>
              </p:cNvPr>
              <p:cNvSpPr txBox="1"/>
              <p:nvPr/>
            </p:nvSpPr>
            <p:spPr>
              <a:xfrm>
                <a:off x="4306291" y="5630054"/>
                <a:ext cx="75623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77697A-8240-F188-F21D-F6242A47C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291" y="5630054"/>
                <a:ext cx="756233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2AFBA59-50DF-9DF9-7EE7-C36C464F5D6A}"/>
              </a:ext>
            </a:extLst>
          </p:cNvPr>
          <p:cNvCxnSpPr>
            <a:cxnSpLocks/>
          </p:cNvCxnSpPr>
          <p:nvPr/>
        </p:nvCxnSpPr>
        <p:spPr>
          <a:xfrm flipV="1">
            <a:off x="4055859" y="5607885"/>
            <a:ext cx="0" cy="30791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32E2EF-5A46-8655-E2B0-5E01A9530BEE}"/>
                  </a:ext>
                </a:extLst>
              </p:cNvPr>
              <p:cNvSpPr txBox="1"/>
              <p:nvPr/>
            </p:nvSpPr>
            <p:spPr>
              <a:xfrm>
                <a:off x="3184770" y="5714226"/>
                <a:ext cx="79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1.499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32E2EF-5A46-8655-E2B0-5E01A9530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770" y="5714226"/>
                <a:ext cx="79861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14BB2D7E-0C83-E6C5-2026-1E3AC1AA741E}"/>
              </a:ext>
            </a:extLst>
          </p:cNvPr>
          <p:cNvSpPr/>
          <p:nvPr/>
        </p:nvSpPr>
        <p:spPr>
          <a:xfrm>
            <a:off x="6624286" y="5353295"/>
            <a:ext cx="193159" cy="1931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7B0E46C-6420-F4FD-1A6B-C6DCD5CBF5B9}"/>
              </a:ext>
            </a:extLst>
          </p:cNvPr>
          <p:cNvCxnSpPr>
            <a:cxnSpLocks/>
          </p:cNvCxnSpPr>
          <p:nvPr/>
        </p:nvCxnSpPr>
        <p:spPr>
          <a:xfrm flipH="1">
            <a:off x="6818543" y="5069851"/>
            <a:ext cx="424598" cy="304394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114F1A4-CFBA-067E-7A71-CB773123E9B7}"/>
              </a:ext>
            </a:extLst>
          </p:cNvPr>
          <p:cNvSpPr/>
          <p:nvPr/>
        </p:nvSpPr>
        <p:spPr>
          <a:xfrm>
            <a:off x="7243142" y="4490882"/>
            <a:ext cx="665566" cy="614202"/>
          </a:xfrm>
          <a:prstGeom prst="round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70C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BF3CF3-4FE1-3CCF-8D25-FD15F18F3D6A}"/>
              </a:ext>
            </a:extLst>
          </p:cNvPr>
          <p:cNvSpPr txBox="1"/>
          <p:nvPr/>
        </p:nvSpPr>
        <p:spPr>
          <a:xfrm>
            <a:off x="7243141" y="459542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[B21]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226B0DC-4508-44EB-2B67-CFB354DD441B}"/>
              </a:ext>
            </a:extLst>
          </p:cNvPr>
          <p:cNvSpPr/>
          <p:nvPr/>
        </p:nvSpPr>
        <p:spPr>
          <a:xfrm>
            <a:off x="6469444" y="5188334"/>
            <a:ext cx="193159" cy="1931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A788F3B-0BE6-9F3B-A5C1-6F5DAFFB1CE9}"/>
              </a:ext>
            </a:extLst>
          </p:cNvPr>
          <p:cNvCxnSpPr>
            <a:cxnSpLocks/>
          </p:cNvCxnSpPr>
          <p:nvPr/>
        </p:nvCxnSpPr>
        <p:spPr>
          <a:xfrm flipV="1">
            <a:off x="6593872" y="5587366"/>
            <a:ext cx="0" cy="30791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A61B51D-1F61-D2A1-FCEF-9BF631498EC9}"/>
                  </a:ext>
                </a:extLst>
              </p:cNvPr>
              <p:cNvSpPr txBox="1"/>
              <p:nvPr/>
            </p:nvSpPr>
            <p:spPr>
              <a:xfrm>
                <a:off x="6381431" y="5953093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1.99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A61B51D-1F61-D2A1-FCEF-9BF631498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431" y="5953093"/>
                <a:ext cx="485710" cy="276999"/>
              </a:xfrm>
              <a:prstGeom prst="rect">
                <a:avLst/>
              </a:prstGeom>
              <a:blipFill>
                <a:blip r:embed="rId7"/>
                <a:stretch>
                  <a:fillRect l="-11392" r="-12658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D5C24FD-C351-40D4-2E4B-DDAA3745069F}"/>
              </a:ext>
            </a:extLst>
          </p:cNvPr>
          <p:cNvSpPr/>
          <p:nvPr/>
        </p:nvSpPr>
        <p:spPr>
          <a:xfrm>
            <a:off x="7243141" y="3681186"/>
            <a:ext cx="1208584" cy="395767"/>
          </a:xfrm>
          <a:prstGeom prst="round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70C0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0B9AB7-3DC6-E8DC-9D0A-854EC85F2B9D}"/>
              </a:ext>
            </a:extLst>
          </p:cNvPr>
          <p:cNvCxnSpPr>
            <a:cxnSpLocks/>
            <a:stCxn id="35" idx="1"/>
            <a:endCxn id="32" idx="0"/>
          </p:cNvCxnSpPr>
          <p:nvPr/>
        </p:nvCxnSpPr>
        <p:spPr>
          <a:xfrm flipH="1">
            <a:off x="6566024" y="3879070"/>
            <a:ext cx="677117" cy="1309264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85EDABC-EC80-4924-427F-12DA8AE1A715}"/>
              </a:ext>
            </a:extLst>
          </p:cNvPr>
          <p:cNvSpPr txBox="1"/>
          <p:nvPr/>
        </p:nvSpPr>
        <p:spPr>
          <a:xfrm>
            <a:off x="7283015" y="3681186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[SMAA23]</a:t>
            </a:r>
            <a:endParaRPr lang="hu-HU" dirty="0">
              <a:solidFill>
                <a:srgbClr val="0070C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C15B850-1D8A-6A79-1793-9B8CD4BFE49C}"/>
              </a:ext>
            </a:extLst>
          </p:cNvPr>
          <p:cNvCxnSpPr/>
          <p:nvPr/>
        </p:nvCxnSpPr>
        <p:spPr>
          <a:xfrm>
            <a:off x="1127593" y="3429000"/>
            <a:ext cx="38644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4D92CA8-A172-6951-B4D2-D07F29E0DD97}"/>
                  </a:ext>
                </a:extLst>
              </p:cNvPr>
              <p:cNvSpPr txBox="1"/>
              <p:nvPr/>
            </p:nvSpPr>
            <p:spPr>
              <a:xfrm>
                <a:off x="348704" y="3475386"/>
                <a:ext cx="1290866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4D92CA8-A172-6951-B4D2-D07F29E0D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04" y="3475386"/>
                <a:ext cx="1290866" cy="380810"/>
              </a:xfrm>
              <a:prstGeom prst="rect">
                <a:avLst/>
              </a:prstGeom>
              <a:blipFill>
                <a:blip r:embed="rId8"/>
                <a:stretch>
                  <a:fillRect t="-3175" b="-1269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64FD201-95DC-CC8E-3EB5-9979CEB315D6}"/>
              </a:ext>
            </a:extLst>
          </p:cNvPr>
          <p:cNvCxnSpPr>
            <a:cxnSpLocks/>
          </p:cNvCxnSpPr>
          <p:nvPr/>
        </p:nvCxnSpPr>
        <p:spPr>
          <a:xfrm flipH="1">
            <a:off x="1516018" y="3429000"/>
            <a:ext cx="2467369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72CBD68-7E26-8516-4B72-EFCA107D969A}"/>
              </a:ext>
            </a:extLst>
          </p:cNvPr>
          <p:cNvSpPr/>
          <p:nvPr/>
        </p:nvSpPr>
        <p:spPr>
          <a:xfrm>
            <a:off x="3978178" y="3300285"/>
            <a:ext cx="193159" cy="1931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50CFDFA-2FED-0FDF-CF78-15492FBCCE4A}"/>
              </a:ext>
            </a:extLst>
          </p:cNvPr>
          <p:cNvSpPr/>
          <p:nvPr/>
        </p:nvSpPr>
        <p:spPr>
          <a:xfrm>
            <a:off x="4144573" y="3281642"/>
            <a:ext cx="193159" cy="1931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93BB2E9-64FE-13BF-7913-8A085EEF64E3}"/>
              </a:ext>
            </a:extLst>
          </p:cNvPr>
          <p:cNvSpPr/>
          <p:nvPr/>
        </p:nvSpPr>
        <p:spPr>
          <a:xfrm>
            <a:off x="5104727" y="2250149"/>
            <a:ext cx="1208584" cy="395767"/>
          </a:xfrm>
          <a:prstGeom prst="round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70C0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105868A-F9A5-68C1-B02C-3087C0AC9D8C}"/>
              </a:ext>
            </a:extLst>
          </p:cNvPr>
          <p:cNvCxnSpPr>
            <a:cxnSpLocks/>
            <a:stCxn id="43" idx="2"/>
            <a:endCxn id="42" idx="7"/>
          </p:cNvCxnSpPr>
          <p:nvPr/>
        </p:nvCxnSpPr>
        <p:spPr>
          <a:xfrm flipH="1">
            <a:off x="4309445" y="2645916"/>
            <a:ext cx="1399574" cy="664013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0205A31-6A3B-6DED-C43B-FCB2E481BBD1}"/>
              </a:ext>
            </a:extLst>
          </p:cNvPr>
          <p:cNvSpPr txBox="1"/>
          <p:nvPr/>
        </p:nvSpPr>
        <p:spPr>
          <a:xfrm>
            <a:off x="5219890" y="2249461"/>
            <a:ext cx="96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[B</a:t>
            </a:r>
            <a:r>
              <a:rPr lang="en-GB" dirty="0">
                <a:solidFill>
                  <a:srgbClr val="FF0000"/>
                </a:solidFill>
              </a:rPr>
              <a:t>K</a:t>
            </a:r>
            <a:r>
              <a:rPr lang="en-GB" dirty="0">
                <a:solidFill>
                  <a:srgbClr val="0070C0"/>
                </a:solidFill>
              </a:rPr>
              <a:t>S23]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DD69569-4A9C-9A24-35EC-368B0093E76A}"/>
              </a:ext>
            </a:extLst>
          </p:cNvPr>
          <p:cNvSpPr/>
          <p:nvPr/>
        </p:nvSpPr>
        <p:spPr>
          <a:xfrm>
            <a:off x="2526129" y="1805821"/>
            <a:ext cx="1208584" cy="395767"/>
          </a:xfrm>
          <a:prstGeom prst="round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70C0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DC90EEA-999A-948F-BEC5-F570457FE7FE}"/>
              </a:ext>
            </a:extLst>
          </p:cNvPr>
          <p:cNvCxnSpPr>
            <a:cxnSpLocks/>
            <a:stCxn id="46" idx="2"/>
            <a:endCxn id="41" idx="1"/>
          </p:cNvCxnSpPr>
          <p:nvPr/>
        </p:nvCxnSpPr>
        <p:spPr>
          <a:xfrm>
            <a:off x="3130421" y="2201588"/>
            <a:ext cx="876044" cy="1126984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7383B7E-1EA5-F51F-20C6-BCC25C9054FD}"/>
              </a:ext>
            </a:extLst>
          </p:cNvPr>
          <p:cNvSpPr txBox="1"/>
          <p:nvPr/>
        </p:nvSpPr>
        <p:spPr>
          <a:xfrm>
            <a:off x="2612986" y="1812287"/>
            <a:ext cx="114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[SMA23]</a:t>
            </a:r>
            <a:endParaRPr lang="hu-HU" dirty="0">
              <a:solidFill>
                <a:srgbClr val="0070C0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4DB68F1-CBA7-1917-6B4F-50F66B3EBF1D}"/>
              </a:ext>
            </a:extLst>
          </p:cNvPr>
          <p:cNvCxnSpPr>
            <a:cxnSpLocks/>
            <a:endCxn id="42" idx="4"/>
          </p:cNvCxnSpPr>
          <p:nvPr/>
        </p:nvCxnSpPr>
        <p:spPr>
          <a:xfrm flipH="1" flipV="1">
            <a:off x="4241153" y="3474801"/>
            <a:ext cx="9676" cy="2096548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7CEEF1B-1C86-B499-4D68-F38F8D1A2FFF}"/>
              </a:ext>
            </a:extLst>
          </p:cNvPr>
          <p:cNvCxnSpPr>
            <a:cxnSpLocks/>
          </p:cNvCxnSpPr>
          <p:nvPr/>
        </p:nvCxnSpPr>
        <p:spPr>
          <a:xfrm>
            <a:off x="1560881" y="4870298"/>
            <a:ext cx="2514774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08452BE-2D21-585C-D17F-62AC199A0BB0}"/>
              </a:ext>
            </a:extLst>
          </p:cNvPr>
          <p:cNvCxnSpPr/>
          <p:nvPr/>
        </p:nvCxnSpPr>
        <p:spPr>
          <a:xfrm>
            <a:off x="1140699" y="4875043"/>
            <a:ext cx="38644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F1CFEAE-4631-34F4-4242-128760EA1DAE}"/>
              </a:ext>
            </a:extLst>
          </p:cNvPr>
          <p:cNvCxnSpPr>
            <a:cxnSpLocks/>
            <a:stCxn id="53" idx="3"/>
            <a:endCxn id="58" idx="1"/>
          </p:cNvCxnSpPr>
          <p:nvPr/>
        </p:nvCxnSpPr>
        <p:spPr>
          <a:xfrm>
            <a:off x="3451542" y="4525376"/>
            <a:ext cx="515176" cy="2843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2789369-6ADF-7CCA-AC0B-13075615ACB7}"/>
              </a:ext>
            </a:extLst>
          </p:cNvPr>
          <p:cNvSpPr/>
          <p:nvPr/>
        </p:nvSpPr>
        <p:spPr>
          <a:xfrm>
            <a:off x="2363888" y="4287600"/>
            <a:ext cx="1087654" cy="4755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[BRR23]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3C293D7-2E4A-28CA-8265-EBF9E5FF7E4B}"/>
              </a:ext>
            </a:extLst>
          </p:cNvPr>
          <p:cNvCxnSpPr>
            <a:cxnSpLocks/>
          </p:cNvCxnSpPr>
          <p:nvPr/>
        </p:nvCxnSpPr>
        <p:spPr>
          <a:xfrm>
            <a:off x="1559990" y="3429000"/>
            <a:ext cx="238417" cy="0"/>
          </a:xfrm>
          <a:prstGeom prst="line">
            <a:avLst/>
          </a:prstGeom>
          <a:ln w="825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24815BE-9642-3368-39B2-98F3D5BD50F4}"/>
              </a:ext>
            </a:extLst>
          </p:cNvPr>
          <p:cNvCxnSpPr>
            <a:cxnSpLocks/>
            <a:stCxn id="56" idx="0"/>
            <a:endCxn id="57" idx="5"/>
          </p:cNvCxnSpPr>
          <p:nvPr/>
        </p:nvCxnSpPr>
        <p:spPr>
          <a:xfrm flipH="1" flipV="1">
            <a:off x="1841781" y="3498883"/>
            <a:ext cx="608714" cy="1508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6D58A0B-4422-32B5-EF72-6E1ADA6BB845}"/>
              </a:ext>
            </a:extLst>
          </p:cNvPr>
          <p:cNvSpPr/>
          <p:nvPr/>
        </p:nvSpPr>
        <p:spPr>
          <a:xfrm>
            <a:off x="1864105" y="3649739"/>
            <a:ext cx="1172780" cy="3064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[BRRS24]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5F13E31-077E-EA8B-FE6C-34A6C56AFCA3}"/>
              </a:ext>
            </a:extLst>
          </p:cNvPr>
          <p:cNvSpPr/>
          <p:nvPr/>
        </p:nvSpPr>
        <p:spPr>
          <a:xfrm>
            <a:off x="1676909" y="3334011"/>
            <a:ext cx="193159" cy="19315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E9AA323-990D-6E99-3501-4853F3BCCC6D}"/>
              </a:ext>
            </a:extLst>
          </p:cNvPr>
          <p:cNvSpPr/>
          <p:nvPr/>
        </p:nvSpPr>
        <p:spPr>
          <a:xfrm>
            <a:off x="3938431" y="4781483"/>
            <a:ext cx="193159" cy="1931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D28AC53-4700-1278-F63C-F3D3934006E7}"/>
                  </a:ext>
                </a:extLst>
              </p:cNvPr>
              <p:cNvSpPr txBox="1"/>
              <p:nvPr/>
            </p:nvSpPr>
            <p:spPr>
              <a:xfrm>
                <a:off x="352919" y="4512250"/>
                <a:ext cx="957121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D28AC53-4700-1278-F63C-F3D393400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19" y="4512250"/>
                <a:ext cx="957121" cy="376129"/>
              </a:xfrm>
              <a:prstGeom prst="rect">
                <a:avLst/>
              </a:prstGeom>
              <a:blipFill>
                <a:blip r:embed="rId9"/>
                <a:stretch>
                  <a:fillRect t="-4839" b="-1290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79095B8-69D7-9652-DCB3-E4B6FBDCBAAB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1559990" y="5284914"/>
            <a:ext cx="4909454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CAA043F-FE82-1ABB-1CD3-C8B5F0DC2172}"/>
              </a:ext>
            </a:extLst>
          </p:cNvPr>
          <p:cNvCxnSpPr>
            <a:cxnSpLocks/>
          </p:cNvCxnSpPr>
          <p:nvPr/>
        </p:nvCxnSpPr>
        <p:spPr>
          <a:xfrm>
            <a:off x="1140699" y="5284913"/>
            <a:ext cx="36256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3E6472C-3CAB-8451-2C01-4D25E5EB8A6D}"/>
                  </a:ext>
                </a:extLst>
              </p:cNvPr>
              <p:cNvSpPr txBox="1"/>
              <p:nvPr/>
            </p:nvSpPr>
            <p:spPr>
              <a:xfrm>
                <a:off x="223051" y="5001975"/>
                <a:ext cx="1054904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1.01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3E6472C-3CAB-8451-2C01-4D25E5EB8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51" y="5001975"/>
                <a:ext cx="1054904" cy="376129"/>
              </a:xfrm>
              <a:prstGeom prst="rect">
                <a:avLst/>
              </a:prstGeom>
              <a:blipFill>
                <a:blip r:embed="rId10"/>
                <a:stretch>
                  <a:fillRect t="-4918" b="-1311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BE17CAB-B458-528F-F45D-AFFB620FB3A6}"/>
              </a:ext>
            </a:extLst>
          </p:cNvPr>
          <p:cNvCxnSpPr>
            <a:cxnSpLocks/>
            <a:endCxn id="28" idx="2"/>
          </p:cNvCxnSpPr>
          <p:nvPr/>
        </p:nvCxnSpPr>
        <p:spPr>
          <a:xfrm>
            <a:off x="1534920" y="5449786"/>
            <a:ext cx="5089366" cy="89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981A4DC-1A07-AEF8-7756-0DAACD03D3D8}"/>
              </a:ext>
            </a:extLst>
          </p:cNvPr>
          <p:cNvCxnSpPr>
            <a:cxnSpLocks/>
            <a:stCxn id="77" idx="2"/>
            <a:endCxn id="57" idx="7"/>
          </p:cNvCxnSpPr>
          <p:nvPr/>
        </p:nvCxnSpPr>
        <p:spPr>
          <a:xfrm flipH="1">
            <a:off x="1841781" y="3195721"/>
            <a:ext cx="787094" cy="166577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1CBD3F3-B5FF-43BA-7F81-E55657E28F37}"/>
              </a:ext>
            </a:extLst>
          </p:cNvPr>
          <p:cNvSpPr/>
          <p:nvPr/>
        </p:nvSpPr>
        <p:spPr>
          <a:xfrm>
            <a:off x="2024583" y="2491430"/>
            <a:ext cx="1208584" cy="704291"/>
          </a:xfrm>
          <a:prstGeom prst="round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70C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4BF2D81-A97C-AC77-C681-C2A6073037EE}"/>
              </a:ext>
            </a:extLst>
          </p:cNvPr>
          <p:cNvSpPr txBox="1"/>
          <p:nvPr/>
        </p:nvSpPr>
        <p:spPr>
          <a:xfrm>
            <a:off x="2110920" y="2507813"/>
            <a:ext cx="1122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[B</a:t>
            </a:r>
            <a:r>
              <a:rPr lang="en-GB" dirty="0">
                <a:solidFill>
                  <a:srgbClr val="FF0000"/>
                </a:solidFill>
              </a:rPr>
              <a:t>K</a:t>
            </a:r>
            <a:r>
              <a:rPr lang="en-GB" dirty="0">
                <a:solidFill>
                  <a:srgbClr val="0070C0"/>
                </a:solidFill>
              </a:rPr>
              <a:t>S23],</a:t>
            </a:r>
          </a:p>
          <a:p>
            <a:r>
              <a:rPr lang="en-GB" dirty="0">
                <a:solidFill>
                  <a:srgbClr val="0070C0"/>
                </a:solidFill>
              </a:rPr>
              <a:t>[ABRB25]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3DE0DBA5-5150-DBE0-04F0-64DB1F673125}"/>
              </a:ext>
            </a:extLst>
          </p:cNvPr>
          <p:cNvSpPr/>
          <p:nvPr/>
        </p:nvSpPr>
        <p:spPr>
          <a:xfrm>
            <a:off x="5611541" y="3186102"/>
            <a:ext cx="1208584" cy="395767"/>
          </a:xfrm>
          <a:prstGeom prst="round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70C0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DACDE2-5829-1D56-0292-C5F09B8BB05A}"/>
              </a:ext>
            </a:extLst>
          </p:cNvPr>
          <p:cNvSpPr txBox="1"/>
          <p:nvPr/>
        </p:nvSpPr>
        <p:spPr>
          <a:xfrm>
            <a:off x="5729683" y="3203584"/>
            <a:ext cx="99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[MRT25]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245CD0E-C87D-B965-9669-4C2C2F50544C}"/>
              </a:ext>
            </a:extLst>
          </p:cNvPr>
          <p:cNvSpPr/>
          <p:nvPr/>
        </p:nvSpPr>
        <p:spPr>
          <a:xfrm>
            <a:off x="6115616" y="4076953"/>
            <a:ext cx="193159" cy="1931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58B5871-3644-A8D8-142E-9F1F7A1221A6}"/>
              </a:ext>
            </a:extLst>
          </p:cNvPr>
          <p:cNvCxnSpPr>
            <a:cxnSpLocks/>
          </p:cNvCxnSpPr>
          <p:nvPr/>
        </p:nvCxnSpPr>
        <p:spPr>
          <a:xfrm flipV="1">
            <a:off x="6212195" y="5627612"/>
            <a:ext cx="0" cy="30791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42C270A-62A4-329A-4B62-8C125DD4FB54}"/>
              </a:ext>
            </a:extLst>
          </p:cNvPr>
          <p:cNvCxnSpPr>
            <a:cxnSpLocks/>
            <a:endCxn id="95" idx="4"/>
          </p:cNvCxnSpPr>
          <p:nvPr/>
        </p:nvCxnSpPr>
        <p:spPr>
          <a:xfrm flipV="1">
            <a:off x="6212195" y="4270112"/>
            <a:ext cx="1" cy="1337772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AA3AD3C0-9185-884A-9BFB-5BFE62A24108}"/>
                  </a:ext>
                </a:extLst>
              </p:cNvPr>
              <p:cNvSpPr txBox="1"/>
              <p:nvPr/>
            </p:nvSpPr>
            <p:spPr>
              <a:xfrm>
                <a:off x="5725442" y="5732997"/>
                <a:ext cx="3510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1.9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AA3AD3C0-9185-884A-9BFB-5BFE62A24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442" y="5732997"/>
                <a:ext cx="351057" cy="276999"/>
              </a:xfrm>
              <a:prstGeom prst="rect">
                <a:avLst/>
              </a:prstGeom>
              <a:blipFill>
                <a:blip r:embed="rId11"/>
                <a:stretch>
                  <a:fillRect l="-15517" r="-17241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D573D3A-BDA1-AA5C-7A0B-B5FF06372850}"/>
              </a:ext>
            </a:extLst>
          </p:cNvPr>
          <p:cNvCxnSpPr>
            <a:cxnSpLocks/>
            <a:stCxn id="95" idx="2"/>
          </p:cNvCxnSpPr>
          <p:nvPr/>
        </p:nvCxnSpPr>
        <p:spPr>
          <a:xfrm flipH="1">
            <a:off x="1546045" y="4173533"/>
            <a:ext cx="4569571" cy="9609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E63357FF-CEB1-85E6-C9BF-CEF5A704809B}"/>
              </a:ext>
            </a:extLst>
          </p:cNvPr>
          <p:cNvCxnSpPr>
            <a:cxnSpLocks/>
            <a:stCxn id="91" idx="2"/>
            <a:endCxn id="95" idx="0"/>
          </p:cNvCxnSpPr>
          <p:nvPr/>
        </p:nvCxnSpPr>
        <p:spPr>
          <a:xfrm flipH="1">
            <a:off x="6212196" y="3581869"/>
            <a:ext cx="3637" cy="495084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3F8626D-9B7E-3AC8-84AA-0243118CF5AA}"/>
              </a:ext>
            </a:extLst>
          </p:cNvPr>
          <p:cNvCxnSpPr/>
          <p:nvPr/>
        </p:nvCxnSpPr>
        <p:spPr>
          <a:xfrm>
            <a:off x="1148477" y="4190825"/>
            <a:ext cx="38644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1857FA7-B12E-44DE-B158-FDBC7460D32E}"/>
                  </a:ext>
                </a:extLst>
              </p:cNvPr>
              <p:cNvSpPr txBox="1"/>
              <p:nvPr/>
            </p:nvSpPr>
            <p:spPr>
              <a:xfrm>
                <a:off x="288240" y="3980014"/>
                <a:ext cx="957121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1857FA7-B12E-44DE-B158-FDBC7460D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40" y="3980014"/>
                <a:ext cx="957121" cy="376129"/>
              </a:xfrm>
              <a:prstGeom prst="rect">
                <a:avLst/>
              </a:prstGeom>
              <a:blipFill>
                <a:blip r:embed="rId12"/>
                <a:stretch>
                  <a:fillRect t="-4839" b="-112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5763891-97BF-B21A-83AD-33AA5992054B}"/>
                  </a:ext>
                </a:extLst>
              </p:cNvPr>
              <p:cNvSpPr txBox="1"/>
              <p:nvPr/>
            </p:nvSpPr>
            <p:spPr>
              <a:xfrm>
                <a:off x="8063083" y="1445983"/>
                <a:ext cx="3342838" cy="429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/>
                  <a:t>-approximation</a:t>
                </a:r>
                <a:endParaRPr lang="hu-HU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5763891-97BF-B21A-83AD-33AA59920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083" y="1445983"/>
                <a:ext cx="3342838" cy="429413"/>
              </a:xfrm>
              <a:prstGeom prst="rect">
                <a:avLst/>
              </a:prstGeom>
              <a:blipFill>
                <a:blip r:embed="rId13"/>
                <a:stretch>
                  <a:fillRect b="-1971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>
            <a:extLst>
              <a:ext uri="{FF2B5EF4-FFF2-40B4-BE49-F238E27FC236}">
                <a16:creationId xmlns:a16="http://schemas.microsoft.com/office/drawing/2014/main" id="{C70BAC52-5EF1-B57D-4112-39BA0BA0E51E}"/>
              </a:ext>
            </a:extLst>
          </p:cNvPr>
          <p:cNvSpPr txBox="1"/>
          <p:nvPr/>
        </p:nvSpPr>
        <p:spPr>
          <a:xfrm>
            <a:off x="9296144" y="1819038"/>
            <a:ext cx="87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[YYI09]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3EB7E2AD-AEB6-6A37-D719-627CD0423EAA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038172-AC89-75A4-8894-AEF580578F78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F07380-AE16-7269-335F-1F13F22FD551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9670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66A8D-7059-EA35-E53F-0C02EF2DF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E34AAC-F126-87D4-8ABD-F520DA4F365A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3CFFDE-0769-A591-D4E2-C0DDF149CC4C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98A84D-3C45-53B3-C8A2-29E35CBB84F1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92B9C8A-F240-0A4F-112C-4B11C4DF7EE6}"/>
              </a:ext>
            </a:extLst>
          </p:cNvPr>
          <p:cNvSpPr txBox="1">
            <a:spLocks/>
          </p:cNvSpPr>
          <p:nvPr/>
        </p:nvSpPr>
        <p:spPr>
          <a:xfrm>
            <a:off x="1184238" y="3470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Open Problems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552170D-6588-5E33-6875-1F4B7F4D0EE5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6C82E2-9410-21B5-3152-EE89CCE40746}"/>
                  </a:ext>
                </a:extLst>
              </p:cNvPr>
              <p:cNvSpPr txBox="1"/>
              <p:nvPr/>
            </p:nvSpPr>
            <p:spPr>
              <a:xfrm>
                <a:off x="1184238" y="1837009"/>
                <a:ext cx="6954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 still stands as a barrier for matching in both models</a:t>
                </a:r>
                <a:endParaRPr lang="hu-H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6C82E2-9410-21B5-3152-EE89CCE40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1837009"/>
                <a:ext cx="6954724" cy="369332"/>
              </a:xfrm>
              <a:prstGeom prst="rect">
                <a:avLst/>
              </a:prstGeom>
              <a:blipFill>
                <a:blip r:embed="rId2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2773CB-D06C-6C58-BF6A-3B6F2090BECA}"/>
                  </a:ext>
                </a:extLst>
              </p:cNvPr>
              <p:cNvSpPr txBox="1"/>
              <p:nvPr/>
            </p:nvSpPr>
            <p:spPr>
              <a:xfrm>
                <a:off x="1184238" y="2296946"/>
                <a:ext cx="8057847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Can we maintain the edges of a better than 2-approximate matching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?</a:t>
                </a:r>
                <a:endParaRPr lang="hu-H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2773CB-D06C-6C58-BF6A-3B6F2090B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2296946"/>
                <a:ext cx="8057847" cy="376129"/>
              </a:xfrm>
              <a:prstGeom prst="rect">
                <a:avLst/>
              </a:prstGeom>
              <a:blipFill>
                <a:blip r:embed="rId3"/>
                <a:stretch>
                  <a:fillRect t="-6557" b="-278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995A99-F540-D889-589F-14E8071EB74C}"/>
                  </a:ext>
                </a:extLst>
              </p:cNvPr>
              <p:cNvSpPr txBox="1"/>
              <p:nvPr/>
            </p:nvSpPr>
            <p:spPr>
              <a:xfrm>
                <a:off x="1184238" y="2763680"/>
                <a:ext cx="7076104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Can we get better then 2-approximate sub-linear matching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  <a:endParaRPr lang="hu-H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995A99-F540-D889-589F-14E8071EB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8" y="2763680"/>
                <a:ext cx="7076104" cy="376129"/>
              </a:xfrm>
              <a:prstGeom prst="rect">
                <a:avLst/>
              </a:prstGeom>
              <a:blipFill>
                <a:blip r:embed="rId4"/>
                <a:stretch>
                  <a:fillRect t="-4839" r="-689" b="-2580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E40F462-4069-1B1C-1CF6-9E5E8D55194F}"/>
              </a:ext>
            </a:extLst>
          </p:cNvPr>
          <p:cNvSpPr txBox="1"/>
          <p:nvPr/>
        </p:nvSpPr>
        <p:spPr>
          <a:xfrm>
            <a:off x="1184237" y="3565313"/>
            <a:ext cx="875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Algorithms for sub-linear and dynamic matching use very similar data-structures/ideas</a:t>
            </a:r>
            <a:endParaRPr lang="hu-H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49ACA-3F18-1AAC-94C5-3FB22ACF3ACC}"/>
              </a:ext>
            </a:extLst>
          </p:cNvPr>
          <p:cNvSpPr txBox="1"/>
          <p:nvPr/>
        </p:nvSpPr>
        <p:spPr>
          <a:xfrm>
            <a:off x="1184237" y="4181363"/>
            <a:ext cx="7432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dynamic matching there are a lot of interesting tradeoffs for better then 2-approximation, poly(n) update time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5DB138-A3C0-C387-62B2-1DB07446826D}"/>
                  </a:ext>
                </a:extLst>
              </p:cNvPr>
              <p:cNvSpPr txBox="1"/>
              <p:nvPr/>
            </p:nvSpPr>
            <p:spPr>
              <a:xfrm>
                <a:off x="1184237" y="4916263"/>
                <a:ext cx="7432589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sub-linear matching (most) better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-approximate algorithms run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  <a:endParaRPr lang="hu-H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5DB138-A3C0-C387-62B2-1DB074468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7" y="4916263"/>
                <a:ext cx="7432589" cy="669992"/>
              </a:xfrm>
              <a:prstGeom prst="rect">
                <a:avLst/>
              </a:prstGeom>
              <a:blipFill>
                <a:blip r:embed="rId5"/>
                <a:stretch>
                  <a:fillRect l="-656" t="-3636" b="-1363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E29E50-1EAB-A49A-968E-3E8E431EDAE8}"/>
                  </a:ext>
                </a:extLst>
              </p:cNvPr>
              <p:cNvSpPr txBox="1"/>
              <p:nvPr/>
            </p:nvSpPr>
            <p:spPr>
              <a:xfrm>
                <a:off x="1184237" y="5693416"/>
                <a:ext cx="57424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Are there similar trade-offs for sub-linear matching?</a:t>
                </a:r>
                <a:endParaRPr lang="hu-H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E29E50-1EAB-A49A-968E-3E8E431ED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37" y="5693416"/>
                <a:ext cx="5742469" cy="369332"/>
              </a:xfrm>
              <a:prstGeom prst="rect">
                <a:avLst/>
              </a:prstGeom>
              <a:blipFill>
                <a:blip r:embed="rId6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6">
            <a:extLst>
              <a:ext uri="{FF2B5EF4-FFF2-40B4-BE49-F238E27FC236}">
                <a16:creationId xmlns:a16="http://schemas.microsoft.com/office/drawing/2014/main" id="{F5A20A06-241E-AC62-0FDA-04F261243D79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999D26-955C-EA62-4E03-0531DBD1C1D5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4546F1-FEC3-B5CF-2FA5-5BD241A46AAB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59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29265-C4CC-5F0F-DECB-0923A5FD9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DE78E6-1EF4-19C4-ACAB-0FF985E45BB8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81293-5F7D-CBF3-8730-31E4EF8B579F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1B69E8-855E-8013-8F0A-E9842777CC06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CBA4C123-DF31-CB0E-A148-53BEEC4C11F6}"/>
              </a:ext>
            </a:extLst>
          </p:cNvPr>
          <p:cNvSpPr txBox="1">
            <a:spLocks/>
          </p:cNvSpPr>
          <p:nvPr/>
        </p:nvSpPr>
        <p:spPr>
          <a:xfrm>
            <a:off x="1244359" y="2290183"/>
            <a:ext cx="9703279" cy="669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Thank You!</a:t>
            </a:r>
            <a:endParaRPr lang="hu-HU" sz="4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5F5505-E097-05D8-76D7-8A7E5BB75EBC}"/>
              </a:ext>
            </a:extLst>
          </p:cNvPr>
          <p:cNvCxnSpPr/>
          <p:nvPr/>
        </p:nvCxnSpPr>
        <p:spPr>
          <a:xfrm>
            <a:off x="1454020" y="3216341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6">
            <a:extLst>
              <a:ext uri="{FF2B5EF4-FFF2-40B4-BE49-F238E27FC236}">
                <a16:creationId xmlns:a16="http://schemas.microsoft.com/office/drawing/2014/main" id="{8B7045D0-75C2-1E38-B263-8ADD0EEEBF0C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4F1970-5DE6-474A-669F-805BD2F56C6B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EEFFC4-D4F7-96EF-2B70-FC228615D573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4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EDBAC-33D9-7600-081E-9BE739DB0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4232FC-8662-ED89-A54F-9B7F82EB535A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5D14B899-61CE-B1C1-D824-D0A37B819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238" y="347083"/>
            <a:ext cx="9703279" cy="66987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Approximate Maximum Matching Problem</a:t>
            </a:r>
            <a:endParaRPr lang="hu-HU" sz="4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5729E9-B289-6EB1-9377-5AC7C1331D6C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1DFA00E-9C95-14DB-8235-EE53DEAB1A2C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6040B65-754D-8028-D91D-ACBAABAD8A9A}"/>
                  </a:ext>
                </a:extLst>
              </p:cNvPr>
              <p:cNvSpPr txBox="1"/>
              <p:nvPr/>
            </p:nvSpPr>
            <p:spPr>
              <a:xfrm>
                <a:off x="1973078" y="1789181"/>
                <a:ext cx="383842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Given simple graph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sz="2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6040B65-754D-8028-D91D-ACBAABAD8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078" y="1789181"/>
                <a:ext cx="3838423" cy="430887"/>
              </a:xfrm>
              <a:prstGeom prst="rect">
                <a:avLst/>
              </a:prstGeom>
              <a:blipFill>
                <a:blip r:embed="rId2"/>
                <a:stretch>
                  <a:fillRect l="-2067" t="-8571" r="-159" b="-3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50ECF9A2-7360-7957-F547-B0F6EB589D9A}"/>
              </a:ext>
            </a:extLst>
          </p:cNvPr>
          <p:cNvSpPr txBox="1"/>
          <p:nvPr/>
        </p:nvSpPr>
        <p:spPr>
          <a:xfrm>
            <a:off x="1992634" y="2571618"/>
            <a:ext cx="52806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Goal: Return a large matching of the graph</a:t>
            </a:r>
            <a:endParaRPr lang="hu-HU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D3DF2B-6D2A-E0A8-2EE7-C24B5D38BF50}"/>
                  </a:ext>
                </a:extLst>
              </p:cNvPr>
              <p:cNvSpPr txBox="1"/>
              <p:nvPr/>
            </p:nvSpPr>
            <p:spPr>
              <a:xfrm>
                <a:off x="1973078" y="3354055"/>
                <a:ext cx="446045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200" b="0" dirty="0"/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200" b="0" dirty="0"/>
                  <a:t>-approximate: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D3DF2B-6D2A-E0A8-2EE7-C24B5D38B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078" y="3354055"/>
                <a:ext cx="4460452" cy="430887"/>
              </a:xfrm>
              <a:prstGeom prst="rect">
                <a:avLst/>
              </a:prstGeom>
              <a:blipFill>
                <a:blip r:embed="rId3"/>
                <a:stretch>
                  <a:fillRect l="-137" t="-8451" b="-2957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A5E376-135E-645B-76BB-9E10BC26472B}"/>
                  </a:ext>
                </a:extLst>
              </p:cNvPr>
              <p:cNvSpPr txBox="1"/>
              <p:nvPr/>
            </p:nvSpPr>
            <p:spPr>
              <a:xfrm>
                <a:off x="1992634" y="4239105"/>
                <a:ext cx="44408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200" b="0" dirty="0"/>
                  <a:t> Maximum matching size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b="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A5E376-135E-645B-76BB-9E10BC264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34" y="4239105"/>
                <a:ext cx="4440896" cy="430887"/>
              </a:xfrm>
              <a:prstGeom prst="rect">
                <a:avLst/>
              </a:prstGeom>
              <a:blipFill>
                <a:blip r:embed="rId4"/>
                <a:stretch>
                  <a:fillRect l="-137" t="-7042" b="-2957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4188457-CF31-CF73-3AD8-96E007645469}"/>
              </a:ext>
            </a:extLst>
          </p:cNvPr>
          <p:cNvSpPr txBox="1"/>
          <p:nvPr/>
        </p:nvSpPr>
        <p:spPr>
          <a:xfrm>
            <a:off x="1973078" y="5124155"/>
            <a:ext cx="6246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/>
              <a:t>Maximal matching: can’t be extended by any edge, matches one endpoint of every edge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8420268C-787D-B260-A173-2FAFBE510DA4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C2884E-FCA2-963C-C28A-56B9F2BC7DAE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E729E3-CBCE-2BB0-136A-8E3C702CEB82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9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6" grpId="0"/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52852-ACAD-8C09-033A-2280BFB19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9D030B-57DA-FFCF-FE0A-6889AA15F348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EAA0CD19-F58F-71F9-9822-967BDBA45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238" y="347083"/>
            <a:ext cx="9703279" cy="66987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Matching in the Dynamic Model</a:t>
            </a:r>
            <a:endParaRPr lang="hu-HU" sz="4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EA2BDD-0AE5-1447-B975-0A42CF4478CA}"/>
              </a:ext>
            </a:extLst>
          </p:cNvPr>
          <p:cNvCxnSpPr/>
          <p:nvPr/>
        </p:nvCxnSpPr>
        <p:spPr>
          <a:xfrm>
            <a:off x="1454020" y="1092266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C1A7DD2-F537-B5D7-E94A-935E385C8F03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F09368D-17D7-813A-9BF4-5941CB38D79D}"/>
                  </a:ext>
                </a:extLst>
              </p:cNvPr>
              <p:cNvSpPr txBox="1"/>
              <p:nvPr/>
            </p:nvSpPr>
            <p:spPr>
              <a:xfrm>
                <a:off x="1072056" y="2533479"/>
                <a:ext cx="486511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undergoes edge insertions/deletions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F09368D-17D7-813A-9BF4-5941CB38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56" y="2533479"/>
                <a:ext cx="4865114" cy="430887"/>
              </a:xfrm>
              <a:prstGeom prst="rect">
                <a:avLst/>
              </a:prstGeom>
              <a:blipFill>
                <a:blip r:embed="rId2"/>
                <a:stretch>
                  <a:fillRect l="-125" t="-12857" r="-1378" b="-3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AC9CE9-FE8C-2655-1360-80501B87CBB5}"/>
                  </a:ext>
                </a:extLst>
              </p:cNvPr>
              <p:cNvSpPr txBox="1"/>
              <p:nvPr/>
            </p:nvSpPr>
            <p:spPr>
              <a:xfrm>
                <a:off x="1072056" y="3955419"/>
                <a:ext cx="688419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Goal: Maintain an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200" dirty="0"/>
                  <a:t>-approximate matching of the graph</a:t>
                </a:r>
                <a:endParaRPr lang="hu-HU" sz="2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AC9CE9-FE8C-2655-1360-80501B87C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56" y="3955419"/>
                <a:ext cx="6884192" cy="430887"/>
              </a:xfrm>
              <a:prstGeom prst="rect">
                <a:avLst/>
              </a:prstGeom>
              <a:blipFill>
                <a:blip r:embed="rId3"/>
                <a:stretch>
                  <a:fillRect l="-1151" t="-8451" r="-177" b="-281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6">
            <a:extLst>
              <a:ext uri="{FF2B5EF4-FFF2-40B4-BE49-F238E27FC236}">
                <a16:creationId xmlns:a16="http://schemas.microsoft.com/office/drawing/2014/main" id="{45E4E849-F6E5-DDA9-696E-C6B101857070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00362-4F12-9B5B-B04A-DADED42AB362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76242E-FEC3-60CB-E0AB-955556BEEF71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3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C529D2-0FC2-B249-F012-FA7F05FDBE35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6485F-4E3E-0982-899A-32775ECDEE24}"/>
              </a:ext>
            </a:extLst>
          </p:cNvPr>
          <p:cNvSpPr/>
          <p:nvPr/>
        </p:nvSpPr>
        <p:spPr>
          <a:xfrm>
            <a:off x="0" y="6344816"/>
            <a:ext cx="12192000" cy="90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8EB01F-E167-49BB-1FC5-E7CE03DEF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582" y="-238278"/>
            <a:ext cx="9144000" cy="1047728"/>
          </a:xfrm>
        </p:spPr>
        <p:txBody>
          <a:bodyPr>
            <a:normAutofit/>
          </a:bodyPr>
          <a:lstStyle/>
          <a:p>
            <a:r>
              <a:rPr lang="en-US" sz="4400" b="1" dirty="0"/>
              <a:t>Dynamic Matching</a:t>
            </a:r>
            <a:endParaRPr lang="hu-HU" sz="4400" b="1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F104C25-A9E9-0134-C610-662BAE22F36A}"/>
              </a:ext>
            </a:extLst>
          </p:cNvPr>
          <p:cNvCxnSpPr/>
          <p:nvPr/>
        </p:nvCxnSpPr>
        <p:spPr>
          <a:xfrm>
            <a:off x="1568864" y="922237"/>
            <a:ext cx="928395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B65F235-3A3B-B33F-D562-05C6ACAEF091}"/>
              </a:ext>
            </a:extLst>
          </p:cNvPr>
          <p:cNvSpPr/>
          <p:nvPr/>
        </p:nvSpPr>
        <p:spPr>
          <a:xfrm>
            <a:off x="0" y="6435421"/>
            <a:ext cx="12192000" cy="422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2495CA-433C-F4FA-C6E0-597E87160F1C}"/>
              </a:ext>
            </a:extLst>
          </p:cNvPr>
          <p:cNvSpPr txBox="1"/>
          <p:nvPr/>
        </p:nvSpPr>
        <p:spPr>
          <a:xfrm>
            <a:off x="4553334" y="1538120"/>
            <a:ext cx="3085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Extensively studied!</a:t>
            </a:r>
            <a:endParaRPr lang="hu-HU" sz="2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12F5B2-D8CF-EBD7-1285-C22D1858DCE6}"/>
              </a:ext>
            </a:extLst>
          </p:cNvPr>
          <p:cNvSpPr txBox="1">
            <a:spLocks/>
          </p:cNvSpPr>
          <p:nvPr/>
        </p:nvSpPr>
        <p:spPr>
          <a:xfrm>
            <a:off x="58736" y="2368764"/>
            <a:ext cx="11927692" cy="32753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[Ivkovic/Lloyd’93] [Sankowski’07] [Onak/Rubinfeld’10] [Neiman/Solomon’11’,16] [</a:t>
            </a:r>
            <a:r>
              <a:rPr lang="en-US" sz="2000" dirty="0" err="1">
                <a:solidFill>
                  <a:schemeClr val="accent1"/>
                </a:solidFill>
              </a:rPr>
              <a:t>Baswana</a:t>
            </a:r>
            <a:r>
              <a:rPr lang="en-US" sz="2000" dirty="0">
                <a:solidFill>
                  <a:schemeClr val="accent1"/>
                </a:solidFill>
              </a:rPr>
              <a:t>/Gupta/Sen’11,’15] [Gupta/Peng’13] [Abboud/Vasillevska-Williams’14] [</a:t>
            </a:r>
            <a:r>
              <a:rPr lang="en-US" sz="2000" dirty="0" err="1">
                <a:solidFill>
                  <a:schemeClr val="accent1"/>
                </a:solidFill>
              </a:rPr>
              <a:t>Henzinger</a:t>
            </a:r>
            <a:r>
              <a:rPr lang="en-US" sz="2000" dirty="0">
                <a:solidFill>
                  <a:schemeClr val="accent1"/>
                </a:solidFill>
              </a:rPr>
              <a:t>/</a:t>
            </a:r>
            <a:r>
              <a:rPr lang="en-US" sz="2000" dirty="0" err="1">
                <a:solidFill>
                  <a:schemeClr val="accent1"/>
                </a:solidFill>
              </a:rPr>
              <a:t>Krinninger</a:t>
            </a:r>
            <a:r>
              <a:rPr lang="en-US" sz="2000" dirty="0">
                <a:solidFill>
                  <a:schemeClr val="accent1"/>
                </a:solidFill>
              </a:rPr>
              <a:t>/</a:t>
            </a:r>
            <a:r>
              <a:rPr lang="en-US" sz="2000" dirty="0" err="1">
                <a:solidFill>
                  <a:schemeClr val="accent1"/>
                </a:solidFill>
              </a:rPr>
              <a:t>Nanongkai</a:t>
            </a:r>
            <a:r>
              <a:rPr lang="en-US" sz="2000" dirty="0">
                <a:solidFill>
                  <a:schemeClr val="accent1"/>
                </a:solidFill>
              </a:rPr>
              <a:t>/Saranurak’15] [Bernstein/Stein’15,’16] [Solomon’16] [Peleg/Solomon’16] [Dahlgaard’16] [Abboud/Dahlgaard’16] [</a:t>
            </a:r>
            <a:r>
              <a:rPr lang="en-US" sz="2000" dirty="0" err="1">
                <a:solidFill>
                  <a:schemeClr val="accent1"/>
                </a:solidFill>
              </a:rPr>
              <a:t>Kopelowitz</a:t>
            </a:r>
            <a:r>
              <a:rPr lang="en-US" sz="2000" dirty="0">
                <a:solidFill>
                  <a:schemeClr val="accent1"/>
                </a:solidFill>
              </a:rPr>
              <a:t>/Pettie/Porat’16] [Bhattacharya/</a:t>
            </a:r>
            <a:r>
              <a:rPr lang="en-US" sz="2000" dirty="0" err="1">
                <a:solidFill>
                  <a:schemeClr val="accent1"/>
                </a:solidFill>
              </a:rPr>
              <a:t>Henzinger</a:t>
            </a:r>
            <a:r>
              <a:rPr lang="en-US" sz="2000" dirty="0">
                <a:solidFill>
                  <a:schemeClr val="accent1"/>
                </a:solidFill>
              </a:rPr>
              <a:t>/Nanongkai’16,’17] [Stubbs/Vasillevska-Williams’17] [Bhattacharya/Chakrabarty.Henzinger’17] [Bhattacharya/</a:t>
            </a:r>
            <a:r>
              <a:rPr lang="en-US" sz="2000" dirty="0" err="1">
                <a:solidFill>
                  <a:schemeClr val="accent1"/>
                </a:solidFill>
              </a:rPr>
              <a:t>Henzinger</a:t>
            </a:r>
            <a:r>
              <a:rPr lang="en-US" sz="2000" dirty="0">
                <a:solidFill>
                  <a:schemeClr val="accent1"/>
                </a:solidFill>
              </a:rPr>
              <a:t>/Italiano’18a,’18b] [</a:t>
            </a:r>
            <a:r>
              <a:rPr lang="en-US" sz="2000" dirty="0" err="1">
                <a:solidFill>
                  <a:schemeClr val="accent1"/>
                </a:solidFill>
              </a:rPr>
              <a:t>Charikar</a:t>
            </a:r>
            <a:r>
              <a:rPr lang="en-US" sz="2000" dirty="0">
                <a:solidFill>
                  <a:schemeClr val="accent1"/>
                </a:solidFill>
              </a:rPr>
              <a:t>/Solomon’18] [Arar/Chechik/Cohen/Stein/Wajc’18] [Solomon/Solomon’18] [Bhattacharya/Kulkarni’19] [Bernstein/Forster/Henzinger’19] [</a:t>
            </a:r>
            <a:r>
              <a:rPr lang="en-US" sz="2000" dirty="0" err="1">
                <a:solidFill>
                  <a:schemeClr val="accent1"/>
                </a:solidFill>
              </a:rPr>
              <a:t>Behnezhad</a:t>
            </a:r>
            <a:r>
              <a:rPr lang="en-US" sz="2000" dirty="0">
                <a:solidFill>
                  <a:schemeClr val="accent1"/>
                </a:solidFill>
              </a:rPr>
              <a:t>/Derakhshan/</a:t>
            </a:r>
            <a:r>
              <a:rPr lang="en-US" sz="2000" dirty="0" err="1">
                <a:solidFill>
                  <a:schemeClr val="accent1"/>
                </a:solidFill>
              </a:rPr>
              <a:t>Hajiaghayi</a:t>
            </a:r>
            <a:r>
              <a:rPr lang="en-US" sz="2000" dirty="0">
                <a:solidFill>
                  <a:schemeClr val="accent1"/>
                </a:solidFill>
              </a:rPr>
              <a:t>/Stein/Sudan’19] 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[van-den-Brand/</a:t>
            </a:r>
            <a:r>
              <a:rPr lang="en-US" sz="2000" dirty="0" err="1">
                <a:solidFill>
                  <a:schemeClr val="accent1"/>
                </a:solidFill>
              </a:rPr>
              <a:t>Nanongkai</a:t>
            </a:r>
            <a:r>
              <a:rPr lang="en-US" sz="2000" dirty="0">
                <a:solidFill>
                  <a:schemeClr val="accent1"/>
                </a:solidFill>
              </a:rPr>
              <a:t>/Saranurak’19] [</a:t>
            </a:r>
            <a:r>
              <a:rPr lang="en-US" sz="2000" dirty="0" err="1">
                <a:solidFill>
                  <a:schemeClr val="accent1"/>
                </a:solidFill>
              </a:rPr>
              <a:t>Behnezhad</a:t>
            </a:r>
            <a:r>
              <a:rPr lang="en-US" sz="2000" dirty="0">
                <a:solidFill>
                  <a:schemeClr val="accent1"/>
                </a:solidFill>
              </a:rPr>
              <a:t>/</a:t>
            </a:r>
            <a:r>
              <a:rPr lang="en-US" sz="2000" dirty="0" err="1">
                <a:solidFill>
                  <a:schemeClr val="accent1"/>
                </a:solidFill>
              </a:rPr>
              <a:t>Łacki</a:t>
            </a:r>
            <a:r>
              <a:rPr lang="en-US" sz="2000" dirty="0">
                <a:solidFill>
                  <a:schemeClr val="accent1"/>
                </a:solidFill>
              </a:rPr>
              <a:t>/Mirrokni’20] [Wajc’20][Bernstein/Dudeja/Langley’21] [Bhattacharya/</a:t>
            </a:r>
            <a:r>
              <a:rPr lang="en-US" sz="2000" b="1" dirty="0">
                <a:solidFill>
                  <a:srgbClr val="FF0000"/>
                </a:solidFill>
              </a:rPr>
              <a:t>Kiss</a:t>
            </a:r>
            <a:r>
              <a:rPr lang="en-US" sz="2000" dirty="0">
                <a:solidFill>
                  <a:schemeClr val="accent1"/>
                </a:solidFill>
              </a:rPr>
              <a:t>’21] [</a:t>
            </a:r>
            <a:r>
              <a:rPr lang="en-US" sz="2000" dirty="0" err="1">
                <a:solidFill>
                  <a:schemeClr val="accent1"/>
                </a:solidFill>
              </a:rPr>
              <a:t>Roghani</a:t>
            </a:r>
            <a:r>
              <a:rPr lang="en-US" sz="2000" dirty="0">
                <a:solidFill>
                  <a:schemeClr val="accent1"/>
                </a:solidFill>
              </a:rPr>
              <a:t>/Saberi/Wajc’22][</a:t>
            </a:r>
            <a:r>
              <a:rPr lang="en-US" sz="2000" b="1" dirty="0">
                <a:solidFill>
                  <a:srgbClr val="FF0000"/>
                </a:solidFill>
              </a:rPr>
              <a:t>Kiss</a:t>
            </a:r>
            <a:r>
              <a:rPr lang="en-US" sz="2000" dirty="0">
                <a:solidFill>
                  <a:schemeClr val="accent1"/>
                </a:solidFill>
              </a:rPr>
              <a:t>’22][</a:t>
            </a:r>
            <a:r>
              <a:rPr lang="en-US" sz="2000" dirty="0" err="1">
                <a:solidFill>
                  <a:schemeClr val="accent1"/>
                </a:solidFill>
              </a:rPr>
              <a:t>Grandoni</a:t>
            </a:r>
            <a:r>
              <a:rPr lang="en-US" sz="2000" dirty="0">
                <a:solidFill>
                  <a:schemeClr val="accent1"/>
                </a:solidFill>
              </a:rPr>
              <a:t>/</a:t>
            </a:r>
            <a:r>
              <a:rPr lang="en-US" sz="2000" dirty="0" err="1">
                <a:solidFill>
                  <a:schemeClr val="accent1"/>
                </a:solidFill>
              </a:rPr>
              <a:t>Schwiegelshohn</a:t>
            </a:r>
            <a:r>
              <a:rPr lang="en-US" sz="2000" dirty="0">
                <a:solidFill>
                  <a:schemeClr val="accent1"/>
                </a:solidFill>
              </a:rPr>
              <a:t>/Solomon/Uzrad’22] [</a:t>
            </a:r>
            <a:r>
              <a:rPr lang="en-US" sz="2000" dirty="0" err="1">
                <a:solidFill>
                  <a:schemeClr val="accent1"/>
                </a:solidFill>
              </a:rPr>
              <a:t>Behnezhad</a:t>
            </a:r>
            <a:r>
              <a:rPr lang="en-US" sz="2000" dirty="0">
                <a:solidFill>
                  <a:schemeClr val="accent1"/>
                </a:solidFill>
              </a:rPr>
              <a:t>/Khanna’22][Bhattacharya/</a:t>
            </a:r>
            <a:r>
              <a:rPr lang="en-US" sz="2000" b="1" dirty="0">
                <a:solidFill>
                  <a:srgbClr val="FF0000"/>
                </a:solidFill>
              </a:rPr>
              <a:t>Kiss</a:t>
            </a:r>
            <a:r>
              <a:rPr lang="en-US" sz="2000" dirty="0">
                <a:solidFill>
                  <a:schemeClr val="accent1"/>
                </a:solidFill>
              </a:rPr>
              <a:t>/</a:t>
            </a:r>
            <a:r>
              <a:rPr lang="en-US" sz="2000" dirty="0" err="1">
                <a:solidFill>
                  <a:schemeClr val="accent1"/>
                </a:solidFill>
              </a:rPr>
              <a:t>Tatchaphol</a:t>
            </a:r>
            <a:r>
              <a:rPr lang="en-US" sz="2000" dirty="0">
                <a:solidFill>
                  <a:schemeClr val="accent1"/>
                </a:solidFill>
              </a:rPr>
              <a:t>/Wajc’23][Behnezhad’23][Assadi/</a:t>
            </a:r>
            <a:r>
              <a:rPr lang="en-US" sz="2000" dirty="0" err="1">
                <a:solidFill>
                  <a:schemeClr val="accent1"/>
                </a:solidFill>
              </a:rPr>
              <a:t>Behezhad</a:t>
            </a:r>
            <a:r>
              <a:rPr lang="en-US" sz="2000" dirty="0">
                <a:solidFill>
                  <a:schemeClr val="accent1"/>
                </a:solidFill>
              </a:rPr>
              <a:t>/Khanna/Li’23….] 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A052EF6A-C361-826C-A574-CD8474A01047}"/>
              </a:ext>
            </a:extLst>
          </p:cNvPr>
          <p:cNvSpPr txBox="1">
            <a:spLocks/>
          </p:cNvSpPr>
          <p:nvPr/>
        </p:nvSpPr>
        <p:spPr>
          <a:xfrm>
            <a:off x="31024" y="6440388"/>
            <a:ext cx="6179820" cy="358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Algorithms for Dynamic and Sub-Linear Matching</a:t>
            </a:r>
            <a:endParaRPr lang="hu-H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9DFE5-DEE4-E4BC-1189-9EBBB45A55EA}"/>
              </a:ext>
            </a:extLst>
          </p:cNvPr>
          <p:cNvSpPr txBox="1"/>
          <p:nvPr/>
        </p:nvSpPr>
        <p:spPr>
          <a:xfrm>
            <a:off x="6876878" y="6477703"/>
            <a:ext cx="52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Peter Kiss</a:t>
            </a:r>
            <a:endParaRPr lang="hu-HU" sz="16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94E4AA-B049-8E89-ED1A-BA012AFF948D}"/>
              </a:ext>
            </a:extLst>
          </p:cNvPr>
          <p:cNvCxnSpPr>
            <a:cxnSpLocks/>
          </p:cNvCxnSpPr>
          <p:nvPr/>
        </p:nvCxnSpPr>
        <p:spPr>
          <a:xfrm flipV="1">
            <a:off x="6876877" y="6435421"/>
            <a:ext cx="0" cy="433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52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3716</Words>
  <Application>Microsoft Office PowerPoint</Application>
  <PresentationFormat>Widescreen</PresentationFormat>
  <Paragraphs>682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Aptos</vt:lpstr>
      <vt:lpstr>Aptos Display</vt:lpstr>
      <vt:lpstr>Arial</vt:lpstr>
      <vt:lpstr>Cambria Math</vt:lpstr>
      <vt:lpstr>Office Theme</vt:lpstr>
      <vt:lpstr>Algorithms for Dynamic and Sub-Linear Matching</vt:lpstr>
      <vt:lpstr>Dynamic Matching with Better-than-2 Approximation in Polylogarithmic Update Time</vt:lpstr>
      <vt:lpstr>Settings</vt:lpstr>
      <vt:lpstr>Dynamic Setting</vt:lpstr>
      <vt:lpstr>Sub-Linear Setting</vt:lpstr>
      <vt:lpstr>Sub-Linear Setting</vt:lpstr>
      <vt:lpstr>Approximate Maximum Matching Problem</vt:lpstr>
      <vt:lpstr>Matching in the Dynamic Model</vt:lpstr>
      <vt:lpstr>Dynamic Matching</vt:lpstr>
      <vt:lpstr>A simple dynamic matching algorithm</vt:lpstr>
      <vt:lpstr>A simple dynamic matching algorithm</vt:lpstr>
      <vt:lpstr>Matching in the Sub-Linear Model</vt:lpstr>
      <vt:lpstr>Sub-Linear Matching: A Naïve Approach</vt:lpstr>
      <vt:lpstr>Sub-Linear Matching: A Naïve Approach</vt:lpstr>
      <vt:lpstr>Sub-Linear Matching: A Common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Bence Dudás</dc:creator>
  <cp:lastModifiedBy>Bence Dudás</cp:lastModifiedBy>
  <cp:revision>36</cp:revision>
  <dcterms:created xsi:type="dcterms:W3CDTF">2025-10-27T10:17:39Z</dcterms:created>
  <dcterms:modified xsi:type="dcterms:W3CDTF">2025-10-31T13:28:15Z</dcterms:modified>
</cp:coreProperties>
</file>