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0"/>
  </p:notesMasterIdLst>
  <p:sldIdLst>
    <p:sldId id="256" r:id="rId2"/>
    <p:sldId id="375" r:id="rId3"/>
    <p:sldId id="377" r:id="rId4"/>
    <p:sldId id="378" r:id="rId5"/>
    <p:sldId id="379" r:id="rId6"/>
    <p:sldId id="380" r:id="rId7"/>
    <p:sldId id="382" r:id="rId8"/>
    <p:sldId id="383" r:id="rId9"/>
    <p:sldId id="384" r:id="rId10"/>
    <p:sldId id="385" r:id="rId11"/>
    <p:sldId id="38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280" r:id="rId25"/>
    <p:sldId id="399" r:id="rId26"/>
    <p:sldId id="400" r:id="rId27"/>
    <p:sldId id="283" r:id="rId28"/>
    <p:sldId id="284" r:id="rId29"/>
    <p:sldId id="503" r:id="rId30"/>
    <p:sldId id="504" r:id="rId31"/>
    <p:sldId id="505" r:id="rId32"/>
    <p:sldId id="506" r:id="rId33"/>
    <p:sldId id="507" r:id="rId34"/>
    <p:sldId id="508"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497" r:id="rId50"/>
    <p:sldId id="498" r:id="rId51"/>
    <p:sldId id="499" r:id="rId52"/>
    <p:sldId id="500" r:id="rId53"/>
    <p:sldId id="501" r:id="rId54"/>
    <p:sldId id="502" r:id="rId55"/>
    <p:sldId id="401" r:id="rId56"/>
    <p:sldId id="403" r:id="rId57"/>
    <p:sldId id="404" r:id="rId58"/>
    <p:sldId id="405" r:id="rId59"/>
    <p:sldId id="406" r:id="rId60"/>
    <p:sldId id="407" r:id="rId61"/>
    <p:sldId id="495" r:id="rId62"/>
    <p:sldId id="461" r:id="rId63"/>
    <p:sldId id="462" r:id="rId64"/>
    <p:sldId id="464" r:id="rId65"/>
    <p:sldId id="465" r:id="rId66"/>
    <p:sldId id="488" r:id="rId67"/>
    <p:sldId id="489" r:id="rId68"/>
    <p:sldId id="490" r:id="rId69"/>
    <p:sldId id="473" r:id="rId70"/>
    <p:sldId id="496" r:id="rId71"/>
    <p:sldId id="476" r:id="rId72"/>
    <p:sldId id="477" r:id="rId73"/>
    <p:sldId id="478" r:id="rId74"/>
    <p:sldId id="491" r:id="rId75"/>
    <p:sldId id="481" r:id="rId76"/>
    <p:sldId id="492" r:id="rId77"/>
    <p:sldId id="494" r:id="rId78"/>
    <p:sldId id="493" r:id="rId79"/>
    <p:sldId id="409" r:id="rId80"/>
    <p:sldId id="410" r:id="rId81"/>
    <p:sldId id="411" r:id="rId82"/>
    <p:sldId id="412" r:id="rId83"/>
    <p:sldId id="413" r:id="rId84"/>
    <p:sldId id="414" r:id="rId85"/>
    <p:sldId id="415" r:id="rId86"/>
    <p:sldId id="416" r:id="rId87"/>
    <p:sldId id="417" r:id="rId88"/>
    <p:sldId id="418" r:id="rId89"/>
    <p:sldId id="419" r:id="rId90"/>
    <p:sldId id="318" r:id="rId91"/>
    <p:sldId id="420" r:id="rId92"/>
    <p:sldId id="421" r:id="rId93"/>
    <p:sldId id="422" r:id="rId94"/>
    <p:sldId id="423" r:id="rId95"/>
    <p:sldId id="424" r:id="rId96"/>
    <p:sldId id="425" r:id="rId97"/>
    <p:sldId id="426" r:id="rId98"/>
    <p:sldId id="427" r:id="rId99"/>
    <p:sldId id="428" r:id="rId100"/>
    <p:sldId id="429" r:id="rId101"/>
    <p:sldId id="430" r:id="rId102"/>
    <p:sldId id="327" r:id="rId103"/>
    <p:sldId id="331" r:id="rId104"/>
    <p:sldId id="332" r:id="rId105"/>
    <p:sldId id="432" r:id="rId106"/>
    <p:sldId id="433" r:id="rId107"/>
    <p:sldId id="434" r:id="rId108"/>
    <p:sldId id="435" r:id="rId109"/>
    <p:sldId id="436" r:id="rId110"/>
    <p:sldId id="431" r:id="rId111"/>
    <p:sldId id="339" r:id="rId112"/>
    <p:sldId id="340" r:id="rId113"/>
    <p:sldId id="341" r:id="rId114"/>
    <p:sldId id="342" r:id="rId115"/>
    <p:sldId id="437" r:id="rId116"/>
    <p:sldId id="438" r:id="rId117"/>
    <p:sldId id="439" r:id="rId118"/>
    <p:sldId id="440" r:id="rId119"/>
    <p:sldId id="441" r:id="rId120"/>
    <p:sldId id="442" r:id="rId121"/>
    <p:sldId id="443" r:id="rId122"/>
    <p:sldId id="444" r:id="rId123"/>
    <p:sldId id="445" r:id="rId124"/>
    <p:sldId id="446" r:id="rId125"/>
    <p:sldId id="447" r:id="rId126"/>
    <p:sldId id="448" r:id="rId127"/>
    <p:sldId id="449" r:id="rId128"/>
    <p:sldId id="450" r:id="rId129"/>
    <p:sldId id="451" r:id="rId130"/>
    <p:sldId id="452" r:id="rId131"/>
    <p:sldId id="453" r:id="rId132"/>
    <p:sldId id="454" r:id="rId133"/>
    <p:sldId id="455" r:id="rId134"/>
    <p:sldId id="456" r:id="rId135"/>
    <p:sldId id="458" r:id="rId136"/>
    <p:sldId id="457" r:id="rId137"/>
    <p:sldId id="459" r:id="rId138"/>
    <p:sldId id="509"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564"/>
  </p:normalViewPr>
  <p:slideViewPr>
    <p:cSldViewPr snapToGrid="0" snapToObjects="1">
      <p:cViewPr>
        <p:scale>
          <a:sx n="100" d="100"/>
          <a:sy n="100" d="100"/>
        </p:scale>
        <p:origin x="100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87B06-0B0B-254B-81E0-FE231D2B440E}"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709592D5-04C4-934D-AB99-F9FDC749E57D}">
      <dgm:prSet phldrT="[Text]" custT="1"/>
      <dgm:spPr/>
      <dgm:t>
        <a:bodyPr/>
        <a:lstStyle/>
        <a:p>
          <a:r>
            <a:rPr lang="en-US" sz="1600" b="1" dirty="0" smtClean="0">
              <a:solidFill>
                <a:schemeClr val="tx1"/>
              </a:solidFill>
            </a:rPr>
            <a:t>Application Development</a:t>
          </a:r>
          <a:endParaRPr lang="en-US" sz="1600" b="1" dirty="0">
            <a:solidFill>
              <a:schemeClr val="tx1"/>
            </a:solidFill>
          </a:endParaRPr>
        </a:p>
      </dgm:t>
    </dgm:pt>
    <dgm:pt modelId="{E7F1797E-ACFA-C74A-83ED-39B359555274}" type="parTrans" cxnId="{C6913980-0BC5-F94C-9254-D65E3639E98E}">
      <dgm:prSet/>
      <dgm:spPr/>
      <dgm:t>
        <a:bodyPr/>
        <a:lstStyle/>
        <a:p>
          <a:endParaRPr lang="en-US"/>
        </a:p>
      </dgm:t>
    </dgm:pt>
    <dgm:pt modelId="{AFE6E435-C157-EF43-9688-8842F483078B}" type="sibTrans" cxnId="{C6913980-0BC5-F94C-9254-D65E3639E98E}">
      <dgm:prSet/>
      <dgm:spPr/>
      <dgm:t>
        <a:bodyPr/>
        <a:lstStyle/>
        <a:p>
          <a:endParaRPr lang="en-US"/>
        </a:p>
      </dgm:t>
    </dgm:pt>
    <dgm:pt modelId="{A6E00422-E5A4-724C-A1C7-9A862BBFA99C}">
      <dgm:prSet phldrT="[Text]" custT="1"/>
      <dgm:spPr/>
      <dgm:t>
        <a:bodyPr/>
        <a:lstStyle/>
        <a:p>
          <a:r>
            <a:rPr lang="en-US" sz="1600" b="1" dirty="0" smtClean="0"/>
            <a:t>Application Topology Design</a:t>
          </a:r>
          <a:endParaRPr lang="en-US" sz="1600" b="1" dirty="0"/>
        </a:p>
      </dgm:t>
    </dgm:pt>
    <dgm:pt modelId="{02455013-960B-1C45-88E9-684F156B4D0A}" type="parTrans" cxnId="{E0F7E856-8712-7F46-8739-AF1BFB224F4C}">
      <dgm:prSet/>
      <dgm:spPr/>
      <dgm:t>
        <a:bodyPr/>
        <a:lstStyle/>
        <a:p>
          <a:endParaRPr lang="en-US"/>
        </a:p>
      </dgm:t>
    </dgm:pt>
    <dgm:pt modelId="{851FD9CD-BBBF-5348-852D-41227F692BC0}" type="sibTrans" cxnId="{E0F7E856-8712-7F46-8739-AF1BFB224F4C}">
      <dgm:prSet/>
      <dgm:spPr/>
      <dgm:t>
        <a:bodyPr/>
        <a:lstStyle/>
        <a:p>
          <a:endParaRPr lang="en-US"/>
        </a:p>
      </dgm:t>
    </dgm:pt>
    <dgm:pt modelId="{772D5D05-1B02-2D41-AFE9-AE1900559522}">
      <dgm:prSet phldrT="[Text]" custT="1"/>
      <dgm:spPr/>
      <dgm:t>
        <a:bodyPr/>
        <a:lstStyle/>
        <a:p>
          <a:r>
            <a:rPr lang="en-US" sz="1600" b="1" dirty="0" smtClean="0"/>
            <a:t>Application Deployment</a:t>
          </a:r>
          <a:endParaRPr lang="en-US" sz="1600" b="1" dirty="0"/>
        </a:p>
      </dgm:t>
    </dgm:pt>
    <dgm:pt modelId="{9FA87553-BE20-BE48-8AEE-BEF6ADE8098E}" type="parTrans" cxnId="{D0298E7D-EFCA-FF41-8E3F-5BB4D9E6A66D}">
      <dgm:prSet/>
      <dgm:spPr/>
      <dgm:t>
        <a:bodyPr/>
        <a:lstStyle/>
        <a:p>
          <a:endParaRPr lang="en-US"/>
        </a:p>
      </dgm:t>
    </dgm:pt>
    <dgm:pt modelId="{2CC072CF-2644-D642-A8D9-012BDB26D187}" type="sibTrans" cxnId="{D0298E7D-EFCA-FF41-8E3F-5BB4D9E6A66D}">
      <dgm:prSet/>
      <dgm:spPr/>
      <dgm:t>
        <a:bodyPr/>
        <a:lstStyle/>
        <a:p>
          <a:endParaRPr lang="en-US"/>
        </a:p>
      </dgm:t>
    </dgm:pt>
    <dgm:pt modelId="{2A2B2AFF-9853-F943-83AD-638E074A596B}">
      <dgm:prSet phldrT="[Text]"/>
      <dgm:spPr/>
      <dgm:t>
        <a:bodyPr/>
        <a:lstStyle/>
        <a:p>
          <a:r>
            <a:rPr lang="en-US" b="1" dirty="0" smtClean="0"/>
            <a:t>Application</a:t>
          </a:r>
          <a:r>
            <a:rPr lang="en-US" dirty="0" smtClean="0"/>
            <a:t> </a:t>
          </a:r>
          <a:r>
            <a:rPr lang="en-US" b="1" dirty="0" smtClean="0"/>
            <a:t>Monitoring</a:t>
          </a:r>
          <a:endParaRPr lang="en-US" b="1" dirty="0"/>
        </a:p>
      </dgm:t>
    </dgm:pt>
    <dgm:pt modelId="{0E95AC81-D984-A247-B48E-90A8BCC19CCE}" type="parTrans" cxnId="{11A05FBB-8ACC-7245-BB80-A333DF10EB74}">
      <dgm:prSet/>
      <dgm:spPr/>
      <dgm:t>
        <a:bodyPr/>
        <a:lstStyle/>
        <a:p>
          <a:endParaRPr lang="en-US"/>
        </a:p>
      </dgm:t>
    </dgm:pt>
    <dgm:pt modelId="{B179C45F-733F-B94F-BFB6-F617CB087D44}" type="sibTrans" cxnId="{11A05FBB-8ACC-7245-BB80-A333DF10EB74}">
      <dgm:prSet/>
      <dgm:spPr/>
      <dgm:t>
        <a:bodyPr/>
        <a:lstStyle/>
        <a:p>
          <a:endParaRPr lang="en-US"/>
        </a:p>
      </dgm:t>
    </dgm:pt>
    <dgm:pt modelId="{1C464B4E-21B5-3F41-9F3F-8E9CBAA818CA}">
      <dgm:prSet phldrT="[Text]" custT="1"/>
      <dgm:spPr/>
      <dgm:t>
        <a:bodyPr/>
        <a:lstStyle/>
        <a:p>
          <a:r>
            <a:rPr lang="en-US" sz="1600" b="1" dirty="0" smtClean="0">
              <a:solidFill>
                <a:schemeClr val="tx1"/>
              </a:solidFill>
            </a:rPr>
            <a:t>Decision Making</a:t>
          </a:r>
          <a:endParaRPr lang="en-US" sz="1600" b="1" dirty="0">
            <a:solidFill>
              <a:schemeClr val="tx1"/>
            </a:solidFill>
          </a:endParaRPr>
        </a:p>
      </dgm:t>
    </dgm:pt>
    <dgm:pt modelId="{0A7C6018-DC51-9A44-BE94-5DDB8D22BB16}" type="parTrans" cxnId="{6B0B50F5-9710-444B-A8E5-253A0CE1EFA8}">
      <dgm:prSet/>
      <dgm:spPr/>
      <dgm:t>
        <a:bodyPr/>
        <a:lstStyle/>
        <a:p>
          <a:endParaRPr lang="en-US"/>
        </a:p>
      </dgm:t>
    </dgm:pt>
    <dgm:pt modelId="{C8CCCE72-106E-D14B-A10E-6909F3E9A916}" type="sibTrans" cxnId="{6B0B50F5-9710-444B-A8E5-253A0CE1EFA8}">
      <dgm:prSet/>
      <dgm:spPr/>
      <dgm:t>
        <a:bodyPr/>
        <a:lstStyle/>
        <a:p>
          <a:endParaRPr lang="en-US"/>
        </a:p>
      </dgm:t>
    </dgm:pt>
    <dgm:pt modelId="{B2DB7798-C195-4F4C-87EF-3963438CDFAF}" type="pres">
      <dgm:prSet presAssocID="{95B87B06-0B0B-254B-81E0-FE231D2B440E}" presName="cycle" presStyleCnt="0">
        <dgm:presLayoutVars>
          <dgm:dir/>
          <dgm:resizeHandles val="exact"/>
        </dgm:presLayoutVars>
      </dgm:prSet>
      <dgm:spPr/>
      <dgm:t>
        <a:bodyPr/>
        <a:lstStyle/>
        <a:p>
          <a:endParaRPr lang="en-US"/>
        </a:p>
      </dgm:t>
    </dgm:pt>
    <dgm:pt modelId="{2DD81790-25BC-4946-BD58-A36E5C166E14}" type="pres">
      <dgm:prSet presAssocID="{709592D5-04C4-934D-AB99-F9FDC749E57D}" presName="dummy" presStyleCnt="0"/>
      <dgm:spPr/>
    </dgm:pt>
    <dgm:pt modelId="{DE7D1E29-BB42-4944-B1E2-D6C8D76FCB9B}" type="pres">
      <dgm:prSet presAssocID="{709592D5-04C4-934D-AB99-F9FDC749E57D}" presName="node" presStyleLbl="revTx" presStyleIdx="0" presStyleCnt="5" custScaleX="132686">
        <dgm:presLayoutVars>
          <dgm:bulletEnabled val="1"/>
        </dgm:presLayoutVars>
      </dgm:prSet>
      <dgm:spPr/>
      <dgm:t>
        <a:bodyPr/>
        <a:lstStyle/>
        <a:p>
          <a:endParaRPr lang="en-US"/>
        </a:p>
      </dgm:t>
    </dgm:pt>
    <dgm:pt modelId="{6E7AF0E9-26C2-CF44-A79F-E5A9330C31F7}" type="pres">
      <dgm:prSet presAssocID="{AFE6E435-C157-EF43-9688-8842F483078B}" presName="sibTrans" presStyleLbl="node1" presStyleIdx="0" presStyleCnt="5"/>
      <dgm:spPr/>
      <dgm:t>
        <a:bodyPr/>
        <a:lstStyle/>
        <a:p>
          <a:endParaRPr lang="en-US"/>
        </a:p>
      </dgm:t>
    </dgm:pt>
    <dgm:pt modelId="{D24E73C3-F505-CC46-B317-7225F3DAEA75}" type="pres">
      <dgm:prSet presAssocID="{A6E00422-E5A4-724C-A1C7-9A862BBFA99C}" presName="dummy" presStyleCnt="0"/>
      <dgm:spPr/>
    </dgm:pt>
    <dgm:pt modelId="{2FFAF830-91FF-8945-8519-B9640B925992}" type="pres">
      <dgm:prSet presAssocID="{A6E00422-E5A4-724C-A1C7-9A862BBFA99C}" presName="node" presStyleLbl="revTx" presStyleIdx="1" presStyleCnt="5">
        <dgm:presLayoutVars>
          <dgm:bulletEnabled val="1"/>
        </dgm:presLayoutVars>
      </dgm:prSet>
      <dgm:spPr/>
      <dgm:t>
        <a:bodyPr/>
        <a:lstStyle/>
        <a:p>
          <a:endParaRPr lang="en-US"/>
        </a:p>
      </dgm:t>
    </dgm:pt>
    <dgm:pt modelId="{1394DA3A-555F-5A42-895C-6AFEB47E7073}" type="pres">
      <dgm:prSet presAssocID="{851FD9CD-BBBF-5348-852D-41227F692BC0}" presName="sibTrans" presStyleLbl="node1" presStyleIdx="1" presStyleCnt="5"/>
      <dgm:spPr/>
      <dgm:t>
        <a:bodyPr/>
        <a:lstStyle/>
        <a:p>
          <a:endParaRPr lang="en-US"/>
        </a:p>
      </dgm:t>
    </dgm:pt>
    <dgm:pt modelId="{9A35A04E-7E8E-C747-B6C0-1CA73C55B7A7}" type="pres">
      <dgm:prSet presAssocID="{772D5D05-1B02-2D41-AFE9-AE1900559522}" presName="dummy" presStyleCnt="0"/>
      <dgm:spPr/>
    </dgm:pt>
    <dgm:pt modelId="{7A1659D4-727A-4948-91F9-079CFF6F9C32}" type="pres">
      <dgm:prSet presAssocID="{772D5D05-1B02-2D41-AFE9-AE1900559522}" presName="node" presStyleLbl="revTx" presStyleIdx="2" presStyleCnt="5" custScaleX="113610">
        <dgm:presLayoutVars>
          <dgm:bulletEnabled val="1"/>
        </dgm:presLayoutVars>
      </dgm:prSet>
      <dgm:spPr/>
      <dgm:t>
        <a:bodyPr/>
        <a:lstStyle/>
        <a:p>
          <a:endParaRPr lang="en-US"/>
        </a:p>
      </dgm:t>
    </dgm:pt>
    <dgm:pt modelId="{6CE58253-76E3-AE41-9D3B-D74F47605F2C}" type="pres">
      <dgm:prSet presAssocID="{2CC072CF-2644-D642-A8D9-012BDB26D187}" presName="sibTrans" presStyleLbl="node1" presStyleIdx="2" presStyleCnt="5"/>
      <dgm:spPr/>
      <dgm:t>
        <a:bodyPr/>
        <a:lstStyle/>
        <a:p>
          <a:endParaRPr lang="en-US"/>
        </a:p>
      </dgm:t>
    </dgm:pt>
    <dgm:pt modelId="{74058EAA-4CDE-0349-864B-5F9C8528F857}" type="pres">
      <dgm:prSet presAssocID="{2A2B2AFF-9853-F943-83AD-638E074A596B}" presName="dummy" presStyleCnt="0"/>
      <dgm:spPr/>
    </dgm:pt>
    <dgm:pt modelId="{91A1DE10-D928-194E-A8E2-0ADC6CD078D9}" type="pres">
      <dgm:prSet presAssocID="{2A2B2AFF-9853-F943-83AD-638E074A596B}" presName="node" presStyleLbl="revTx" presStyleIdx="3" presStyleCnt="5">
        <dgm:presLayoutVars>
          <dgm:bulletEnabled val="1"/>
        </dgm:presLayoutVars>
      </dgm:prSet>
      <dgm:spPr/>
      <dgm:t>
        <a:bodyPr/>
        <a:lstStyle/>
        <a:p>
          <a:endParaRPr lang="en-US"/>
        </a:p>
      </dgm:t>
    </dgm:pt>
    <dgm:pt modelId="{86FB28BF-988B-EE49-A8D9-D5A44631B232}" type="pres">
      <dgm:prSet presAssocID="{B179C45F-733F-B94F-BFB6-F617CB087D44}" presName="sibTrans" presStyleLbl="node1" presStyleIdx="3" presStyleCnt="5"/>
      <dgm:spPr/>
      <dgm:t>
        <a:bodyPr/>
        <a:lstStyle/>
        <a:p>
          <a:endParaRPr lang="en-US"/>
        </a:p>
      </dgm:t>
    </dgm:pt>
    <dgm:pt modelId="{25AE78B3-F000-344F-9390-A65DCD5196E2}" type="pres">
      <dgm:prSet presAssocID="{1C464B4E-21B5-3F41-9F3F-8E9CBAA818CA}" presName="dummy" presStyleCnt="0"/>
      <dgm:spPr/>
    </dgm:pt>
    <dgm:pt modelId="{EBC9B8F2-020B-0140-953E-3F84D3A93478}" type="pres">
      <dgm:prSet presAssocID="{1C464B4E-21B5-3F41-9F3F-8E9CBAA818CA}" presName="node" presStyleLbl="revTx" presStyleIdx="4" presStyleCnt="5">
        <dgm:presLayoutVars>
          <dgm:bulletEnabled val="1"/>
        </dgm:presLayoutVars>
      </dgm:prSet>
      <dgm:spPr/>
      <dgm:t>
        <a:bodyPr/>
        <a:lstStyle/>
        <a:p>
          <a:endParaRPr lang="en-US"/>
        </a:p>
      </dgm:t>
    </dgm:pt>
    <dgm:pt modelId="{FDC94084-45A7-1D4D-800B-748639616C85}" type="pres">
      <dgm:prSet presAssocID="{C8CCCE72-106E-D14B-A10E-6909F3E9A916}" presName="sibTrans" presStyleLbl="node1" presStyleIdx="4" presStyleCnt="5"/>
      <dgm:spPr/>
      <dgm:t>
        <a:bodyPr/>
        <a:lstStyle/>
        <a:p>
          <a:endParaRPr lang="en-US"/>
        </a:p>
      </dgm:t>
    </dgm:pt>
  </dgm:ptLst>
  <dgm:cxnLst>
    <dgm:cxn modelId="{0E975037-E844-EA4C-9613-4E0513121A79}" type="presOf" srcId="{2CC072CF-2644-D642-A8D9-012BDB26D187}" destId="{6CE58253-76E3-AE41-9D3B-D74F47605F2C}" srcOrd="0" destOrd="0" presId="urn:microsoft.com/office/officeart/2005/8/layout/cycle1"/>
    <dgm:cxn modelId="{6B0B50F5-9710-444B-A8E5-253A0CE1EFA8}" srcId="{95B87B06-0B0B-254B-81E0-FE231D2B440E}" destId="{1C464B4E-21B5-3F41-9F3F-8E9CBAA818CA}" srcOrd="4" destOrd="0" parTransId="{0A7C6018-DC51-9A44-BE94-5DDB8D22BB16}" sibTransId="{C8CCCE72-106E-D14B-A10E-6909F3E9A916}"/>
    <dgm:cxn modelId="{098B1780-23EB-C341-9483-9B51ADA10866}" type="presOf" srcId="{709592D5-04C4-934D-AB99-F9FDC749E57D}" destId="{DE7D1E29-BB42-4944-B1E2-D6C8D76FCB9B}" srcOrd="0" destOrd="0" presId="urn:microsoft.com/office/officeart/2005/8/layout/cycle1"/>
    <dgm:cxn modelId="{3F8D3BC4-1C95-6048-9B34-2765BF6FAE48}" type="presOf" srcId="{AFE6E435-C157-EF43-9688-8842F483078B}" destId="{6E7AF0E9-26C2-CF44-A79F-E5A9330C31F7}" srcOrd="0" destOrd="0" presId="urn:microsoft.com/office/officeart/2005/8/layout/cycle1"/>
    <dgm:cxn modelId="{C1ACFE80-1B07-3D4A-B387-48E1E240CD74}" type="presOf" srcId="{A6E00422-E5A4-724C-A1C7-9A862BBFA99C}" destId="{2FFAF830-91FF-8945-8519-B9640B925992}" srcOrd="0" destOrd="0" presId="urn:microsoft.com/office/officeart/2005/8/layout/cycle1"/>
    <dgm:cxn modelId="{646B5E0F-C161-E245-BC6E-2911708F63DF}" type="presOf" srcId="{1C464B4E-21B5-3F41-9F3F-8E9CBAA818CA}" destId="{EBC9B8F2-020B-0140-953E-3F84D3A93478}" srcOrd="0" destOrd="0" presId="urn:microsoft.com/office/officeart/2005/8/layout/cycle1"/>
    <dgm:cxn modelId="{D0298E7D-EFCA-FF41-8E3F-5BB4D9E6A66D}" srcId="{95B87B06-0B0B-254B-81E0-FE231D2B440E}" destId="{772D5D05-1B02-2D41-AFE9-AE1900559522}" srcOrd="2" destOrd="0" parTransId="{9FA87553-BE20-BE48-8AEE-BEF6ADE8098E}" sibTransId="{2CC072CF-2644-D642-A8D9-012BDB26D187}"/>
    <dgm:cxn modelId="{E0F7E856-8712-7F46-8739-AF1BFB224F4C}" srcId="{95B87B06-0B0B-254B-81E0-FE231D2B440E}" destId="{A6E00422-E5A4-724C-A1C7-9A862BBFA99C}" srcOrd="1" destOrd="0" parTransId="{02455013-960B-1C45-88E9-684F156B4D0A}" sibTransId="{851FD9CD-BBBF-5348-852D-41227F692BC0}"/>
    <dgm:cxn modelId="{1A6BB901-D29F-CD4A-856A-BAD1FE2E05FD}" type="presOf" srcId="{851FD9CD-BBBF-5348-852D-41227F692BC0}" destId="{1394DA3A-555F-5A42-895C-6AFEB47E7073}" srcOrd="0" destOrd="0" presId="urn:microsoft.com/office/officeart/2005/8/layout/cycle1"/>
    <dgm:cxn modelId="{11A05FBB-8ACC-7245-BB80-A333DF10EB74}" srcId="{95B87B06-0B0B-254B-81E0-FE231D2B440E}" destId="{2A2B2AFF-9853-F943-83AD-638E074A596B}" srcOrd="3" destOrd="0" parTransId="{0E95AC81-D984-A247-B48E-90A8BCC19CCE}" sibTransId="{B179C45F-733F-B94F-BFB6-F617CB087D44}"/>
    <dgm:cxn modelId="{8B1C4FF0-8ADE-4A46-93EA-B9EF659C3EA8}" type="presOf" srcId="{2A2B2AFF-9853-F943-83AD-638E074A596B}" destId="{91A1DE10-D928-194E-A8E2-0ADC6CD078D9}" srcOrd="0" destOrd="0" presId="urn:microsoft.com/office/officeart/2005/8/layout/cycle1"/>
    <dgm:cxn modelId="{D7460795-E90C-9145-BB60-9B1748CE806D}" type="presOf" srcId="{772D5D05-1B02-2D41-AFE9-AE1900559522}" destId="{7A1659D4-727A-4948-91F9-079CFF6F9C32}" srcOrd="0" destOrd="0" presId="urn:microsoft.com/office/officeart/2005/8/layout/cycle1"/>
    <dgm:cxn modelId="{D86C8707-ED3B-884B-A979-99FADA73D263}" type="presOf" srcId="{95B87B06-0B0B-254B-81E0-FE231D2B440E}" destId="{B2DB7798-C195-4F4C-87EF-3963438CDFAF}" srcOrd="0" destOrd="0" presId="urn:microsoft.com/office/officeart/2005/8/layout/cycle1"/>
    <dgm:cxn modelId="{2AB1C569-92F7-CD49-A839-E310F39D4A7B}" type="presOf" srcId="{C8CCCE72-106E-D14B-A10E-6909F3E9A916}" destId="{FDC94084-45A7-1D4D-800B-748639616C85}" srcOrd="0" destOrd="0" presId="urn:microsoft.com/office/officeart/2005/8/layout/cycle1"/>
    <dgm:cxn modelId="{05122D8E-DDA6-6843-907E-BE5622F0F36A}" type="presOf" srcId="{B179C45F-733F-B94F-BFB6-F617CB087D44}" destId="{86FB28BF-988B-EE49-A8D9-D5A44631B232}" srcOrd="0" destOrd="0" presId="urn:microsoft.com/office/officeart/2005/8/layout/cycle1"/>
    <dgm:cxn modelId="{C6913980-0BC5-F94C-9254-D65E3639E98E}" srcId="{95B87B06-0B0B-254B-81E0-FE231D2B440E}" destId="{709592D5-04C4-934D-AB99-F9FDC749E57D}" srcOrd="0" destOrd="0" parTransId="{E7F1797E-ACFA-C74A-83ED-39B359555274}" sibTransId="{AFE6E435-C157-EF43-9688-8842F483078B}"/>
    <dgm:cxn modelId="{467CCF4C-C4B5-894B-BD32-01B8C1DE28AB}" type="presParOf" srcId="{B2DB7798-C195-4F4C-87EF-3963438CDFAF}" destId="{2DD81790-25BC-4946-BD58-A36E5C166E14}" srcOrd="0" destOrd="0" presId="urn:microsoft.com/office/officeart/2005/8/layout/cycle1"/>
    <dgm:cxn modelId="{C4DCF870-68E0-1F44-AA7C-624DE4EBACD6}" type="presParOf" srcId="{B2DB7798-C195-4F4C-87EF-3963438CDFAF}" destId="{DE7D1E29-BB42-4944-B1E2-D6C8D76FCB9B}" srcOrd="1" destOrd="0" presId="urn:microsoft.com/office/officeart/2005/8/layout/cycle1"/>
    <dgm:cxn modelId="{93203B5F-586A-1744-BBAE-5195778FFDBB}" type="presParOf" srcId="{B2DB7798-C195-4F4C-87EF-3963438CDFAF}" destId="{6E7AF0E9-26C2-CF44-A79F-E5A9330C31F7}" srcOrd="2" destOrd="0" presId="urn:microsoft.com/office/officeart/2005/8/layout/cycle1"/>
    <dgm:cxn modelId="{BFC52B39-7EA6-A94F-B87F-B43D0559C6E0}" type="presParOf" srcId="{B2DB7798-C195-4F4C-87EF-3963438CDFAF}" destId="{D24E73C3-F505-CC46-B317-7225F3DAEA75}" srcOrd="3" destOrd="0" presId="urn:microsoft.com/office/officeart/2005/8/layout/cycle1"/>
    <dgm:cxn modelId="{B2A77540-0F62-0349-A046-BB9104E8BD69}" type="presParOf" srcId="{B2DB7798-C195-4F4C-87EF-3963438CDFAF}" destId="{2FFAF830-91FF-8945-8519-B9640B925992}" srcOrd="4" destOrd="0" presId="urn:microsoft.com/office/officeart/2005/8/layout/cycle1"/>
    <dgm:cxn modelId="{96787D7E-155F-424C-95DA-7E1F807DF35C}" type="presParOf" srcId="{B2DB7798-C195-4F4C-87EF-3963438CDFAF}" destId="{1394DA3A-555F-5A42-895C-6AFEB47E7073}" srcOrd="5" destOrd="0" presId="urn:microsoft.com/office/officeart/2005/8/layout/cycle1"/>
    <dgm:cxn modelId="{C376E75C-5880-0B4F-9B03-B498B41F207F}" type="presParOf" srcId="{B2DB7798-C195-4F4C-87EF-3963438CDFAF}" destId="{9A35A04E-7E8E-C747-B6C0-1CA73C55B7A7}" srcOrd="6" destOrd="0" presId="urn:microsoft.com/office/officeart/2005/8/layout/cycle1"/>
    <dgm:cxn modelId="{1A1650BC-D63E-0447-AB73-0856EBBBC114}" type="presParOf" srcId="{B2DB7798-C195-4F4C-87EF-3963438CDFAF}" destId="{7A1659D4-727A-4948-91F9-079CFF6F9C32}" srcOrd="7" destOrd="0" presId="urn:microsoft.com/office/officeart/2005/8/layout/cycle1"/>
    <dgm:cxn modelId="{10F38A3D-04CE-0842-801B-1BCBD8534FD7}" type="presParOf" srcId="{B2DB7798-C195-4F4C-87EF-3963438CDFAF}" destId="{6CE58253-76E3-AE41-9D3B-D74F47605F2C}" srcOrd="8" destOrd="0" presId="urn:microsoft.com/office/officeart/2005/8/layout/cycle1"/>
    <dgm:cxn modelId="{BFC58969-8A89-1C42-BE6E-6D0D6240704B}" type="presParOf" srcId="{B2DB7798-C195-4F4C-87EF-3963438CDFAF}" destId="{74058EAA-4CDE-0349-864B-5F9C8528F857}" srcOrd="9" destOrd="0" presId="urn:microsoft.com/office/officeart/2005/8/layout/cycle1"/>
    <dgm:cxn modelId="{6C5068BD-1863-234E-A784-093F3166B08D}" type="presParOf" srcId="{B2DB7798-C195-4F4C-87EF-3963438CDFAF}" destId="{91A1DE10-D928-194E-A8E2-0ADC6CD078D9}" srcOrd="10" destOrd="0" presId="urn:microsoft.com/office/officeart/2005/8/layout/cycle1"/>
    <dgm:cxn modelId="{D4C809F8-D451-B649-90C8-4D9CB8E7BF10}" type="presParOf" srcId="{B2DB7798-C195-4F4C-87EF-3963438CDFAF}" destId="{86FB28BF-988B-EE49-A8D9-D5A44631B232}" srcOrd="11" destOrd="0" presId="urn:microsoft.com/office/officeart/2005/8/layout/cycle1"/>
    <dgm:cxn modelId="{0D0BD195-8D07-2D4D-BBA7-27513697D403}" type="presParOf" srcId="{B2DB7798-C195-4F4C-87EF-3963438CDFAF}" destId="{25AE78B3-F000-344F-9390-A65DCD5196E2}" srcOrd="12" destOrd="0" presId="urn:microsoft.com/office/officeart/2005/8/layout/cycle1"/>
    <dgm:cxn modelId="{630AAF9D-547D-A045-A66F-D2D8862940C8}" type="presParOf" srcId="{B2DB7798-C195-4F4C-87EF-3963438CDFAF}" destId="{EBC9B8F2-020B-0140-953E-3F84D3A93478}" srcOrd="13" destOrd="0" presId="urn:microsoft.com/office/officeart/2005/8/layout/cycle1"/>
    <dgm:cxn modelId="{6CDF625D-9CE3-E941-BD12-7C51357E64F8}" type="presParOf" srcId="{B2DB7798-C195-4F4C-87EF-3963438CDFAF}" destId="{FDC94084-45A7-1D4D-800B-748639616C85}"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D1E29-BB42-4944-B1E2-D6C8D76FCB9B}">
      <dsp:nvSpPr>
        <dsp:cNvPr id="0" name=""/>
        <dsp:cNvSpPr/>
      </dsp:nvSpPr>
      <dsp:spPr>
        <a:xfrm>
          <a:off x="3364075" y="29355"/>
          <a:ext cx="1334924"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Application Development</a:t>
          </a:r>
          <a:endParaRPr lang="en-US" sz="1600" b="1" kern="1200" dirty="0">
            <a:solidFill>
              <a:schemeClr val="tx1"/>
            </a:solidFill>
          </a:endParaRPr>
        </a:p>
      </dsp:txBody>
      <dsp:txXfrm>
        <a:off x="3364075" y="29355"/>
        <a:ext cx="1334924" cy="1006078"/>
      </dsp:txXfrm>
    </dsp:sp>
    <dsp:sp modelId="{6E7AF0E9-26C2-CF44-A79F-E5A9330C31F7}">
      <dsp:nvSpPr>
        <dsp:cNvPr id="0" name=""/>
        <dsp:cNvSpPr/>
      </dsp:nvSpPr>
      <dsp:spPr>
        <a:xfrm>
          <a:off x="1162170" y="289"/>
          <a:ext cx="3771658" cy="3771658"/>
        </a:xfrm>
        <a:prstGeom prst="circularArrow">
          <a:avLst>
            <a:gd name="adj1" fmla="val 5202"/>
            <a:gd name="adj2" fmla="val 336015"/>
            <a:gd name="adj3" fmla="val 21292825"/>
            <a:gd name="adj4" fmla="val 19766604"/>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FFAF830-91FF-8945-8519-B9640B925992}">
      <dsp:nvSpPr>
        <dsp:cNvPr id="0" name=""/>
        <dsp:cNvSpPr/>
      </dsp:nvSpPr>
      <dsp:spPr>
        <a:xfrm>
          <a:off x="4136359"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Application Topology Design</a:t>
          </a:r>
          <a:endParaRPr lang="en-US" sz="1600" b="1" kern="1200" dirty="0"/>
        </a:p>
      </dsp:txBody>
      <dsp:txXfrm>
        <a:off x="4136359" y="1900156"/>
        <a:ext cx="1006078" cy="1006078"/>
      </dsp:txXfrm>
    </dsp:sp>
    <dsp:sp modelId="{1394DA3A-555F-5A42-895C-6AFEB47E7073}">
      <dsp:nvSpPr>
        <dsp:cNvPr id="0" name=""/>
        <dsp:cNvSpPr/>
      </dsp:nvSpPr>
      <dsp:spPr>
        <a:xfrm>
          <a:off x="1162170" y="289"/>
          <a:ext cx="3771658" cy="3771658"/>
        </a:xfrm>
        <a:prstGeom prst="circularArrow">
          <a:avLst>
            <a:gd name="adj1" fmla="val 5202"/>
            <a:gd name="adj2" fmla="val 336015"/>
            <a:gd name="adj3" fmla="val 3865729"/>
            <a:gd name="adj4" fmla="val 2253829"/>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A1659D4-727A-4948-91F9-079CFF6F9C32}">
      <dsp:nvSpPr>
        <dsp:cNvPr id="0" name=""/>
        <dsp:cNvSpPr/>
      </dsp:nvSpPr>
      <dsp:spPr>
        <a:xfrm>
          <a:off x="2476497" y="3056374"/>
          <a:ext cx="1143005"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Application Deployment</a:t>
          </a:r>
          <a:endParaRPr lang="en-US" sz="1600" b="1" kern="1200" dirty="0"/>
        </a:p>
      </dsp:txBody>
      <dsp:txXfrm>
        <a:off x="2476497" y="3056374"/>
        <a:ext cx="1143005" cy="1006078"/>
      </dsp:txXfrm>
    </dsp:sp>
    <dsp:sp modelId="{6CE58253-76E3-AE41-9D3B-D74F47605F2C}">
      <dsp:nvSpPr>
        <dsp:cNvPr id="0" name=""/>
        <dsp:cNvSpPr/>
      </dsp:nvSpPr>
      <dsp:spPr>
        <a:xfrm>
          <a:off x="1162170" y="289"/>
          <a:ext cx="3771658" cy="3771658"/>
        </a:xfrm>
        <a:prstGeom prst="circularArrow">
          <a:avLst>
            <a:gd name="adj1" fmla="val 5202"/>
            <a:gd name="adj2" fmla="val 336015"/>
            <a:gd name="adj3" fmla="val 8210155"/>
            <a:gd name="adj4" fmla="val 6598255"/>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A1DE10-D928-194E-A8E2-0ADC6CD078D9}">
      <dsp:nvSpPr>
        <dsp:cNvPr id="0" name=""/>
        <dsp:cNvSpPr/>
      </dsp:nvSpPr>
      <dsp:spPr>
        <a:xfrm>
          <a:off x="953562"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Application</a:t>
          </a:r>
          <a:r>
            <a:rPr lang="en-US" sz="1600" kern="1200" dirty="0" smtClean="0"/>
            <a:t> </a:t>
          </a:r>
          <a:r>
            <a:rPr lang="en-US" sz="1600" b="1" kern="1200" dirty="0" smtClean="0"/>
            <a:t>Monitoring</a:t>
          </a:r>
          <a:endParaRPr lang="en-US" sz="1600" b="1" kern="1200" dirty="0"/>
        </a:p>
      </dsp:txBody>
      <dsp:txXfrm>
        <a:off x="953562" y="1900156"/>
        <a:ext cx="1006078" cy="1006078"/>
      </dsp:txXfrm>
    </dsp:sp>
    <dsp:sp modelId="{86FB28BF-988B-EE49-A8D9-D5A44631B232}">
      <dsp:nvSpPr>
        <dsp:cNvPr id="0" name=""/>
        <dsp:cNvSpPr/>
      </dsp:nvSpPr>
      <dsp:spPr>
        <a:xfrm>
          <a:off x="1162170" y="289"/>
          <a:ext cx="3771658" cy="3771658"/>
        </a:xfrm>
        <a:prstGeom prst="circularArrow">
          <a:avLst>
            <a:gd name="adj1" fmla="val 5202"/>
            <a:gd name="adj2" fmla="val 336015"/>
            <a:gd name="adj3" fmla="val 12297380"/>
            <a:gd name="adj4" fmla="val 10771160"/>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BC9B8F2-020B-0140-953E-3F84D3A93478}">
      <dsp:nvSpPr>
        <dsp:cNvPr id="0" name=""/>
        <dsp:cNvSpPr/>
      </dsp:nvSpPr>
      <dsp:spPr>
        <a:xfrm>
          <a:off x="1561422"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Decision Making</a:t>
          </a:r>
          <a:endParaRPr lang="en-US" sz="1600" b="1" kern="1200" dirty="0">
            <a:solidFill>
              <a:schemeClr val="tx1"/>
            </a:solidFill>
          </a:endParaRPr>
        </a:p>
      </dsp:txBody>
      <dsp:txXfrm>
        <a:off x="1561422" y="29355"/>
        <a:ext cx="1006078" cy="1006078"/>
      </dsp:txXfrm>
    </dsp:sp>
    <dsp:sp modelId="{FDC94084-45A7-1D4D-800B-748639616C85}">
      <dsp:nvSpPr>
        <dsp:cNvPr id="0" name=""/>
        <dsp:cNvSpPr/>
      </dsp:nvSpPr>
      <dsp:spPr>
        <a:xfrm>
          <a:off x="1162170" y="289"/>
          <a:ext cx="3771658" cy="3771658"/>
        </a:xfrm>
        <a:prstGeom prst="circularArrow">
          <a:avLst>
            <a:gd name="adj1" fmla="val 5202"/>
            <a:gd name="adj2" fmla="val 336015"/>
            <a:gd name="adj3" fmla="val 16517280"/>
            <a:gd name="adj4" fmla="val 15198729"/>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83CA8-B5ED-C449-A3FD-6A7C4A71EDC2}" type="datetimeFigureOut">
              <a:rPr lang="en-US" smtClean="0"/>
              <a:t>12/7/15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FCB9D-F0BB-594B-8D8B-A1A8ABFB2CE2}" type="slidenum">
              <a:rPr lang="en-US" smtClean="0"/>
              <a:t>‹#›</a:t>
            </a:fld>
            <a:endParaRPr lang="en-US"/>
          </a:p>
        </p:txBody>
      </p:sp>
    </p:spTree>
    <p:extLst>
      <p:ext uri="{BB962C8B-B14F-4D97-AF65-F5344CB8AC3E}">
        <p14:creationId xmlns:p14="http://schemas.microsoft.com/office/powerpoint/2010/main" val="95551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2FCB9D-F0BB-594B-8D8B-A1A8ABFB2CE2}" type="slidenum">
              <a:rPr lang="en-US" smtClean="0"/>
              <a:t>1</a:t>
            </a:fld>
            <a:endParaRPr lang="en-US"/>
          </a:p>
        </p:txBody>
      </p:sp>
    </p:spTree>
    <p:extLst>
      <p:ext uri="{BB962C8B-B14F-4D97-AF65-F5344CB8AC3E}">
        <p14:creationId xmlns:p14="http://schemas.microsoft.com/office/powerpoint/2010/main" val="43737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31</a:t>
            </a:fld>
            <a:endParaRPr lang="el-GR"/>
          </a:p>
        </p:txBody>
      </p:sp>
    </p:spTree>
    <p:extLst>
      <p:ext uri="{BB962C8B-B14F-4D97-AF65-F5344CB8AC3E}">
        <p14:creationId xmlns:p14="http://schemas.microsoft.com/office/powerpoint/2010/main" val="100445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32</a:t>
            </a:fld>
            <a:endParaRPr lang="el-GR"/>
          </a:p>
        </p:txBody>
      </p:sp>
    </p:spTree>
    <p:extLst>
      <p:ext uri="{BB962C8B-B14F-4D97-AF65-F5344CB8AC3E}">
        <p14:creationId xmlns:p14="http://schemas.microsoft.com/office/powerpoint/2010/main" val="206991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33</a:t>
            </a:fld>
            <a:endParaRPr lang="el-GR"/>
          </a:p>
        </p:txBody>
      </p:sp>
    </p:spTree>
    <p:extLst>
      <p:ext uri="{BB962C8B-B14F-4D97-AF65-F5344CB8AC3E}">
        <p14:creationId xmlns:p14="http://schemas.microsoft.com/office/powerpoint/2010/main" val="198791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34</a:t>
            </a:fld>
            <a:endParaRPr lang="el-GR"/>
          </a:p>
        </p:txBody>
      </p:sp>
    </p:spTree>
    <p:extLst>
      <p:ext uri="{BB962C8B-B14F-4D97-AF65-F5344CB8AC3E}">
        <p14:creationId xmlns:p14="http://schemas.microsoft.com/office/powerpoint/2010/main" val="84047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49</a:t>
            </a:fld>
            <a:endParaRPr lang="el-GR"/>
          </a:p>
        </p:txBody>
      </p:sp>
    </p:spTree>
    <p:extLst>
      <p:ext uri="{BB962C8B-B14F-4D97-AF65-F5344CB8AC3E}">
        <p14:creationId xmlns:p14="http://schemas.microsoft.com/office/powerpoint/2010/main" val="747398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50</a:t>
            </a:fld>
            <a:endParaRPr lang="el-GR"/>
          </a:p>
        </p:txBody>
      </p:sp>
    </p:spTree>
    <p:extLst>
      <p:ext uri="{BB962C8B-B14F-4D97-AF65-F5344CB8AC3E}">
        <p14:creationId xmlns:p14="http://schemas.microsoft.com/office/powerpoint/2010/main" val="20374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51</a:t>
            </a:fld>
            <a:endParaRPr lang="el-GR"/>
          </a:p>
        </p:txBody>
      </p:sp>
    </p:spTree>
    <p:extLst>
      <p:ext uri="{BB962C8B-B14F-4D97-AF65-F5344CB8AC3E}">
        <p14:creationId xmlns:p14="http://schemas.microsoft.com/office/powerpoint/2010/main" val="159608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52</a:t>
            </a:fld>
            <a:endParaRPr lang="el-GR"/>
          </a:p>
        </p:txBody>
      </p:sp>
    </p:spTree>
    <p:extLst>
      <p:ext uri="{BB962C8B-B14F-4D97-AF65-F5344CB8AC3E}">
        <p14:creationId xmlns:p14="http://schemas.microsoft.com/office/powerpoint/2010/main" val="166157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53</a:t>
            </a:fld>
            <a:endParaRPr lang="el-GR"/>
          </a:p>
        </p:txBody>
      </p:sp>
    </p:spTree>
    <p:extLst>
      <p:ext uri="{BB962C8B-B14F-4D97-AF65-F5344CB8AC3E}">
        <p14:creationId xmlns:p14="http://schemas.microsoft.com/office/powerpoint/2010/main" val="8657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54</a:t>
            </a:fld>
            <a:endParaRPr lang="el-GR"/>
          </a:p>
        </p:txBody>
      </p:sp>
    </p:spTree>
    <p:extLst>
      <p:ext uri="{BB962C8B-B14F-4D97-AF65-F5344CB8AC3E}">
        <p14:creationId xmlns:p14="http://schemas.microsoft.com/office/powerpoint/2010/main" val="91047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2FCB9D-F0BB-594B-8D8B-A1A8ABFB2CE2}" type="slidenum">
              <a:rPr lang="en-US" smtClean="0"/>
              <a:t>2</a:t>
            </a:fld>
            <a:endParaRPr lang="en-US"/>
          </a:p>
        </p:txBody>
      </p:sp>
    </p:spTree>
    <p:extLst>
      <p:ext uri="{BB962C8B-B14F-4D97-AF65-F5344CB8AC3E}">
        <p14:creationId xmlns:p14="http://schemas.microsoft.com/office/powerpoint/2010/main" val="185961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57</a:t>
            </a:fld>
            <a:endParaRPr lang="en-US"/>
          </a:p>
        </p:txBody>
      </p:sp>
    </p:spTree>
    <p:extLst>
      <p:ext uri="{BB962C8B-B14F-4D97-AF65-F5344CB8AC3E}">
        <p14:creationId xmlns:p14="http://schemas.microsoft.com/office/powerpoint/2010/main" val="1620361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Clarify the relationship between high level elasticity requirements and low level ones</a:t>
            </a:r>
          </a:p>
          <a:p>
            <a:r>
              <a:rPr lang="en-US" dirty="0" err="1" smtClean="0"/>
              <a:t>Linh</a:t>
            </a:r>
            <a:r>
              <a:rPr lang="en-US" dirty="0" smtClean="0"/>
              <a:t>: what would be a single statement to emphasize this slide? e.g., complexity of cloud services and elasticity can be applied/occur in all these levels?</a:t>
            </a:r>
          </a:p>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61</a:t>
            </a:fld>
            <a:endParaRPr lang="en-US"/>
          </a:p>
        </p:txBody>
      </p:sp>
    </p:spTree>
    <p:extLst>
      <p:ext uri="{BB962C8B-B14F-4D97-AF65-F5344CB8AC3E}">
        <p14:creationId xmlns:p14="http://schemas.microsoft.com/office/powerpoint/2010/main" val="1415219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2FCB9D-F0BB-594B-8D8B-A1A8ABFB2CE2}" type="slidenum">
              <a:rPr lang="en-US" smtClean="0"/>
              <a:t>69</a:t>
            </a:fld>
            <a:endParaRPr lang="en-US"/>
          </a:p>
        </p:txBody>
      </p:sp>
    </p:spTree>
    <p:extLst>
      <p:ext uri="{BB962C8B-B14F-4D97-AF65-F5344CB8AC3E}">
        <p14:creationId xmlns:p14="http://schemas.microsoft.com/office/powerpoint/2010/main" val="42559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and Private cloud providers offer monitoring capabilities</a:t>
            </a:r>
          </a:p>
          <a:p>
            <a:r>
              <a:rPr lang="en-US" dirty="0" smtClean="0"/>
              <a:t>Fully documented</a:t>
            </a:r>
          </a:p>
          <a:p>
            <a:r>
              <a:rPr lang="en-US" dirty="0" smtClean="0"/>
              <a:t>Well integrated with underlying platform</a:t>
            </a:r>
          </a:p>
          <a:p>
            <a:r>
              <a:rPr lang="en-US" dirty="0" smtClean="0"/>
              <a:t>REST APIs and graphical web interfaces</a:t>
            </a:r>
          </a:p>
          <a:p>
            <a:r>
              <a:rPr lang="en-US" dirty="0" smtClean="0"/>
              <a:t>Automated notification and alerting mechanisms</a:t>
            </a:r>
          </a:p>
          <a:p>
            <a:r>
              <a:rPr lang="en-US" dirty="0" smtClean="0"/>
              <a:t>Commercial and proprietary -&gt; limited portability and interoperability</a:t>
            </a:r>
          </a:p>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84</a:t>
            </a:fld>
            <a:endParaRPr lang="en-US"/>
          </a:p>
        </p:txBody>
      </p:sp>
    </p:spTree>
    <p:extLst>
      <p:ext uri="{BB962C8B-B14F-4D97-AF65-F5344CB8AC3E}">
        <p14:creationId xmlns:p14="http://schemas.microsoft.com/office/powerpoint/2010/main" val="909577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85</a:t>
            </a:fld>
            <a:endParaRPr lang="en-US"/>
          </a:p>
        </p:txBody>
      </p:sp>
    </p:spTree>
    <p:extLst>
      <p:ext uri="{BB962C8B-B14F-4D97-AF65-F5344CB8AC3E}">
        <p14:creationId xmlns:p14="http://schemas.microsoft.com/office/powerpoint/2010/main" val="1723524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Probes are metric collectors responsible for gathering low- level metrics from the cloud element they reside on (i.e. VM or physical server) and performance metrics from running cloud services. Metrics are forwarded to Probe managing entities (Monitoring Agents) in either a push or pull manner. </a:t>
            </a:r>
          </a:p>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87</a:t>
            </a:fld>
            <a:endParaRPr lang="en-US"/>
          </a:p>
        </p:txBody>
      </p:sp>
    </p:spTree>
    <p:extLst>
      <p:ext uri="{BB962C8B-B14F-4D97-AF65-F5344CB8AC3E}">
        <p14:creationId xmlns:p14="http://schemas.microsoft.com/office/powerpoint/2010/main" val="567842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Layer-specific Agents </a:t>
            </a:r>
          </a:p>
          <a:p>
            <a:pPr>
              <a:lnSpc>
                <a:spcPct val="100000"/>
              </a:lnSpc>
              <a:defRPr sz="2000"/>
            </a:pPr>
            <a:r>
              <a:rPr lang="en-US" dirty="0" smtClean="0"/>
              <a:t>Monitoring Agents are light-weight monitoring instances deployable on any cloud element to be monitored, such as physical nodes or virtual instances. Monitoring Agents are the entities responsible for managing the metric collection process on the respective cloud element which includes processing and distributing monitoring information, originating from Monitoring Probes to Monitoring Server(s). An Agent is con- </a:t>
            </a:r>
            <a:r>
              <a:rPr lang="en-US" dirty="0" err="1" smtClean="0"/>
              <a:t>sidered</a:t>
            </a:r>
            <a:r>
              <a:rPr lang="en-US" dirty="0" smtClean="0"/>
              <a:t> as the probe manager for the node its deployed on. A Monitoring Agent is responsible for their (de-)activation and configuration, according to user-defined parameter requests. </a:t>
            </a:r>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89</a:t>
            </a:fld>
            <a:endParaRPr lang="en-US"/>
          </a:p>
        </p:txBody>
      </p:sp>
    </p:spTree>
    <p:extLst>
      <p:ext uri="{BB962C8B-B14F-4D97-AF65-F5344CB8AC3E}">
        <p14:creationId xmlns:p14="http://schemas.microsoft.com/office/powerpoint/2010/main" val="2080684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91</a:t>
            </a:fld>
            <a:endParaRPr lang="en-US"/>
          </a:p>
        </p:txBody>
      </p:sp>
    </p:spTree>
    <p:extLst>
      <p:ext uri="{BB962C8B-B14F-4D97-AF65-F5344CB8AC3E}">
        <p14:creationId xmlns:p14="http://schemas.microsoft.com/office/powerpoint/2010/main" val="1617776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the proposed variation, the Monitoring Server is agnostic to the network location of its Monitoring Agents, allowing them to appear and disappear dynamically in a flexible manner by eliminating the need: (</a:t>
            </a:r>
            <a:r>
              <a:rPr lang="en-US" dirty="0" err="1" smtClean="0"/>
              <a:t>i</a:t>
            </a:r>
            <a:r>
              <a:rPr lang="en-US" dirty="0" smtClean="0"/>
              <a:t>) to restart or reconfigure the Monitoring System; (ii) to depend on the underlying hypervisor; and (iii) to require a directory service that contains these locations. </a:t>
            </a:r>
          </a:p>
        </p:txBody>
      </p:sp>
      <p:sp>
        <p:nvSpPr>
          <p:cNvPr id="4" name="Slide Number Placeholder 3"/>
          <p:cNvSpPr>
            <a:spLocks noGrp="1"/>
          </p:cNvSpPr>
          <p:nvPr>
            <p:ph type="sldNum" sz="quarter" idx="10"/>
          </p:nvPr>
        </p:nvSpPr>
        <p:spPr/>
        <p:txBody>
          <a:bodyPr/>
          <a:lstStyle/>
          <a:p>
            <a:fld id="{2E2FCB9D-F0BB-594B-8D8B-A1A8ABFB2CE2}" type="slidenum">
              <a:rPr lang="en-US" smtClean="0"/>
              <a:t>93</a:t>
            </a:fld>
            <a:endParaRPr lang="en-US"/>
          </a:p>
        </p:txBody>
      </p:sp>
    </p:spTree>
    <p:extLst>
      <p:ext uri="{BB962C8B-B14F-4D97-AF65-F5344CB8AC3E}">
        <p14:creationId xmlns:p14="http://schemas.microsoft.com/office/powerpoint/2010/main" val="1772921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the proposed variation, the Monitoring Server is agnostic to the network location of its Monitoring Agents, allowing them to appear and disappear dynamically in a flexible manner by eliminating the need: (</a:t>
            </a:r>
            <a:r>
              <a:rPr lang="en-US" dirty="0" err="1" smtClean="0"/>
              <a:t>i</a:t>
            </a:r>
            <a:r>
              <a:rPr lang="en-US" dirty="0" smtClean="0"/>
              <a:t>) to restart or reconfigure the Monitoring System; (ii) to depend on the underlying hypervisor; and (iii) to require a directory service that contains these locations. </a:t>
            </a:r>
          </a:p>
        </p:txBody>
      </p:sp>
      <p:sp>
        <p:nvSpPr>
          <p:cNvPr id="4" name="Slide Number Placeholder 3"/>
          <p:cNvSpPr>
            <a:spLocks noGrp="1"/>
          </p:cNvSpPr>
          <p:nvPr>
            <p:ph type="sldNum" sz="quarter" idx="10"/>
          </p:nvPr>
        </p:nvSpPr>
        <p:spPr/>
        <p:txBody>
          <a:bodyPr/>
          <a:lstStyle/>
          <a:p>
            <a:fld id="{2E2FCB9D-F0BB-594B-8D8B-A1A8ABFB2CE2}" type="slidenum">
              <a:rPr lang="en-US" smtClean="0"/>
              <a:t>94</a:t>
            </a:fld>
            <a:endParaRPr lang="en-US"/>
          </a:p>
        </p:txBody>
      </p:sp>
    </p:spTree>
    <p:extLst>
      <p:ext uri="{BB962C8B-B14F-4D97-AF65-F5344CB8AC3E}">
        <p14:creationId xmlns:p14="http://schemas.microsoft.com/office/powerpoint/2010/main" val="201889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Cloud management platforms</a:t>
            </a:r>
            <a:r>
              <a:rPr lang="en-US" dirty="0" smtClean="0"/>
              <a:t> are integrated products that provide for the management of public, private and hybrid cloud environments. The minimum requirements to be included in this category are products that incorporate self-service interfaces, provision system images, enable metering and billing, and provide for some degree of workload optimization through established policies. More-advanced offerings may also integrate with external enterprise management systems, include service catalogs, support the configuration of storage and network resources, allow for enhanced resource management via service governors and provide advanced monitoring for improved “guest” performance and availability.</a:t>
            </a:r>
          </a:p>
        </p:txBody>
      </p:sp>
      <p:sp>
        <p:nvSpPr>
          <p:cNvPr id="4" name="Slide Number Placeholder 3"/>
          <p:cNvSpPr>
            <a:spLocks noGrp="1"/>
          </p:cNvSpPr>
          <p:nvPr>
            <p:ph type="sldNum" sz="quarter" idx="10"/>
          </p:nvPr>
        </p:nvSpPr>
        <p:spPr/>
        <p:txBody>
          <a:bodyPr/>
          <a:lstStyle/>
          <a:p>
            <a:fld id="{2E2FCB9D-F0BB-594B-8D8B-A1A8ABFB2CE2}" type="slidenum">
              <a:rPr lang="en-US" smtClean="0"/>
              <a:t>21</a:t>
            </a:fld>
            <a:endParaRPr lang="en-US"/>
          </a:p>
        </p:txBody>
      </p:sp>
    </p:spTree>
    <p:extLst>
      <p:ext uri="{BB962C8B-B14F-4D97-AF65-F5344CB8AC3E}">
        <p14:creationId xmlns:p14="http://schemas.microsoft.com/office/powerpoint/2010/main" val="464531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notify elasticity controller when certain metrics exceed set values </a:t>
            </a:r>
          </a:p>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95</a:t>
            </a:fld>
            <a:endParaRPr lang="en-US"/>
          </a:p>
        </p:txBody>
      </p:sp>
    </p:spTree>
    <p:extLst>
      <p:ext uri="{BB962C8B-B14F-4D97-AF65-F5344CB8AC3E}">
        <p14:creationId xmlns:p14="http://schemas.microsoft.com/office/powerpoint/2010/main" val="1742387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115</a:t>
            </a:fld>
            <a:endParaRPr lang="en-US"/>
          </a:p>
        </p:txBody>
      </p:sp>
    </p:spTree>
    <p:extLst>
      <p:ext uri="{BB962C8B-B14F-4D97-AF65-F5344CB8AC3E}">
        <p14:creationId xmlns:p14="http://schemas.microsoft.com/office/powerpoint/2010/main" val="1248145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defRPr sz="1200">
                <a:latin typeface="Calibri"/>
                <a:ea typeface="Calibri"/>
                <a:cs typeface="Calibri"/>
                <a:sym typeface="Calibri"/>
              </a:defRPr>
            </a:pPr>
            <a:r>
              <a:rPr lang="en-US" dirty="0" smtClean="0"/>
              <a:t>Constraints: User does not specify the exact actions to be enforced when a constraint is violated. Instead, the appropriate actions are determined by the underlying</a:t>
            </a:r>
          </a:p>
          <a:p>
            <a:pPr>
              <a:lnSpc>
                <a:spcPct val="100000"/>
              </a:lnSpc>
              <a:defRPr sz="1200">
                <a:latin typeface="Calibri"/>
                <a:ea typeface="Calibri"/>
                <a:cs typeface="Calibri"/>
                <a:sym typeface="Calibri"/>
              </a:defRPr>
            </a:pPr>
            <a:r>
              <a:rPr lang="en-US" dirty="0" smtClean="0"/>
              <a:t>intelligent elastic Resource Provisioning System. </a:t>
            </a:r>
          </a:p>
          <a:p>
            <a:pPr>
              <a:lnSpc>
                <a:spcPct val="100000"/>
              </a:lnSpc>
              <a:defRPr sz="1200">
                <a:latin typeface="Calibri"/>
                <a:ea typeface="Calibri"/>
                <a:cs typeface="Calibri"/>
                <a:sym typeface="Calibri"/>
              </a:defRPr>
            </a:pPr>
            <a:r>
              <a:rPr lang="en-US" dirty="0" smtClean="0"/>
              <a:t>If the </a:t>
            </a:r>
            <a:r>
              <a:rPr lang="en-US" dirty="0" err="1" smtClean="0"/>
              <a:t>IaaS</a:t>
            </a:r>
            <a:r>
              <a:rPr lang="en-US" dirty="0" smtClean="0"/>
              <a:t> resource provisioning system supports dynamic scaling of applications, then the specified elasticity policies are translated, (by</a:t>
            </a:r>
          </a:p>
          <a:p>
            <a:pPr>
              <a:lnSpc>
                <a:spcPct val="100000"/>
              </a:lnSpc>
              <a:defRPr sz="1200">
                <a:latin typeface="Calibri"/>
                <a:ea typeface="Calibri"/>
                <a:cs typeface="Calibri"/>
                <a:sym typeface="Calibri"/>
              </a:defRPr>
            </a:pPr>
            <a:r>
              <a:rPr lang="en-US" dirty="0" smtClean="0"/>
              <a:t>the TOSCA Container) to provider specific elasticity rules. Otherwise, the defined elasticity policies will be ignored.</a:t>
            </a:r>
          </a:p>
          <a:p>
            <a:endParaRPr lang="en-US" dirty="0"/>
          </a:p>
        </p:txBody>
      </p:sp>
      <p:sp>
        <p:nvSpPr>
          <p:cNvPr id="4" name="Slide Number Placeholder 3"/>
          <p:cNvSpPr>
            <a:spLocks noGrp="1"/>
          </p:cNvSpPr>
          <p:nvPr>
            <p:ph type="sldNum" sz="quarter" idx="10"/>
          </p:nvPr>
        </p:nvSpPr>
        <p:spPr/>
        <p:txBody>
          <a:bodyPr/>
          <a:lstStyle/>
          <a:p>
            <a:fld id="{2E2FCB9D-F0BB-594B-8D8B-A1A8ABFB2CE2}" type="slidenum">
              <a:rPr lang="en-US" smtClean="0"/>
              <a:t>132</a:t>
            </a:fld>
            <a:endParaRPr lang="en-US"/>
          </a:p>
        </p:txBody>
      </p:sp>
    </p:spTree>
    <p:extLst>
      <p:ext uri="{BB962C8B-B14F-4D97-AF65-F5344CB8AC3E}">
        <p14:creationId xmlns:p14="http://schemas.microsoft.com/office/powerpoint/2010/main" val="67092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Cloud management platforms</a:t>
            </a:r>
            <a:r>
              <a:rPr lang="en-US" dirty="0" smtClean="0"/>
              <a:t> are integrated products that provide for the management of public, private and hybrid cloud environments. The minimum requirements to be included in this category are products that incorporate self-service interfaces, provision system images, enable metering and billing, and provide for some degree of workload optimization through established policies. More-advanced offerings may also integrate with external enterprise management systems, include service catalogs, support the configuration of storage and network resources, allow for enhanced resource management via service governors and provide advanced monitoring for improved “guest” performance and availability.</a:t>
            </a:r>
          </a:p>
        </p:txBody>
      </p:sp>
      <p:sp>
        <p:nvSpPr>
          <p:cNvPr id="4" name="Slide Number Placeholder 3"/>
          <p:cNvSpPr>
            <a:spLocks noGrp="1"/>
          </p:cNvSpPr>
          <p:nvPr>
            <p:ph type="sldNum" sz="quarter" idx="10"/>
          </p:nvPr>
        </p:nvSpPr>
        <p:spPr/>
        <p:txBody>
          <a:bodyPr/>
          <a:lstStyle/>
          <a:p>
            <a:fld id="{2E2FCB9D-F0BB-594B-8D8B-A1A8ABFB2CE2}" type="slidenum">
              <a:rPr lang="en-US" smtClean="0"/>
              <a:t>22</a:t>
            </a:fld>
            <a:endParaRPr lang="en-US"/>
          </a:p>
        </p:txBody>
      </p:sp>
    </p:spTree>
    <p:extLst>
      <p:ext uri="{BB962C8B-B14F-4D97-AF65-F5344CB8AC3E}">
        <p14:creationId xmlns:p14="http://schemas.microsoft.com/office/powerpoint/2010/main" val="1858512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r>
              <a:t>Fully Automated Elastic Resource Provisioning</a:t>
            </a:r>
          </a:p>
        </p:txBody>
      </p:sp>
    </p:spTree>
    <p:extLst>
      <p:ext uri="{BB962C8B-B14F-4D97-AF65-F5344CB8AC3E}">
        <p14:creationId xmlns:p14="http://schemas.microsoft.com/office/powerpoint/2010/main" val="69603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r>
              <a:t>Explain green markers for elasticity capabilities</a:t>
            </a:r>
          </a:p>
        </p:txBody>
      </p:sp>
    </p:spTree>
    <p:extLst>
      <p:ext uri="{BB962C8B-B14F-4D97-AF65-F5344CB8AC3E}">
        <p14:creationId xmlns:p14="http://schemas.microsoft.com/office/powerpoint/2010/main" val="96523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r>
              <a:t>Cloud Manager for deployment. The Orchestrator consists of two sub- components. The first component is the Cloud Orchestrator, which is the interface that interacts with the IaaS provider to (de-)allocate the requested Cloud resources. The second component is the App Orchestrator, which performs the execution of application specific scripts and ensures the configuration and deployment correctness.</a:t>
            </a:r>
          </a:p>
        </p:txBody>
      </p:sp>
    </p:spTree>
    <p:extLst>
      <p:ext uri="{BB962C8B-B14F-4D97-AF65-F5344CB8AC3E}">
        <p14:creationId xmlns:p14="http://schemas.microsoft.com/office/powerpoint/2010/main" val="188454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29</a:t>
            </a:fld>
            <a:endParaRPr lang="el-GR"/>
          </a:p>
        </p:txBody>
      </p:sp>
    </p:spTree>
    <p:extLst>
      <p:ext uri="{BB962C8B-B14F-4D97-AF65-F5344CB8AC3E}">
        <p14:creationId xmlns:p14="http://schemas.microsoft.com/office/powerpoint/2010/main" val="32147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9DD7536-C795-4234-BB7F-CF2B8FA32EFE}" type="slidenum">
              <a:rPr lang="el-GR" smtClean="0"/>
              <a:pPr/>
              <a:t>30</a:t>
            </a:fld>
            <a:endParaRPr lang="el-GR"/>
          </a:p>
        </p:txBody>
      </p:sp>
    </p:spTree>
    <p:extLst>
      <p:ext uri="{BB962C8B-B14F-4D97-AF65-F5344CB8AC3E}">
        <p14:creationId xmlns:p14="http://schemas.microsoft.com/office/powerpoint/2010/main" val="143939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0C3E9D-3A58-2E45-9566-1B8EAB1C9701}" type="datetime1">
              <a:rPr lang="en-US" smtClean="0"/>
              <a:t>12/7/15</a:t>
            </a:fld>
            <a:endParaRPr lang="en-US"/>
          </a:p>
        </p:txBody>
      </p:sp>
      <p:sp>
        <p:nvSpPr>
          <p:cNvPr id="5" name="Footer Placeholder 4"/>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6" name="Slide Number Placeholder 5"/>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5129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DEF8F-51EC-F44E-915B-1B94A6B90C70}" type="datetime1">
              <a:rPr lang="en-US" smtClean="0"/>
              <a:t>12/7/15</a:t>
            </a:fld>
            <a:endParaRPr lang="en-US"/>
          </a:p>
        </p:txBody>
      </p:sp>
      <p:sp>
        <p:nvSpPr>
          <p:cNvPr id="5" name="Footer Placeholder 4"/>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6" name="Slide Number Placeholder 5"/>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34921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05D453-AB6D-D440-A24B-3EC9B074E04F}" type="datetime1">
              <a:rPr lang="en-US" smtClean="0"/>
              <a:t>12/7/15</a:t>
            </a:fld>
            <a:endParaRPr lang="en-US"/>
          </a:p>
        </p:txBody>
      </p:sp>
      <p:sp>
        <p:nvSpPr>
          <p:cNvPr id="5" name="Footer Placeholder 4"/>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6" name="Slide Number Placeholder 5"/>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2626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copy 1">
    <p:spTree>
      <p:nvGrpSpPr>
        <p:cNvPr id="1" name=""/>
        <p:cNvGrpSpPr/>
        <p:nvPr/>
      </p:nvGrpSpPr>
      <p:grpSpPr>
        <a:xfrm>
          <a:off x="0" y="0"/>
          <a:ext cx="0" cy="0"/>
          <a:chOff x="0" y="0"/>
          <a:chExt cx="0" cy="0"/>
        </a:xfrm>
      </p:grpSpPr>
      <p:sp>
        <p:nvSpPr>
          <p:cNvPr id="41" name="Shape 41"/>
          <p:cNvSpPr>
            <a:spLocks noGrp="1"/>
          </p:cNvSpPr>
          <p:nvPr>
            <p:ph type="sldNum" sz="quarter" idx="2"/>
          </p:nvPr>
        </p:nvSpPr>
        <p:spPr>
          <a:xfrm>
            <a:off x="3031067" y="6528151"/>
            <a:ext cx="2844800" cy="307341"/>
          </a:xfrm>
          <a:prstGeom prst="rect">
            <a:avLst/>
          </a:prstGeom>
        </p:spPr>
        <p:txBody>
          <a:bodyPr/>
          <a:lstStyle/>
          <a:p>
            <a:fld id="{86CB4B4D-7CA3-9044-876B-883B54F8677D}" type="slidenum">
              <a:t>‹#›</a:t>
            </a:fld>
            <a:endParaRPr/>
          </a:p>
        </p:txBody>
      </p:sp>
      <p:sp>
        <p:nvSpPr>
          <p:cNvPr id="42" name="Shape 42"/>
          <p:cNvSpPr/>
          <p:nvPr/>
        </p:nvSpPr>
        <p:spPr>
          <a:xfrm>
            <a:off x="9014742" y="6631868"/>
            <a:ext cx="2376611" cy="24622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atin typeface="Century Gothic"/>
                <a:ea typeface="Century Gothic"/>
                <a:cs typeface="Century Gothic"/>
                <a:sym typeface="Century Gothic"/>
              </a:defRPr>
            </a:lvl1pPr>
          </a:lstStyle>
          <a:p>
            <a:r>
              <a:rPr sz="1000"/>
              <a:t>Marios Dikaiakos, University of Cyprus</a:t>
            </a:r>
          </a:p>
        </p:txBody>
      </p:sp>
      <p:pic>
        <p:nvPicPr>
          <p:cNvPr id="43" name="image13.jpg"/>
          <p:cNvPicPr>
            <a:picLocks noChangeAspect="1"/>
          </p:cNvPicPr>
          <p:nvPr/>
        </p:nvPicPr>
        <p:blipFill>
          <a:blip r:embed="rId2">
            <a:extLst/>
          </a:blip>
          <a:stretch>
            <a:fillRect/>
          </a:stretch>
        </p:blipFill>
        <p:spPr>
          <a:xfrm>
            <a:off x="17603" y="6383491"/>
            <a:ext cx="1486245" cy="445488"/>
          </a:xfrm>
          <a:prstGeom prst="rect">
            <a:avLst/>
          </a:prstGeom>
          <a:ln w="12700">
            <a:miter lim="400000"/>
          </a:ln>
        </p:spPr>
      </p:pic>
    </p:spTree>
    <p:extLst>
      <p:ext uri="{BB962C8B-B14F-4D97-AF65-F5344CB8AC3E}">
        <p14:creationId xmlns:p14="http://schemas.microsoft.com/office/powerpoint/2010/main" val="2283396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8200" y="6356350"/>
            <a:ext cx="2483224" cy="365125"/>
          </a:xfrm>
        </p:spPr>
        <p:txBody>
          <a:bodyPr/>
          <a:lstStyle/>
          <a:p>
            <a:fld id="{EBA2E9D7-58FB-1347-BBB6-87B39A757DAA}" type="datetime1">
              <a:rPr lang="en-US" smtClean="0"/>
              <a:t>12/7/15</a:t>
            </a:fld>
            <a:endParaRPr lang="en-US"/>
          </a:p>
        </p:txBody>
      </p:sp>
      <p:sp>
        <p:nvSpPr>
          <p:cNvPr id="5" name="Footer Placeholder 4"/>
          <p:cNvSpPr>
            <a:spLocks noGrp="1"/>
          </p:cNvSpPr>
          <p:nvPr>
            <p:ph type="ftr" sz="quarter" idx="11"/>
          </p:nvPr>
        </p:nvSpPr>
        <p:spPr>
          <a:xfrm>
            <a:off x="3321424" y="6356350"/>
            <a:ext cx="5849470" cy="365125"/>
          </a:xfrm>
        </p:spPr>
        <p:txBody>
          <a:bodyPr/>
          <a:lstStyle>
            <a:lvl1pPr>
              <a:defRPr b="0" i="1"/>
            </a:lvl1pPr>
          </a:lstStyle>
          <a:p>
            <a:r>
              <a:rPr lang="en-US" dirty="0" smtClean="0"/>
              <a:t>IEEE/ACM International Conference on Utility and Cloud Computing (UCC 2015)</a:t>
            </a:r>
            <a:endParaRPr lang="en-US" dirty="0"/>
          </a:p>
        </p:txBody>
      </p:sp>
      <p:sp>
        <p:nvSpPr>
          <p:cNvPr id="6" name="Slide Number Placeholder 5"/>
          <p:cNvSpPr>
            <a:spLocks noGrp="1"/>
          </p:cNvSpPr>
          <p:nvPr>
            <p:ph type="sldNum" sz="quarter" idx="12"/>
          </p:nvPr>
        </p:nvSpPr>
        <p:spPr>
          <a:xfrm>
            <a:off x="9170894" y="6356350"/>
            <a:ext cx="2182906" cy="365125"/>
          </a:xfrm>
        </p:spPr>
        <p:txBody>
          <a:bodyPr/>
          <a:lstStyle/>
          <a:p>
            <a:fld id="{2E1132C6-AAAE-EC48-8E6B-34456B74D6B2}" type="slidenum">
              <a:rPr lang="en-US" smtClean="0"/>
              <a:t>‹#›</a:t>
            </a:fld>
            <a:endParaRPr lang="en-US" dirty="0"/>
          </a:p>
        </p:txBody>
      </p:sp>
      <p:cxnSp>
        <p:nvCxnSpPr>
          <p:cNvPr id="8" name="Straight Connector 7"/>
          <p:cNvCxnSpPr/>
          <p:nvPr userDrawn="1"/>
        </p:nvCxnSpPr>
        <p:spPr>
          <a:xfrm>
            <a:off x="838200" y="1694329"/>
            <a:ext cx="105156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3385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E79E33-AFC4-8241-A355-AE10A9C96AA7}" type="datetime1">
              <a:rPr lang="en-US" smtClean="0"/>
              <a:t>12/7/15</a:t>
            </a:fld>
            <a:endParaRPr lang="en-US"/>
          </a:p>
        </p:txBody>
      </p:sp>
      <p:sp>
        <p:nvSpPr>
          <p:cNvPr id="5" name="Footer Placeholder 4"/>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6" name="Slide Number Placeholder 5"/>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35430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75259D-EF97-4C49-A62D-0F3A41B71EBE}" type="datetime1">
              <a:rPr lang="en-US" smtClean="0"/>
              <a:t>12/7/15</a:t>
            </a:fld>
            <a:endParaRPr lang="en-US"/>
          </a:p>
        </p:txBody>
      </p:sp>
      <p:sp>
        <p:nvSpPr>
          <p:cNvPr id="6" name="Footer Placeholder 5"/>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7" name="Slide Number Placeholder 6"/>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61074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62A609-4779-004E-800B-995020BEB294}" type="datetime1">
              <a:rPr lang="en-US" smtClean="0"/>
              <a:t>12/7/15</a:t>
            </a:fld>
            <a:endParaRPr lang="en-US"/>
          </a:p>
        </p:txBody>
      </p:sp>
      <p:sp>
        <p:nvSpPr>
          <p:cNvPr id="8" name="Footer Placeholder 7"/>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9" name="Slide Number Placeholder 8"/>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91182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A2CF7-7FD8-7D45-9682-92774DB32820}" type="datetime1">
              <a:rPr lang="en-US" smtClean="0"/>
              <a:t>12/7/15</a:t>
            </a:fld>
            <a:endParaRPr lang="en-US"/>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5" name="Slide Number Placeholder 4"/>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35987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519082" cy="365125"/>
          </a:xfrm>
        </p:spPr>
        <p:txBody>
          <a:bodyPr/>
          <a:lstStyle/>
          <a:p>
            <a:fld id="{8907F9A2-9968-6E4F-B111-335EDB17B2AE}" type="datetime1">
              <a:rPr lang="en-US" smtClean="0"/>
              <a:t>12/7/15</a:t>
            </a:fld>
            <a:endParaRPr lang="en-US"/>
          </a:p>
        </p:txBody>
      </p:sp>
      <p:sp>
        <p:nvSpPr>
          <p:cNvPr id="3" name="Footer Placeholder 2"/>
          <p:cNvSpPr>
            <a:spLocks noGrp="1"/>
          </p:cNvSpPr>
          <p:nvPr>
            <p:ph type="ftr" sz="quarter" idx="11"/>
          </p:nvPr>
        </p:nvSpPr>
        <p:spPr>
          <a:xfrm>
            <a:off x="3357282" y="6356350"/>
            <a:ext cx="5477436" cy="365125"/>
          </a:xfrm>
        </p:spPr>
        <p:txBody>
          <a:bodyPr/>
          <a:lstStyle/>
          <a:p>
            <a:r>
              <a:rPr lang="en-US" smtClean="0"/>
              <a:t>IEEE/ACM International Conference on Utility and Cloud Computing (UCC 2015)</a:t>
            </a:r>
            <a:endParaRPr lang="en-US"/>
          </a:p>
        </p:txBody>
      </p:sp>
      <p:sp>
        <p:nvSpPr>
          <p:cNvPr id="4" name="Slide Number Placeholder 3"/>
          <p:cNvSpPr>
            <a:spLocks noGrp="1"/>
          </p:cNvSpPr>
          <p:nvPr>
            <p:ph type="sldNum" sz="quarter" idx="12"/>
          </p:nvPr>
        </p:nvSpPr>
        <p:spPr>
          <a:xfrm>
            <a:off x="8834718" y="6356350"/>
            <a:ext cx="2519082" cy="365125"/>
          </a:xfrm>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92538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20C62-78EB-7D41-9C5E-B53F6E9A864F}" type="datetime1">
              <a:rPr lang="en-US" smtClean="0"/>
              <a:t>12/7/15</a:t>
            </a:fld>
            <a:endParaRPr lang="en-US"/>
          </a:p>
        </p:txBody>
      </p:sp>
      <p:sp>
        <p:nvSpPr>
          <p:cNvPr id="6" name="Footer Placeholder 5"/>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7" name="Slide Number Placeholder 6"/>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59430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4C2D35-CCE3-124C-B024-062A6D9458FE}" type="datetime1">
              <a:rPr lang="en-US" smtClean="0"/>
              <a:t>12/7/15</a:t>
            </a:fld>
            <a:endParaRPr lang="en-US"/>
          </a:p>
        </p:txBody>
      </p:sp>
      <p:sp>
        <p:nvSpPr>
          <p:cNvPr id="6" name="Footer Placeholder 5"/>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7" name="Slide Number Placeholder 6"/>
          <p:cNvSpPr>
            <a:spLocks noGrp="1"/>
          </p:cNvSpPr>
          <p:nvPr>
            <p:ph type="sldNum" sz="quarter" idx="12"/>
          </p:nvPr>
        </p:nvSpPr>
        <p:spPr/>
        <p:txBody>
          <a:bodyPr/>
          <a:lstStyle/>
          <a:p>
            <a:fld id="{2E1132C6-AAAE-EC48-8E6B-34456B74D6B2}" type="slidenum">
              <a:rPr lang="en-US" smtClean="0"/>
              <a:t>‹#›</a:t>
            </a:fld>
            <a:endParaRPr lang="en-US"/>
          </a:p>
        </p:txBody>
      </p:sp>
    </p:spTree>
    <p:extLst>
      <p:ext uri="{BB962C8B-B14F-4D97-AF65-F5344CB8AC3E}">
        <p14:creationId xmlns:p14="http://schemas.microsoft.com/office/powerpoint/2010/main" val="12897631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03318-87AC-1444-A17E-7CE55D3EFFD9}" type="datetime1">
              <a:rPr lang="en-US" smtClean="0"/>
              <a:t>12/7/15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IEEE/ACM International Conference on Utility and Cloud Computing (UCC 2015)</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132C6-AAAE-EC48-8E6B-34456B74D6B2}" type="slidenum">
              <a:rPr lang="en-US" smtClean="0"/>
              <a:t>‹#›</a:t>
            </a:fld>
            <a:endParaRPr lang="en-US"/>
          </a:p>
        </p:txBody>
      </p:sp>
    </p:spTree>
    <p:extLst>
      <p:ext uri="{BB962C8B-B14F-4D97-AF65-F5344CB8AC3E}">
        <p14:creationId xmlns:p14="http://schemas.microsoft.com/office/powerpoint/2010/main" val="558249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101.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jpe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jpeg"/><Relationship Id="rId9" Type="http://schemas.openxmlformats.org/officeDocument/2006/relationships/image" Target="../media/image110.png"/><Relationship Id="rId10" Type="http://schemas.openxmlformats.org/officeDocument/2006/relationships/image" Target="../media/image11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 Id="rId3" Type="http://schemas.openxmlformats.org/officeDocument/2006/relationships/image" Target="../media/image117.png"/></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 Id="rId3" Type="http://schemas.openxmlformats.org/officeDocument/2006/relationships/image" Target="../media/image11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openxmlformats.org/officeDocument/2006/relationships/image" Target="../media/image12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dtrihinas/JCatascopia-Probe-Library" TargetMode="External"/><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jpe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hyperlink" Target="http://linc.ucy.ac.cy/CELAR/jcatascopia"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image" Target="../media/image13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53.png"/><Relationship Id="rId6" Type="http://schemas.openxmlformats.org/officeDocument/2006/relationships/image" Target="../media/image137.jpeg"/><Relationship Id="rId7" Type="http://schemas.openxmlformats.org/officeDocument/2006/relationships/image" Target="../media/image138.png"/><Relationship Id="rId8" Type="http://schemas.openxmlformats.org/officeDocument/2006/relationships/image" Target="../media/image139.jpeg"/><Relationship Id="rId9" Type="http://schemas.openxmlformats.org/officeDocument/2006/relationships/image" Target="../media/image140.jpeg"/><Relationship Id="rId10"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clipse.org/camf" TargetMode="External"/><Relationship Id="rId3" Type="http://schemas.openxmlformats.org/officeDocument/2006/relationships/image" Target="../media/image142.png"/></Relationships>
</file>

<file path=ppt/slides/_rels/slide119.xml.rels><?xml version="1.0" encoding="UTF-8" standalone="yes"?>
<Relationships xmlns="http://schemas.openxmlformats.org/package/2006/relationships"><Relationship Id="rId3" Type="http://schemas.openxmlformats.org/officeDocument/2006/relationships/hyperlink" Target="http://linc.ucy.ac.cy/CELAR/icwe2014/" TargetMode="External"/><Relationship Id="rId4"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hyperlink" Target="https://www.youtube.com/watch?feature=player_embedded&amp;v=vr2nFY_XzN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 Id="rId3" Type="http://schemas.openxmlformats.org/officeDocument/2006/relationships/image" Target="../media/image14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gi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 Id="rId3" Type="http://schemas.openxmlformats.org/officeDocument/2006/relationships/image" Target="../media/image14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tiff"/></Relationships>
</file>

<file path=ppt/slides/_rels/slide128.xml.rels><?xml version="1.0" encoding="UTF-8" standalone="yes"?>
<Relationships xmlns="http://schemas.openxmlformats.org/package/2006/relationships"><Relationship Id="rId3" Type="http://schemas.openxmlformats.org/officeDocument/2006/relationships/image" Target="../media/image150.tiff"/><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149.tif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131.xml.rels><?xml version="1.0" encoding="UTF-8" standalone="yes"?>
<Relationships xmlns="http://schemas.openxmlformats.org/package/2006/relationships"><Relationship Id="rId3" Type="http://schemas.openxmlformats.org/officeDocument/2006/relationships/image" Target="../media/image154.tiff"/><Relationship Id="rId4" Type="http://schemas.openxmlformats.org/officeDocument/2006/relationships/image" Target="../media/image155.tiff"/><Relationship Id="rId5" Type="http://schemas.openxmlformats.org/officeDocument/2006/relationships/image" Target="../media/image156.tiff"/><Relationship Id="rId6"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 Id="rId3" Type="http://schemas.openxmlformats.org/officeDocument/2006/relationships/image" Target="../media/image26.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135.xml.rels><?xml version="1.0" encoding="UTF-8" standalone="yes"?>
<Relationships xmlns="http://schemas.openxmlformats.org/package/2006/relationships"><Relationship Id="rId3" Type="http://schemas.openxmlformats.org/officeDocument/2006/relationships/image" Target="../media/image154.tiff"/><Relationship Id="rId4" Type="http://schemas.openxmlformats.org/officeDocument/2006/relationships/image" Target="../media/image155.tiff"/><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136.xml.rels><?xml version="1.0" encoding="UTF-8" standalone="yes"?>
<Relationships xmlns="http://schemas.openxmlformats.org/package/2006/relationships"><Relationship Id="rId3" Type="http://schemas.openxmlformats.org/officeDocument/2006/relationships/hyperlink" Target="https://bugs.eclipse.org/bugs/describecomponents.cgi?product=Camf" TargetMode="External"/><Relationship Id="rId4" Type="http://schemas.openxmlformats.org/officeDocument/2006/relationships/hyperlink" Target="mailto:camf-dev@eclipse.org" TargetMode="External"/><Relationship Id="rId5" Type="http://schemas.openxmlformats.org/officeDocument/2006/relationships/hyperlink" Target="mailto:camf-users@eclipse.org" TargetMode="External"/><Relationship Id="rId6" Type="http://schemas.openxmlformats.org/officeDocument/2006/relationships/hyperlink" Target="http://linc.ucy.ac.cy/CELAR/c-Eclipse/getstarted/guide.pdf" TargetMode="External"/><Relationship Id="rId1" Type="http://schemas.openxmlformats.org/officeDocument/2006/relationships/slideLayout" Target="../slideLayouts/slideLayout2.xml"/><Relationship Id="rId2" Type="http://schemas.openxmlformats.org/officeDocument/2006/relationships/hyperlink" Target="http://www.eclipse.org/camf"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tiff"/><Relationship Id="rId4" Type="http://schemas.openxmlformats.org/officeDocument/2006/relationships/image" Target="../media/image163.tiff"/><Relationship Id="rId5" Type="http://schemas.openxmlformats.org/officeDocument/2006/relationships/image" Target="../media/image164.tiff"/><Relationship Id="rId6" Type="http://schemas.openxmlformats.org/officeDocument/2006/relationships/image" Target="../media/image165.tiff"/><Relationship Id="rId7"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image" Target="../media/image16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 Id="rId3" Type="http://schemas.openxmlformats.org/officeDocument/2006/relationships/image" Target="../media/image21.t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Relationship Id="rId3" Type="http://schemas.openxmlformats.org/officeDocument/2006/relationships/image" Target="../media/image2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8.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9.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1.png"/><Relationship Id="rId9" Type="http://schemas.openxmlformats.org/officeDocument/2006/relationships/image" Target="../media/image21.tif"/><Relationship Id="rId10" Type="http://schemas.openxmlformats.org/officeDocument/2006/relationships/image" Target="../media/image38.jpeg"/><Relationship Id="rId11"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4.png"/><Relationship Id="rId9" Type="http://schemas.openxmlformats.org/officeDocument/2006/relationships/image" Target="../media/image46.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6.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jpeg"/><Relationship Id="rId6" Type="http://schemas.openxmlformats.org/officeDocument/2006/relationships/image" Target="../media/image56.png"/><Relationship Id="rId7"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tif"/><Relationship Id="rId5" Type="http://schemas.openxmlformats.org/officeDocument/2006/relationships/image" Target="../media/image61.tif"/><Relationship Id="rId1" Type="http://schemas.openxmlformats.org/officeDocument/2006/relationships/slideLayout" Target="../slideLayouts/slideLayout2.xml"/><Relationship Id="rId2" Type="http://schemas.openxmlformats.org/officeDocument/2006/relationships/image" Target="../media/image58.t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tuwiendsg/rSYBL" TargetMode="External"/><Relationship Id="rId3" Type="http://schemas.openxmlformats.org/officeDocument/2006/relationships/hyperlink" Target="http://dsg.tuwien.ac.at/research/viecom/SYB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 Id="rId3" Type="http://schemas.openxmlformats.org/officeDocument/2006/relationships/image" Target="../media/image7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53.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jpeg"/><Relationship Id="rId8" Type="http://schemas.openxmlformats.org/officeDocument/2006/relationships/image" Target="../media/image88.gi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t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t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r>
              <a:rPr lang="en-US" sz="4800" i="1" dirty="0">
                <a:solidFill>
                  <a:schemeClr val="accent1">
                    <a:lumMod val="75000"/>
                  </a:schemeClr>
                </a:solidFill>
                <a:latin typeface="Century Gothic" charset="0"/>
                <a:ea typeface="Century Gothic" charset="0"/>
                <a:cs typeface="Century Gothic" charset="0"/>
              </a:rPr>
              <a:t> </a:t>
            </a:r>
            <a:r>
              <a:rPr lang="en-US" sz="4800" b="1" i="1" dirty="0">
                <a:solidFill>
                  <a:schemeClr val="accent1">
                    <a:lumMod val="75000"/>
                  </a:schemeClr>
                </a:solidFill>
                <a:latin typeface="Century Gothic" charset="0"/>
                <a:ea typeface="Century Gothic" charset="0"/>
                <a:cs typeface="Century Gothic" charset="0"/>
              </a:rPr>
              <a:t>CELAR: </a:t>
            </a:r>
            <a:r>
              <a:rPr lang="en-US" sz="4000" b="1" i="1" dirty="0">
                <a:solidFill>
                  <a:schemeClr val="accent1">
                    <a:lumMod val="75000"/>
                  </a:schemeClr>
                </a:solidFill>
                <a:latin typeface="Century Gothic" charset="0"/>
                <a:ea typeface="Century Gothic" charset="0"/>
                <a:cs typeface="Century Gothic" charset="0"/>
              </a:rPr>
              <a:t>Automatic, Multi-grain </a:t>
            </a:r>
            <a:r>
              <a:rPr lang="en-US" sz="4000" b="1" i="1" dirty="0" smtClean="0">
                <a:solidFill>
                  <a:schemeClr val="accent1">
                    <a:lumMod val="75000"/>
                  </a:schemeClr>
                </a:solidFill>
                <a:latin typeface="Century Gothic" charset="0"/>
                <a:ea typeface="Century Gothic" charset="0"/>
                <a:cs typeface="Century Gothic" charset="0"/>
              </a:rPr>
              <a:t>Elasticity </a:t>
            </a:r>
            <a:r>
              <a:rPr lang="en-US" sz="4000" b="1" i="1" dirty="0">
                <a:solidFill>
                  <a:schemeClr val="accent1">
                    <a:lumMod val="75000"/>
                  </a:schemeClr>
                </a:solidFill>
                <a:latin typeface="Century Gothic" charset="0"/>
                <a:ea typeface="Century Gothic" charset="0"/>
                <a:cs typeface="Century Gothic" charset="0"/>
              </a:rPr>
              <a:t>P</a:t>
            </a:r>
            <a:r>
              <a:rPr lang="en-US" sz="4000" b="1" i="1" dirty="0" smtClean="0">
                <a:solidFill>
                  <a:schemeClr val="accent1">
                    <a:lumMod val="75000"/>
                  </a:schemeClr>
                </a:solidFill>
                <a:latin typeface="Century Gothic" charset="0"/>
                <a:ea typeface="Century Gothic" charset="0"/>
                <a:cs typeface="Century Gothic" charset="0"/>
              </a:rPr>
              <a:t>rovisioning </a:t>
            </a:r>
            <a:r>
              <a:rPr lang="en-US" sz="4000" b="1" i="1" dirty="0">
                <a:solidFill>
                  <a:schemeClr val="accent1">
                    <a:lumMod val="75000"/>
                  </a:schemeClr>
                </a:solidFill>
                <a:latin typeface="Century Gothic" charset="0"/>
                <a:ea typeface="Century Gothic" charset="0"/>
                <a:cs typeface="Century Gothic" charset="0"/>
              </a:rPr>
              <a:t>for the Cloud</a:t>
            </a:r>
          </a:p>
        </p:txBody>
      </p:sp>
      <p:sp>
        <p:nvSpPr>
          <p:cNvPr id="3" name="Subtitle 2"/>
          <p:cNvSpPr>
            <a:spLocks noGrp="1"/>
          </p:cNvSpPr>
          <p:nvPr>
            <p:ph type="subTitle" idx="1"/>
          </p:nvPr>
        </p:nvSpPr>
        <p:spPr>
          <a:xfrm>
            <a:off x="1524000" y="3602038"/>
            <a:ext cx="9144000" cy="2597056"/>
          </a:xfrm>
        </p:spPr>
        <p:txBody>
          <a:bodyPr>
            <a:normAutofit fontScale="92500" lnSpcReduction="10000"/>
          </a:bodyPr>
          <a:lstStyle/>
          <a:p>
            <a:r>
              <a:rPr lang="en-US" dirty="0" smtClean="0"/>
              <a:t>M. Dikaiakos, N. Loulloudes, G. Pallis, H-L. Truong, D. </a:t>
            </a:r>
            <a:r>
              <a:rPr lang="en-US" dirty="0" err="1" smtClean="0"/>
              <a:t>Tsoumakos</a:t>
            </a:r>
            <a:endParaRPr lang="en-US" dirty="0" smtClean="0"/>
          </a:p>
          <a:p>
            <a:endParaRPr lang="en-US" baseline="30000" dirty="0"/>
          </a:p>
          <a:p>
            <a:endParaRPr lang="en-US" baseline="30000" dirty="0" smtClean="0"/>
          </a:p>
          <a:p>
            <a:endParaRPr lang="en-US" baseline="30000" dirty="0" smtClean="0"/>
          </a:p>
          <a:p>
            <a:r>
              <a:rPr lang="en-US" sz="1600" b="1" i="1" dirty="0" smtClean="0">
                <a:solidFill>
                  <a:schemeClr val="bg1">
                    <a:lumMod val="50000"/>
                  </a:schemeClr>
                </a:solidFill>
              </a:rPr>
              <a:t>Tutorial T2</a:t>
            </a:r>
          </a:p>
          <a:p>
            <a:r>
              <a:rPr lang="en-US" sz="1600" i="1" dirty="0" smtClean="0">
                <a:solidFill>
                  <a:schemeClr val="bg1">
                    <a:lumMod val="50000"/>
                  </a:schemeClr>
                </a:solidFill>
              </a:rPr>
              <a:t>8</a:t>
            </a:r>
            <a:r>
              <a:rPr lang="en-US" sz="1600" i="1" baseline="30000" dirty="0" smtClean="0">
                <a:solidFill>
                  <a:schemeClr val="bg1">
                    <a:lumMod val="50000"/>
                  </a:schemeClr>
                </a:solidFill>
              </a:rPr>
              <a:t>th</a:t>
            </a:r>
            <a:r>
              <a:rPr lang="en-US" sz="1600" i="1" dirty="0" smtClean="0">
                <a:solidFill>
                  <a:schemeClr val="bg1">
                    <a:lumMod val="50000"/>
                  </a:schemeClr>
                </a:solidFill>
              </a:rPr>
              <a:t> IEEE/ACM International </a:t>
            </a:r>
            <a:r>
              <a:rPr lang="en-US" sz="1600" i="1" dirty="0">
                <a:solidFill>
                  <a:schemeClr val="bg1">
                    <a:lumMod val="50000"/>
                  </a:schemeClr>
                </a:solidFill>
              </a:rPr>
              <a:t>Conference on Utility and Cloud Computing (UCC </a:t>
            </a:r>
            <a:r>
              <a:rPr lang="en-US" sz="1600" i="1" dirty="0" smtClean="0">
                <a:solidFill>
                  <a:schemeClr val="bg1">
                    <a:lumMod val="50000"/>
                  </a:schemeClr>
                </a:solidFill>
              </a:rPr>
              <a:t>2015)</a:t>
            </a:r>
          </a:p>
          <a:p>
            <a:r>
              <a:rPr lang="en-US" sz="1600" i="1" dirty="0" smtClean="0">
                <a:solidFill>
                  <a:schemeClr val="bg1">
                    <a:lumMod val="50000"/>
                  </a:schemeClr>
                </a:solidFill>
              </a:rPr>
              <a:t>7</a:t>
            </a:r>
            <a:r>
              <a:rPr lang="en-US" sz="1600" i="1" baseline="30000" dirty="0" smtClean="0">
                <a:solidFill>
                  <a:schemeClr val="bg1">
                    <a:lumMod val="50000"/>
                  </a:schemeClr>
                </a:solidFill>
              </a:rPr>
              <a:t>th</a:t>
            </a:r>
            <a:r>
              <a:rPr lang="en-US" sz="1600" i="1" dirty="0" smtClean="0">
                <a:solidFill>
                  <a:schemeClr val="bg1">
                    <a:lumMod val="50000"/>
                  </a:schemeClr>
                </a:solidFill>
              </a:rPr>
              <a:t> December 2015</a:t>
            </a:r>
          </a:p>
          <a:p>
            <a:r>
              <a:rPr lang="en-US" sz="1600" i="1" dirty="0" smtClean="0">
                <a:solidFill>
                  <a:schemeClr val="bg1">
                    <a:lumMod val="50000"/>
                  </a:schemeClr>
                </a:solidFill>
              </a:rPr>
              <a:t>Limassol, Cyprus</a:t>
            </a:r>
          </a:p>
          <a:p>
            <a:endParaRPr lang="en-US" i="1" dirty="0">
              <a:solidFill>
                <a:schemeClr val="bg1">
                  <a:lumMod val="50000"/>
                </a:schemeClr>
              </a:solidFill>
            </a:endParaRPr>
          </a:p>
        </p:txBody>
      </p:sp>
      <p:pic>
        <p:nvPicPr>
          <p:cNvPr id="4" name="Picture 3"/>
          <p:cNvPicPr>
            <a:picLocks noChangeAspect="1"/>
          </p:cNvPicPr>
          <p:nvPr/>
        </p:nvPicPr>
        <p:blipFill>
          <a:blip r:embed="rId3"/>
          <a:stretch>
            <a:fillRect/>
          </a:stretch>
        </p:blipFill>
        <p:spPr>
          <a:xfrm>
            <a:off x="10352689" y="392148"/>
            <a:ext cx="1565858" cy="684178"/>
          </a:xfrm>
          <a:prstGeom prst="rect">
            <a:avLst/>
          </a:prstGeom>
        </p:spPr>
      </p:pic>
    </p:spTree>
    <p:extLst>
      <p:ext uri="{BB962C8B-B14F-4D97-AF65-F5344CB8AC3E}">
        <p14:creationId xmlns:p14="http://schemas.microsoft.com/office/powerpoint/2010/main" val="158947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Three Types of Elasticity</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10000"/>
          </a:bodyPr>
          <a:lstStyle/>
          <a:p>
            <a:pPr>
              <a:lnSpc>
                <a:spcPct val="150000"/>
              </a:lnSpc>
            </a:pPr>
            <a:r>
              <a:rPr lang="en-US" b="1" dirty="0" smtClean="0">
                <a:solidFill>
                  <a:schemeClr val="accent2">
                    <a:lumMod val="75000"/>
                  </a:schemeClr>
                </a:solidFill>
                <a:latin typeface="Century Gothic" charset="0"/>
                <a:ea typeface="Century Gothic" charset="0"/>
                <a:cs typeface="Century Gothic" charset="0"/>
              </a:rPr>
              <a:t>Horizontal: </a:t>
            </a:r>
            <a:r>
              <a:rPr lang="en-US" dirty="0" smtClean="0">
                <a:latin typeface="Century Gothic" charset="0"/>
                <a:ea typeface="Century Gothic" charset="0"/>
                <a:cs typeface="Century Gothic" charset="0"/>
              </a:rPr>
              <a:t>On-demand provisioning</a:t>
            </a:r>
          </a:p>
          <a:p>
            <a:pPr lvl="1">
              <a:lnSpc>
                <a:spcPct val="150000"/>
              </a:lnSpc>
            </a:pPr>
            <a:r>
              <a:rPr lang="en-US" dirty="0" smtClean="0">
                <a:latin typeface="Century Gothic" charset="0"/>
                <a:ea typeface="Century Gothic" charset="0"/>
                <a:cs typeface="Century Gothic" charset="0"/>
              </a:rPr>
              <a:t>E.g.: Get more VMs</a:t>
            </a:r>
          </a:p>
          <a:p>
            <a:pPr>
              <a:lnSpc>
                <a:spcPct val="150000"/>
              </a:lnSpc>
              <a:spcBef>
                <a:spcPts val="3600"/>
              </a:spcBef>
            </a:pPr>
            <a:r>
              <a:rPr lang="en-US" b="1" dirty="0" smtClean="0">
                <a:solidFill>
                  <a:schemeClr val="accent2">
                    <a:lumMod val="75000"/>
                  </a:schemeClr>
                </a:solidFill>
                <a:latin typeface="Century Gothic" charset="0"/>
                <a:ea typeface="Century Gothic" charset="0"/>
                <a:cs typeface="Century Gothic" charset="0"/>
              </a:rPr>
              <a:t>Vertical: </a:t>
            </a:r>
            <a:r>
              <a:rPr lang="en-US" dirty="0" smtClean="0">
                <a:latin typeface="Century Gothic" charset="0"/>
                <a:ea typeface="Century Gothic" charset="0"/>
                <a:cs typeface="Century Gothic" charset="0"/>
              </a:rPr>
              <a:t>Resource re-configuration</a:t>
            </a:r>
          </a:p>
          <a:p>
            <a:pPr lvl="1">
              <a:lnSpc>
                <a:spcPct val="150000"/>
              </a:lnSpc>
            </a:pPr>
            <a:r>
              <a:rPr lang="en-US" dirty="0" smtClean="0">
                <a:latin typeface="Century Gothic" charset="0"/>
                <a:ea typeface="Century Gothic" charset="0"/>
                <a:cs typeface="Century Gothic" charset="0"/>
              </a:rPr>
              <a:t>E.g.: Main memory ballooning</a:t>
            </a:r>
          </a:p>
          <a:p>
            <a:pPr>
              <a:lnSpc>
                <a:spcPct val="150000"/>
              </a:lnSpc>
              <a:spcBef>
                <a:spcPts val="3600"/>
              </a:spcBef>
            </a:pPr>
            <a:r>
              <a:rPr lang="en-US" b="1" dirty="0" smtClean="0">
                <a:solidFill>
                  <a:schemeClr val="accent2">
                    <a:lumMod val="75000"/>
                  </a:schemeClr>
                </a:solidFill>
                <a:latin typeface="Century Gothic" charset="0"/>
                <a:ea typeface="Century Gothic" charset="0"/>
                <a:cs typeface="Century Gothic" charset="0"/>
              </a:rPr>
              <a:t>Live Migration: </a:t>
            </a:r>
          </a:p>
          <a:p>
            <a:pPr lvl="1">
              <a:lnSpc>
                <a:spcPct val="150000"/>
              </a:lnSpc>
            </a:pPr>
            <a:r>
              <a:rPr lang="en-US" dirty="0" smtClean="0">
                <a:latin typeface="Century Gothic" charset="0"/>
                <a:ea typeface="Century Gothic" charset="0"/>
                <a:cs typeface="Century Gothic" charset="0"/>
              </a:rPr>
              <a:t>E.g.: Move to another provider</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10</a:t>
            </a:fld>
            <a:endParaRPr lang="en-US" dirty="0"/>
          </a:p>
        </p:txBody>
      </p:sp>
    </p:spTree>
    <p:extLst>
      <p:ext uri="{BB962C8B-B14F-4D97-AF65-F5344CB8AC3E}">
        <p14:creationId xmlns:p14="http://schemas.microsoft.com/office/powerpoint/2010/main" val="3452409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a:t>
            </a:r>
            <a:r>
              <a:rPr lang="en-US" dirty="0" smtClean="0">
                <a:solidFill>
                  <a:schemeClr val="accent1">
                    <a:lumMod val="75000"/>
                  </a:schemeClr>
                </a:solidFill>
              </a:rPr>
              <a:t>– </a:t>
            </a:r>
            <a:r>
              <a:rPr lang="en-US" sz="3600" dirty="0" smtClean="0">
                <a:solidFill>
                  <a:schemeClr val="accent1">
                    <a:lumMod val="75000"/>
                  </a:schemeClr>
                </a:solidFill>
              </a:rPr>
              <a:t>Multi-Tier Monitoring</a:t>
            </a:r>
            <a:endParaRPr lang="en-US" sz="36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84.png"/>
          <p:cNvPicPr>
            <a:picLocks noChangeAspect="1"/>
          </p:cNvPicPr>
          <p:nvPr/>
        </p:nvPicPr>
        <p:blipFill>
          <a:blip r:embed="rId2">
            <a:extLst/>
          </a:blip>
          <a:stretch>
            <a:fillRect/>
          </a:stretch>
        </p:blipFill>
        <p:spPr>
          <a:xfrm>
            <a:off x="3685180" y="1763098"/>
            <a:ext cx="4821639" cy="2461045"/>
          </a:xfrm>
          <a:prstGeom prst="rect">
            <a:avLst/>
          </a:prstGeom>
          <a:ln w="12700">
            <a:miter lim="400000"/>
          </a:ln>
        </p:spPr>
      </p:pic>
      <p:pic>
        <p:nvPicPr>
          <p:cNvPr id="7" name="image85.png"/>
          <p:cNvPicPr>
            <a:picLocks noChangeAspect="1"/>
          </p:cNvPicPr>
          <p:nvPr/>
        </p:nvPicPr>
        <p:blipFill>
          <a:blip r:embed="rId3">
            <a:extLst/>
          </a:blip>
          <a:stretch>
            <a:fillRect/>
          </a:stretch>
        </p:blipFill>
        <p:spPr>
          <a:xfrm>
            <a:off x="1934824" y="4296553"/>
            <a:ext cx="3902751" cy="2221566"/>
          </a:xfrm>
          <a:prstGeom prst="rect">
            <a:avLst/>
          </a:prstGeom>
          <a:ln w="12700">
            <a:miter lim="400000"/>
          </a:ln>
        </p:spPr>
      </p:pic>
      <p:sp>
        <p:nvSpPr>
          <p:cNvPr id="8" name="Shape 1279"/>
          <p:cNvSpPr/>
          <p:nvPr/>
        </p:nvSpPr>
        <p:spPr>
          <a:xfrm>
            <a:off x="7242176" y="4958061"/>
            <a:ext cx="3714000" cy="64633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wrap="square" lIns="45719" rIns="45719">
            <a:spAutoFit/>
          </a:bodyPr>
          <a:lstStyle/>
          <a:p>
            <a:pPr algn="ctr"/>
            <a:r>
              <a:rPr sz="1200">
                <a:latin typeface="Courier New"/>
                <a:ea typeface="Courier New"/>
                <a:cs typeface="Courier New"/>
                <a:sym typeface="Courier New"/>
              </a:rPr>
              <a:t>avgActiveConnections = AVG(busyThreads)</a:t>
            </a:r>
          </a:p>
          <a:p>
            <a:pPr algn="ctr"/>
            <a:r>
              <a:rPr sz="1200">
                <a:latin typeface="Courier New"/>
                <a:ea typeface="Courier New"/>
                <a:cs typeface="Courier New"/>
                <a:sym typeface="Courier New"/>
              </a:rPr>
              <a:t>MEMBERS = [id1, ... ,idN]</a:t>
            </a:r>
          </a:p>
          <a:p>
            <a:pPr algn="ctr"/>
            <a:r>
              <a:rPr sz="1200">
                <a:latin typeface="Courier New"/>
                <a:ea typeface="Courier New"/>
                <a:cs typeface="Courier New"/>
                <a:sym typeface="Courier New"/>
              </a:rPr>
              <a:t>ACTION = NOTIFY(&lt;70, &gt;=140)</a:t>
            </a:r>
          </a:p>
        </p:txBody>
      </p:sp>
      <p:sp>
        <p:nvSpPr>
          <p:cNvPr id="9" name="Shape 1280"/>
          <p:cNvSpPr/>
          <p:nvPr/>
        </p:nvSpPr>
        <p:spPr>
          <a:xfrm>
            <a:off x="7242176" y="5710019"/>
            <a:ext cx="3714000" cy="64633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wrap="square" lIns="45719" rIns="45719">
            <a:spAutoFit/>
          </a:bodyPr>
          <a:lstStyle/>
          <a:p>
            <a:pPr algn="ctr"/>
            <a:r>
              <a:rPr sz="1200">
                <a:latin typeface="Courier New"/>
                <a:ea typeface="Courier New"/>
                <a:cs typeface="Courier New"/>
                <a:sym typeface="Courier New"/>
              </a:rPr>
              <a:t>avgCPUUsage = AVG(1-cpuIdle)</a:t>
            </a:r>
          </a:p>
          <a:p>
            <a:pPr algn="ctr"/>
            <a:r>
              <a:rPr sz="1200">
                <a:latin typeface="Courier New"/>
                <a:ea typeface="Courier New"/>
                <a:cs typeface="Courier New"/>
                <a:sym typeface="Courier New"/>
              </a:rPr>
              <a:t>MEMBERS = [id1, ... ,idN]</a:t>
            </a:r>
          </a:p>
          <a:p>
            <a:pPr algn="ctr"/>
            <a:r>
              <a:rPr sz="1200">
                <a:latin typeface="Courier New"/>
                <a:ea typeface="Courier New"/>
                <a:cs typeface="Courier New"/>
                <a:sym typeface="Courier New"/>
              </a:rPr>
              <a:t>ACTION = NOTIFY(&lt;30, &gt;=85)</a:t>
            </a:r>
          </a:p>
        </p:txBody>
      </p:sp>
      <p:sp>
        <p:nvSpPr>
          <p:cNvPr id="10" name="Shape 1281"/>
          <p:cNvSpPr/>
          <p:nvPr/>
        </p:nvSpPr>
        <p:spPr>
          <a:xfrm>
            <a:off x="6550958" y="4317380"/>
            <a:ext cx="5096435" cy="5847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b="1"/>
            </a:lvl1pPr>
          </a:lstStyle>
          <a:p>
            <a:pPr>
              <a:defRPr b="0"/>
            </a:pPr>
            <a:r>
              <a:rPr sz="1600" dirty="0">
                <a:latin typeface="Century Gothic" charset="0"/>
                <a:ea typeface="Century Gothic" charset="0"/>
                <a:cs typeface="Century Gothic" charset="0"/>
              </a:rPr>
              <a:t>JCatascopia Metric Rule Language and Mechanism</a:t>
            </a:r>
          </a:p>
        </p:txBody>
      </p:sp>
      <p:sp>
        <p:nvSpPr>
          <p:cNvPr id="3" name="Slide Number Placeholder 2"/>
          <p:cNvSpPr>
            <a:spLocks noGrp="1"/>
          </p:cNvSpPr>
          <p:nvPr>
            <p:ph type="sldNum" sz="quarter" idx="12"/>
          </p:nvPr>
        </p:nvSpPr>
        <p:spPr/>
        <p:txBody>
          <a:bodyPr/>
          <a:lstStyle/>
          <a:p>
            <a:fld id="{2E1132C6-AAAE-EC48-8E6B-34456B74D6B2}" type="slidenum">
              <a:rPr lang="en-US" smtClean="0"/>
              <a:t>100</a:t>
            </a:fld>
            <a:endParaRPr lang="en-US" dirty="0"/>
          </a:p>
        </p:txBody>
      </p:sp>
    </p:spTree>
    <p:extLst>
      <p:ext uri="{BB962C8B-B14F-4D97-AF65-F5344CB8AC3E}">
        <p14:creationId xmlns:p14="http://schemas.microsoft.com/office/powerpoint/2010/main" val="14893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Portability and Interoperability</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86.png"/>
          <p:cNvPicPr>
            <a:picLocks noChangeAspect="1"/>
          </p:cNvPicPr>
          <p:nvPr/>
        </p:nvPicPr>
        <p:blipFill>
          <a:blip r:embed="rId2">
            <a:extLst/>
          </a:blip>
          <a:stretch>
            <a:fillRect/>
          </a:stretch>
        </p:blipFill>
        <p:spPr>
          <a:xfrm>
            <a:off x="838200" y="1787720"/>
            <a:ext cx="3303077" cy="1587096"/>
          </a:xfrm>
          <a:prstGeom prst="rect">
            <a:avLst/>
          </a:prstGeom>
          <a:ln w="12700">
            <a:miter lim="400000"/>
          </a:ln>
        </p:spPr>
      </p:pic>
      <p:pic>
        <p:nvPicPr>
          <p:cNvPr id="7" name="image89.png"/>
          <p:cNvPicPr>
            <a:picLocks noChangeAspect="1"/>
          </p:cNvPicPr>
          <p:nvPr/>
        </p:nvPicPr>
        <p:blipFill>
          <a:blip r:embed="rId3">
            <a:extLst/>
          </a:blip>
          <a:stretch>
            <a:fillRect/>
          </a:stretch>
        </p:blipFill>
        <p:spPr>
          <a:xfrm>
            <a:off x="7665786" y="1804672"/>
            <a:ext cx="3226331" cy="1568193"/>
          </a:xfrm>
          <a:prstGeom prst="rect">
            <a:avLst/>
          </a:prstGeom>
          <a:ln w="12700">
            <a:miter lim="400000"/>
          </a:ln>
        </p:spPr>
      </p:pic>
      <p:pic>
        <p:nvPicPr>
          <p:cNvPr id="8" name="image91.jpg" descr="http://blogs-images.forbes.com/patrickmoorhead/files/2014/05/openstack-logo.jpg"/>
          <p:cNvPicPr>
            <a:picLocks noChangeAspect="1"/>
          </p:cNvPicPr>
          <p:nvPr/>
        </p:nvPicPr>
        <p:blipFill>
          <a:blip r:embed="rId4">
            <a:extLst/>
          </a:blip>
          <a:srcRect l="10336" t="10336" r="12143" b="17311"/>
          <a:stretch>
            <a:fillRect/>
          </a:stretch>
        </p:blipFill>
        <p:spPr>
          <a:xfrm>
            <a:off x="7907737" y="4032158"/>
            <a:ext cx="545423" cy="450444"/>
          </a:xfrm>
          <a:prstGeom prst="rect">
            <a:avLst/>
          </a:prstGeom>
          <a:ln w="12700">
            <a:miter lim="400000"/>
          </a:ln>
        </p:spPr>
      </p:pic>
      <p:sp>
        <p:nvSpPr>
          <p:cNvPr id="9" name="Shape 1291"/>
          <p:cNvSpPr/>
          <p:nvPr/>
        </p:nvSpPr>
        <p:spPr>
          <a:xfrm>
            <a:off x="8539331" y="4022483"/>
            <a:ext cx="2352786"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r>
              <a:t>XDB In-Memory </a:t>
            </a:r>
          </a:p>
          <a:p>
            <a:r>
              <a:t>Data Analytics</a:t>
            </a:r>
          </a:p>
        </p:txBody>
      </p:sp>
      <p:pic>
        <p:nvPicPr>
          <p:cNvPr id="10" name="image92.png"/>
          <p:cNvPicPr>
            <a:picLocks noChangeAspect="1"/>
          </p:cNvPicPr>
          <p:nvPr/>
        </p:nvPicPr>
        <p:blipFill>
          <a:blip r:embed="rId5">
            <a:extLst/>
          </a:blip>
          <a:stretch>
            <a:fillRect/>
          </a:stretch>
        </p:blipFill>
        <p:spPr>
          <a:xfrm>
            <a:off x="7665787" y="4868309"/>
            <a:ext cx="3226330" cy="1546786"/>
          </a:xfrm>
          <a:prstGeom prst="rect">
            <a:avLst/>
          </a:prstGeom>
          <a:ln w="12700">
            <a:miter lim="400000"/>
          </a:ln>
        </p:spPr>
      </p:pic>
      <p:pic>
        <p:nvPicPr>
          <p:cNvPr id="11" name="image93.png"/>
          <p:cNvPicPr>
            <a:picLocks noChangeAspect="1"/>
          </p:cNvPicPr>
          <p:nvPr/>
        </p:nvPicPr>
        <p:blipFill>
          <a:blip r:embed="rId6">
            <a:extLst/>
          </a:blip>
          <a:stretch>
            <a:fillRect/>
          </a:stretch>
        </p:blipFill>
        <p:spPr>
          <a:xfrm>
            <a:off x="4291058" y="3743090"/>
            <a:ext cx="2881640" cy="1244126"/>
          </a:xfrm>
          <a:prstGeom prst="rect">
            <a:avLst/>
          </a:prstGeom>
          <a:ln w="12700">
            <a:miter lim="400000"/>
          </a:ln>
        </p:spPr>
      </p:pic>
      <p:pic>
        <p:nvPicPr>
          <p:cNvPr id="12" name="image94.png"/>
          <p:cNvPicPr>
            <a:picLocks noChangeAspect="1"/>
          </p:cNvPicPr>
          <p:nvPr/>
        </p:nvPicPr>
        <p:blipFill>
          <a:blip r:embed="rId7">
            <a:extLst/>
          </a:blip>
          <a:stretch>
            <a:fillRect/>
          </a:stretch>
        </p:blipFill>
        <p:spPr>
          <a:xfrm>
            <a:off x="798024" y="4862208"/>
            <a:ext cx="3193301" cy="1504945"/>
          </a:xfrm>
          <a:prstGeom prst="rect">
            <a:avLst/>
          </a:prstGeom>
          <a:ln w="12700">
            <a:miter lim="400000"/>
          </a:ln>
        </p:spPr>
      </p:pic>
      <p:pic>
        <p:nvPicPr>
          <p:cNvPr id="13" name="image95.jpg" descr="https://okeanos.grnet.gr/static/medialibrary/2013/06/logo.png"/>
          <p:cNvPicPr>
            <a:picLocks noChangeAspect="1"/>
          </p:cNvPicPr>
          <p:nvPr/>
        </p:nvPicPr>
        <p:blipFill>
          <a:blip r:embed="rId8">
            <a:extLst/>
          </a:blip>
          <a:stretch>
            <a:fillRect/>
          </a:stretch>
        </p:blipFill>
        <p:spPr>
          <a:xfrm>
            <a:off x="3806412" y="6014246"/>
            <a:ext cx="969291" cy="243495"/>
          </a:xfrm>
          <a:prstGeom prst="rect">
            <a:avLst/>
          </a:prstGeom>
          <a:ln w="12700">
            <a:miter lim="400000"/>
          </a:ln>
        </p:spPr>
      </p:pic>
      <p:sp>
        <p:nvSpPr>
          <p:cNvPr id="14" name="Shape 1298"/>
          <p:cNvSpPr/>
          <p:nvPr/>
        </p:nvSpPr>
        <p:spPr>
          <a:xfrm>
            <a:off x="3806412" y="5614245"/>
            <a:ext cx="2399984"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r>
              <a:t>SCAN Genome Pipeline</a:t>
            </a:r>
          </a:p>
        </p:txBody>
      </p:sp>
      <p:sp>
        <p:nvSpPr>
          <p:cNvPr id="15" name="Shape 1299"/>
          <p:cNvSpPr/>
          <p:nvPr/>
        </p:nvSpPr>
        <p:spPr>
          <a:xfrm>
            <a:off x="3985496" y="3347588"/>
            <a:ext cx="3492763"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r>
              <a:t>Multi-Graph Clustering in the Cloud </a:t>
            </a:r>
          </a:p>
        </p:txBody>
      </p:sp>
      <p:pic>
        <p:nvPicPr>
          <p:cNvPr id="16" name="image96.png" descr="http://cloudstory.in/wp-content/uploads/2013/07/AWS.png"/>
          <p:cNvPicPr>
            <a:picLocks noChangeAspect="1"/>
          </p:cNvPicPr>
          <p:nvPr/>
        </p:nvPicPr>
        <p:blipFill>
          <a:blip r:embed="rId9">
            <a:extLst/>
          </a:blip>
          <a:srcRect t="11228" b="13917"/>
          <a:stretch>
            <a:fillRect/>
          </a:stretch>
        </p:blipFill>
        <p:spPr>
          <a:xfrm>
            <a:off x="2662819" y="4101034"/>
            <a:ext cx="893201" cy="280837"/>
          </a:xfrm>
          <a:prstGeom prst="rect">
            <a:avLst/>
          </a:prstGeom>
          <a:ln w="12700">
            <a:miter lim="400000"/>
          </a:ln>
        </p:spPr>
      </p:pic>
      <p:pic>
        <p:nvPicPr>
          <p:cNvPr id="17" name="image95.jpg" descr="https://okeanos.grnet.gr/static/medialibrary/2013/06/logo.png"/>
          <p:cNvPicPr>
            <a:picLocks noChangeAspect="1"/>
          </p:cNvPicPr>
          <p:nvPr/>
        </p:nvPicPr>
        <p:blipFill>
          <a:blip r:embed="rId8">
            <a:extLst/>
          </a:blip>
          <a:stretch>
            <a:fillRect/>
          </a:stretch>
        </p:blipFill>
        <p:spPr>
          <a:xfrm>
            <a:off x="2639618" y="3300938"/>
            <a:ext cx="969290" cy="243495"/>
          </a:xfrm>
          <a:prstGeom prst="rect">
            <a:avLst/>
          </a:prstGeom>
          <a:ln w="12700">
            <a:miter lim="400000"/>
          </a:ln>
        </p:spPr>
      </p:pic>
      <p:pic>
        <p:nvPicPr>
          <p:cNvPr id="18" name="image87.jpg" descr="http://www.uknof.org.uk/uknof17/Flexiant-logo.jpg"/>
          <p:cNvPicPr>
            <a:picLocks noChangeAspect="1"/>
          </p:cNvPicPr>
          <p:nvPr/>
        </p:nvPicPr>
        <p:blipFill>
          <a:blip r:embed="rId10">
            <a:extLst/>
          </a:blip>
          <a:srcRect b="17607"/>
          <a:stretch>
            <a:fillRect/>
          </a:stretch>
        </p:blipFill>
        <p:spPr>
          <a:xfrm>
            <a:off x="2754676" y="3706125"/>
            <a:ext cx="751049" cy="259149"/>
          </a:xfrm>
          <a:prstGeom prst="rect">
            <a:avLst/>
          </a:prstGeom>
          <a:ln w="12700">
            <a:miter lim="400000"/>
          </a:ln>
        </p:spPr>
      </p:pic>
      <p:pic>
        <p:nvPicPr>
          <p:cNvPr id="19" name="image87.jpg" descr="http://www.uknof.org.uk/uknof17/Flexiant-logo.jpg"/>
          <p:cNvPicPr>
            <a:picLocks noChangeAspect="1"/>
          </p:cNvPicPr>
          <p:nvPr/>
        </p:nvPicPr>
        <p:blipFill>
          <a:blip r:embed="rId10">
            <a:extLst/>
          </a:blip>
          <a:srcRect b="17607"/>
          <a:stretch>
            <a:fillRect/>
          </a:stretch>
        </p:blipFill>
        <p:spPr>
          <a:xfrm>
            <a:off x="1752516" y="1557192"/>
            <a:ext cx="970647" cy="334921"/>
          </a:xfrm>
          <a:prstGeom prst="rect">
            <a:avLst/>
          </a:prstGeom>
          <a:ln w="12700">
            <a:miter lim="400000"/>
          </a:ln>
        </p:spPr>
      </p:pic>
      <p:pic>
        <p:nvPicPr>
          <p:cNvPr id="20" name="image88.png" descr="https://camo.githubusercontent.com/737bb633ecb7b6829693e14446946eabc4d1d1a4/687474703a2f2f692e696d6775722e636f6d2f6c3752775474512e706e67"/>
          <p:cNvPicPr>
            <a:picLocks noChangeAspect="1"/>
          </p:cNvPicPr>
          <p:nvPr/>
        </p:nvPicPr>
        <p:blipFill>
          <a:blip r:embed="rId11">
            <a:extLst/>
          </a:blip>
          <a:stretch>
            <a:fillRect/>
          </a:stretch>
        </p:blipFill>
        <p:spPr>
          <a:xfrm>
            <a:off x="2867177" y="1573965"/>
            <a:ext cx="1419736" cy="337514"/>
          </a:xfrm>
          <a:prstGeom prst="rect">
            <a:avLst/>
          </a:prstGeom>
          <a:ln w="12700">
            <a:miter lim="400000"/>
          </a:ln>
        </p:spPr>
      </p:pic>
      <p:pic>
        <p:nvPicPr>
          <p:cNvPr id="21" name="image90.png" descr="http://cloudstory.in/wp-content/uploads/2013/07/AWS.png"/>
          <p:cNvPicPr>
            <a:picLocks noChangeAspect="1"/>
          </p:cNvPicPr>
          <p:nvPr/>
        </p:nvPicPr>
        <p:blipFill>
          <a:blip r:embed="rId12">
            <a:extLst/>
          </a:blip>
          <a:srcRect t="11228" b="13917"/>
          <a:stretch>
            <a:fillRect/>
          </a:stretch>
        </p:blipFill>
        <p:spPr>
          <a:xfrm>
            <a:off x="6964341" y="1564909"/>
            <a:ext cx="989621" cy="362949"/>
          </a:xfrm>
          <a:prstGeom prst="rect">
            <a:avLst/>
          </a:prstGeom>
          <a:ln w="12700">
            <a:miter lim="400000"/>
          </a:ln>
        </p:spPr>
      </p:pic>
      <p:sp>
        <p:nvSpPr>
          <p:cNvPr id="22" name="Shape 1300"/>
          <p:cNvSpPr/>
          <p:nvPr/>
        </p:nvSpPr>
        <p:spPr>
          <a:xfrm>
            <a:off x="4235329" y="1573966"/>
            <a:ext cx="1647801"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t>Online Gaming</a:t>
            </a:r>
          </a:p>
        </p:txBody>
      </p:sp>
      <p:sp>
        <p:nvSpPr>
          <p:cNvPr id="23" name="Shape 1301"/>
          <p:cNvSpPr/>
          <p:nvPr/>
        </p:nvSpPr>
        <p:spPr>
          <a:xfrm>
            <a:off x="7907737" y="1628125"/>
            <a:ext cx="277456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t>Multi-Tier Video Streaming</a:t>
            </a:r>
          </a:p>
        </p:txBody>
      </p:sp>
      <p:sp>
        <p:nvSpPr>
          <p:cNvPr id="3" name="Slide Number Placeholder 2"/>
          <p:cNvSpPr>
            <a:spLocks noGrp="1"/>
          </p:cNvSpPr>
          <p:nvPr>
            <p:ph type="sldNum" sz="quarter" idx="12"/>
          </p:nvPr>
        </p:nvSpPr>
        <p:spPr/>
        <p:txBody>
          <a:bodyPr/>
          <a:lstStyle/>
          <a:p>
            <a:fld id="{2E1132C6-AAAE-EC48-8E6B-34456B74D6B2}" type="slidenum">
              <a:rPr lang="en-US" smtClean="0"/>
              <a:t>101</a:t>
            </a:fld>
            <a:endParaRPr lang="en-US" dirty="0"/>
          </a:p>
        </p:txBody>
      </p:sp>
    </p:spTree>
    <p:extLst>
      <p:ext uri="{BB962C8B-B14F-4D97-AF65-F5344CB8AC3E}">
        <p14:creationId xmlns:p14="http://schemas.microsoft.com/office/powerpoint/2010/main" val="7608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1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1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17"/>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18"/>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iterate>
                                    <p:tmAbs val="0"/>
                                  </p:iterate>
                                  <p:childTnLst>
                                    <p:set>
                                      <p:cBhvr>
                                        <p:cTn id="45" fill="hold"/>
                                        <p:tgtEl>
                                          <p:spTgt spid="16"/>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iterate>
                                    <p:tmAbs val="0"/>
                                  </p:iterate>
                                  <p:childTnLst>
                                    <p:set>
                                      <p:cBhvr>
                                        <p:cTn id="48" fill="hold"/>
                                        <p:tgtEl>
                                          <p:spTgt spid="19"/>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iterate>
                                    <p:tmAbs val="0"/>
                                  </p:iterate>
                                  <p:childTnLst>
                                    <p:set>
                                      <p:cBhvr>
                                        <p:cTn id="51" fill="hold"/>
                                        <p:tgtEl>
                                          <p:spTgt spid="20"/>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iterate>
                                    <p:tmAbs val="0"/>
                                  </p:iterate>
                                  <p:childTnLst>
                                    <p:set>
                                      <p:cBhvr>
                                        <p:cTn id="54" fill="hold"/>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p:tmAbs val="0"/>
                                  </p:iterate>
                                  <p:childTnLst>
                                    <p:set>
                                      <p:cBhvr>
                                        <p:cTn id="58" fill="hold"/>
                                        <p:tgtEl>
                                          <p:spTgt spid="23"/>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iterate>
                                    <p:tmAbs val="0"/>
                                  </p:iterate>
                                  <p:childTnLst>
                                    <p:set>
                                      <p:cBhvr>
                                        <p:cTn id="61" fill="hold"/>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16" grpId="0" animBg="1" advAuto="0"/>
      <p:bldP spid="17" grpId="0" animBg="1" advAuto="0"/>
      <p:bldP spid="18" grpId="0" animBg="1" advAuto="0"/>
      <p:bldP spid="19" grpId="0" animBg="1" advAuto="0"/>
      <p:bldP spid="20" grpId="0" animBg="1" advAuto="0"/>
      <p:bldP spid="21" grpId="0" animBg="1" advAuto="0"/>
      <p:bldP spid="22" grpId="0" animBg="1" advAuto="0"/>
      <p:bldP spid="23" grpId="0"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8" name="Shape 1248"/>
          <p:cNvSpPr>
            <a:spLocks noGrp="1"/>
          </p:cNvSpPr>
          <p:nvPr>
            <p:ph type="title"/>
          </p:nvPr>
        </p:nvSpPr>
        <p:spPr>
          <a:prstGeom prst="rect">
            <a:avLst/>
          </a:prstGeom>
        </p:spPr>
        <p:txBody>
          <a:bodyPr/>
          <a:lstStyle/>
          <a:p>
            <a:r>
              <a:t>Testbed - Available Probes</a:t>
            </a:r>
          </a:p>
        </p:txBody>
      </p:sp>
      <p:graphicFrame>
        <p:nvGraphicFramePr>
          <p:cNvPr id="1249" name="Table 1249"/>
          <p:cNvGraphicFramePr/>
          <p:nvPr/>
        </p:nvGraphicFramePr>
        <p:xfrm>
          <a:off x="1857260" y="1157784"/>
          <a:ext cx="8700160" cy="5432640"/>
        </p:xfrm>
        <a:graphic>
          <a:graphicData uri="http://schemas.openxmlformats.org/drawingml/2006/table">
            <a:tbl>
              <a:tblPr firstRow="1" bandRow="1"/>
              <a:tblGrid>
                <a:gridCol w="1288912"/>
                <a:gridCol w="6202893"/>
                <a:gridCol w="1208355"/>
              </a:tblGrid>
              <a:tr h="585400">
                <a:tc>
                  <a:txBody>
                    <a:bodyPr/>
                    <a:lstStyle/>
                    <a:p>
                      <a:pPr algn="l">
                        <a:defRPr sz="1800" b="0" i="0">
                          <a:solidFill>
                            <a:srgbClr val="000000"/>
                          </a:solidFill>
                        </a:defRPr>
                      </a:pPr>
                      <a:r>
                        <a:rPr b="1" i="1"/>
                        <a:t>Probe</a:t>
                      </a:r>
                    </a:p>
                  </a:txBody>
                  <a:tcPr marL="45720" marR="45720" horzOverflow="overflow"/>
                </a:tc>
                <a:tc>
                  <a:txBody>
                    <a:bodyPr/>
                    <a:lstStyle/>
                    <a:p>
                      <a:pPr algn="l">
                        <a:defRPr sz="1800" b="0" i="0">
                          <a:solidFill>
                            <a:srgbClr val="000000"/>
                          </a:solidFill>
                        </a:defRPr>
                      </a:pPr>
                      <a:r>
                        <a:rPr b="1" i="1"/>
                        <a:t>Metrics</a:t>
                      </a:r>
                    </a:p>
                  </a:txBody>
                  <a:tcPr marL="45720" marR="45720" horzOverflow="overflow"/>
                </a:tc>
                <a:tc>
                  <a:txBody>
                    <a:bodyPr/>
                    <a:lstStyle/>
                    <a:p>
                      <a:pPr algn="l">
                        <a:defRPr sz="1800" b="0" i="0">
                          <a:solidFill>
                            <a:srgbClr val="000000"/>
                          </a:solidFill>
                        </a:defRPr>
                      </a:pPr>
                      <a:r>
                        <a:rPr b="1" i="1"/>
                        <a:t>Period (s)</a:t>
                      </a:r>
                    </a:p>
                  </a:txBody>
                  <a:tcPr marL="45720" marR="45720" horzOverflow="overflow"/>
                </a:tc>
              </a:tr>
              <a:tr h="585400">
                <a:tc>
                  <a:txBody>
                    <a:bodyPr/>
                    <a:lstStyle/>
                    <a:p>
                      <a:pPr algn="l">
                        <a:defRPr sz="1800" b="0" i="0"/>
                      </a:pPr>
                      <a:r>
                        <a:rPr b="1" i="1"/>
                        <a:t>CPU</a:t>
                      </a:r>
                    </a:p>
                  </a:txBody>
                  <a:tcPr marL="45720" marR="45720" horzOverflow="overflow"/>
                </a:tc>
                <a:tc>
                  <a:txBody>
                    <a:bodyPr/>
                    <a:lstStyle/>
                    <a:p>
                      <a:pPr algn="l">
                        <a:defRPr sz="1800" b="0" i="0"/>
                      </a:pPr>
                      <a:r>
                        <a:rPr b="1" i="1"/>
                        <a:t>cpuUserUsage, cpuNiceUsage, cpuSystemUsage, cpuIdle, cpuIOWait</a:t>
                      </a:r>
                    </a:p>
                  </a:txBody>
                  <a:tcPr marL="45720" marR="45720" horzOverflow="overflow"/>
                </a:tc>
                <a:tc>
                  <a:txBody>
                    <a:bodyPr/>
                    <a:lstStyle/>
                    <a:p>
                      <a:pPr algn="l">
                        <a:defRPr sz="1800" b="0" i="0"/>
                      </a:pPr>
                      <a:r>
                        <a:rPr b="1" i="1"/>
                        <a:t>10</a:t>
                      </a:r>
                    </a:p>
                  </a:txBody>
                  <a:tcPr marL="45720" marR="45720" horzOverflow="overflow"/>
                </a:tc>
              </a:tr>
              <a:tr h="585400">
                <a:tc>
                  <a:txBody>
                    <a:bodyPr/>
                    <a:lstStyle/>
                    <a:p>
                      <a:pPr algn="l">
                        <a:defRPr sz="1800" b="0" i="0"/>
                      </a:pPr>
                      <a:r>
                        <a:rPr b="1" i="1"/>
                        <a:t>Memory</a:t>
                      </a:r>
                    </a:p>
                  </a:txBody>
                  <a:tcPr marL="45720" marR="45720" horzOverflow="overflow"/>
                </a:tc>
                <a:tc>
                  <a:txBody>
                    <a:bodyPr/>
                    <a:lstStyle/>
                    <a:p>
                      <a:pPr algn="l">
                        <a:defRPr sz="1800" b="0" i="0"/>
                      </a:pPr>
                      <a:r>
                        <a:rPr b="1" i="1"/>
                        <a:t>memTotal, memUsed, memFree, memCache, memSwapTotal, memSwapFree</a:t>
                      </a:r>
                    </a:p>
                  </a:txBody>
                  <a:tcPr marL="45720" marR="45720" horzOverflow="overflow"/>
                </a:tc>
                <a:tc>
                  <a:txBody>
                    <a:bodyPr/>
                    <a:lstStyle/>
                    <a:p>
                      <a:pPr algn="l">
                        <a:defRPr sz="1800" b="0" i="0"/>
                      </a:pPr>
                      <a:r>
                        <a:rPr b="1" i="1"/>
                        <a:t>15</a:t>
                      </a:r>
                    </a:p>
                  </a:txBody>
                  <a:tcPr marL="45720" marR="45720" horzOverflow="overflow"/>
                </a:tc>
              </a:tr>
              <a:tr h="585400">
                <a:tc>
                  <a:txBody>
                    <a:bodyPr/>
                    <a:lstStyle/>
                    <a:p>
                      <a:pPr algn="l">
                        <a:defRPr sz="1800" b="0" i="0"/>
                      </a:pPr>
                      <a:r>
                        <a:rPr b="1" i="1"/>
                        <a:t>Network</a:t>
                      </a:r>
                    </a:p>
                  </a:txBody>
                  <a:tcPr marL="45720" marR="45720" horzOverflow="overflow"/>
                </a:tc>
                <a:tc>
                  <a:txBody>
                    <a:bodyPr/>
                    <a:lstStyle/>
                    <a:p>
                      <a:pPr algn="l">
                        <a:defRPr sz="1800" b="0" i="0"/>
                      </a:pPr>
                      <a:r>
                        <a:rPr b="1" i="1"/>
                        <a:t>netPacketsIN, netPacketsOUT, netBytesIN, netBytesOUT</a:t>
                      </a:r>
                    </a:p>
                  </a:txBody>
                  <a:tcPr marL="45720" marR="45720" horzOverflow="overflow"/>
                </a:tc>
                <a:tc>
                  <a:txBody>
                    <a:bodyPr/>
                    <a:lstStyle/>
                    <a:p>
                      <a:pPr algn="l">
                        <a:defRPr sz="1800" b="0" i="0"/>
                      </a:pPr>
                      <a:r>
                        <a:rPr b="1" i="1"/>
                        <a:t>20</a:t>
                      </a:r>
                    </a:p>
                  </a:txBody>
                  <a:tcPr marL="45720" marR="45720" horzOverflow="overflow"/>
                </a:tc>
              </a:tr>
              <a:tr h="585400">
                <a:tc>
                  <a:txBody>
                    <a:bodyPr/>
                    <a:lstStyle/>
                    <a:p>
                      <a:pPr algn="l">
                        <a:defRPr sz="1800" b="0" i="0"/>
                      </a:pPr>
                      <a:r>
                        <a:rPr b="1" i="1"/>
                        <a:t>Disk Usage</a:t>
                      </a:r>
                    </a:p>
                  </a:txBody>
                  <a:tcPr marL="45720" marR="45720" horzOverflow="overflow"/>
                </a:tc>
                <a:tc>
                  <a:txBody>
                    <a:bodyPr/>
                    <a:lstStyle/>
                    <a:p>
                      <a:pPr algn="l">
                        <a:defRPr sz="1800" b="0" i="0"/>
                      </a:pPr>
                      <a:r>
                        <a:rPr b="1" i="1"/>
                        <a:t>diskTotal, diskFree, diskUsed</a:t>
                      </a:r>
                    </a:p>
                  </a:txBody>
                  <a:tcPr marL="45720" marR="45720" horzOverflow="overflow"/>
                </a:tc>
                <a:tc>
                  <a:txBody>
                    <a:bodyPr/>
                    <a:lstStyle/>
                    <a:p>
                      <a:pPr algn="l">
                        <a:defRPr sz="1800" b="0" i="0"/>
                      </a:pPr>
                      <a:r>
                        <a:rPr b="1" i="1"/>
                        <a:t>60</a:t>
                      </a:r>
                    </a:p>
                  </a:txBody>
                  <a:tcPr marL="45720" marR="45720" horzOverflow="overflow"/>
                </a:tc>
              </a:tr>
              <a:tr h="585400">
                <a:tc>
                  <a:txBody>
                    <a:bodyPr/>
                    <a:lstStyle/>
                    <a:p>
                      <a:pPr algn="l">
                        <a:defRPr sz="1800" b="0" i="0"/>
                      </a:pPr>
                      <a:r>
                        <a:rPr b="1" i="1"/>
                        <a:t>Disk IO</a:t>
                      </a:r>
                    </a:p>
                  </a:txBody>
                  <a:tcPr marL="45720" marR="45720" horzOverflow="overflow"/>
                </a:tc>
                <a:tc>
                  <a:txBody>
                    <a:bodyPr/>
                    <a:lstStyle/>
                    <a:p>
                      <a:pPr algn="l">
                        <a:defRPr sz="1800" b="0" i="0"/>
                      </a:pPr>
                      <a:r>
                        <a:rPr b="1" i="1"/>
                        <a:t>readkbps, writekbps, iotime</a:t>
                      </a:r>
                    </a:p>
                  </a:txBody>
                  <a:tcPr marL="45720" marR="45720" horzOverflow="overflow"/>
                </a:tc>
                <a:tc>
                  <a:txBody>
                    <a:bodyPr/>
                    <a:lstStyle/>
                    <a:p>
                      <a:pPr algn="l">
                        <a:defRPr sz="1800" b="0" i="0"/>
                      </a:pPr>
                      <a:r>
                        <a:rPr b="1" i="1"/>
                        <a:t>40</a:t>
                      </a:r>
                    </a:p>
                  </a:txBody>
                  <a:tcPr marL="45720" marR="45720" horzOverflow="overflow"/>
                </a:tc>
              </a:tr>
              <a:tr h="585400">
                <a:tc>
                  <a:txBody>
                    <a:bodyPr/>
                    <a:lstStyle/>
                    <a:p>
                      <a:pPr algn="l">
                        <a:defRPr sz="1800" b="0" i="0"/>
                      </a:pPr>
                      <a:r>
                        <a:rPr b="1" i="1"/>
                        <a:t>Cassandra</a:t>
                      </a:r>
                    </a:p>
                  </a:txBody>
                  <a:tcPr marL="45720" marR="45720" horzOverflow="overflow"/>
                </a:tc>
                <a:tc>
                  <a:txBody>
                    <a:bodyPr/>
                    <a:lstStyle/>
                    <a:p>
                      <a:pPr algn="l">
                        <a:defRPr sz="1800" b="0" i="0"/>
                      </a:pPr>
                      <a:r>
                        <a:rPr b="1" i="1"/>
                        <a:t>readLatency, writeLatency</a:t>
                      </a:r>
                    </a:p>
                  </a:txBody>
                  <a:tcPr marL="45720" marR="45720" horzOverflow="overflow"/>
                </a:tc>
                <a:tc>
                  <a:txBody>
                    <a:bodyPr/>
                    <a:lstStyle/>
                    <a:p>
                      <a:pPr algn="l">
                        <a:defRPr sz="1800" b="0" i="0"/>
                      </a:pPr>
                      <a:r>
                        <a:rPr b="1" i="1"/>
                        <a:t>20</a:t>
                      </a:r>
                    </a:p>
                  </a:txBody>
                  <a:tcPr marL="45720" marR="45720" horzOverflow="overflow"/>
                </a:tc>
              </a:tr>
              <a:tr h="585400">
                <a:tc>
                  <a:txBody>
                    <a:bodyPr/>
                    <a:lstStyle/>
                    <a:p>
                      <a:pPr algn="l">
                        <a:defRPr sz="1800" b="0" i="0"/>
                      </a:pPr>
                      <a:r>
                        <a:rPr b="1" i="1"/>
                        <a:t>YCSB</a:t>
                      </a:r>
                    </a:p>
                  </a:txBody>
                  <a:tcPr marL="45720" marR="45720" horzOverflow="overflow"/>
                </a:tc>
                <a:tc>
                  <a:txBody>
                    <a:bodyPr/>
                    <a:lstStyle/>
                    <a:p>
                      <a:pPr algn="l">
                        <a:defRPr sz="1800" b="0" i="0"/>
                      </a:pPr>
                      <a:r>
                        <a:rPr b="1" i="1"/>
                        <a:t>clientThroughput, clientLatency</a:t>
                      </a:r>
                    </a:p>
                  </a:txBody>
                  <a:tcPr marL="45720" marR="45720" horzOverflow="overflow"/>
                </a:tc>
                <a:tc>
                  <a:txBody>
                    <a:bodyPr/>
                    <a:lstStyle/>
                    <a:p>
                      <a:pPr algn="l">
                        <a:defRPr sz="1800" b="0" i="0"/>
                      </a:pPr>
                      <a:r>
                        <a:rPr b="1" i="1"/>
                        <a:t>10</a:t>
                      </a:r>
                    </a:p>
                  </a:txBody>
                  <a:tcPr marL="45720" marR="45720" horzOverflow="overflow"/>
                </a:tc>
              </a:tr>
              <a:tr h="585400">
                <a:tc>
                  <a:txBody>
                    <a:bodyPr/>
                    <a:lstStyle/>
                    <a:p>
                      <a:pPr algn="l">
                        <a:defRPr sz="1800" b="0" i="0"/>
                      </a:pPr>
                      <a:r>
                        <a:rPr b="1" i="1"/>
                        <a:t>HASCOP</a:t>
                      </a:r>
                    </a:p>
                  </a:txBody>
                  <a:tcPr marL="45720" marR="45720" horzOverflow="overflow"/>
                </a:tc>
                <a:tc>
                  <a:txBody>
                    <a:bodyPr/>
                    <a:lstStyle/>
                    <a:p>
                      <a:pPr algn="l">
                        <a:defRPr sz="1800" b="0" i="0"/>
                      </a:pPr>
                      <a:r>
                        <a:rPr b="1" i="1"/>
                        <a:t>clustersPerIter, iterElapTime, centroidUpdTime, pTableUpdTime, graphUpdTime</a:t>
                      </a:r>
                    </a:p>
                  </a:txBody>
                  <a:tcPr marL="45720" marR="45720" horzOverflow="overflow"/>
                </a:tc>
                <a:tc>
                  <a:txBody>
                    <a:bodyPr/>
                    <a:lstStyle/>
                    <a:p>
                      <a:pPr algn="l">
                        <a:defRPr sz="1800" b="0" i="0"/>
                      </a:pPr>
                      <a:r>
                        <a:rPr b="1" i="1"/>
                        <a:t>20</a:t>
                      </a:r>
                    </a:p>
                  </a:txBody>
                  <a:tcPr marL="45720" marR="45720" horzOverflow="overflow"/>
                </a:tc>
              </a:tr>
            </a:tbl>
          </a:graphicData>
        </a:graphic>
      </p:graphicFrame>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Slide Number Placeholder 2"/>
          <p:cNvSpPr>
            <a:spLocks noGrp="1"/>
          </p:cNvSpPr>
          <p:nvPr>
            <p:ph type="sldNum" sz="quarter" idx="12"/>
          </p:nvPr>
        </p:nvSpPr>
        <p:spPr/>
        <p:txBody>
          <a:bodyPr/>
          <a:lstStyle/>
          <a:p>
            <a:fld id="{2E1132C6-AAAE-EC48-8E6B-34456B74D6B2}" type="slidenum">
              <a:rPr lang="en-US" smtClean="0"/>
              <a:t>102</a:t>
            </a:fld>
            <a:endParaRPr lang="en-US" dirty="0"/>
          </a:p>
        </p:txBody>
      </p:sp>
    </p:spTree>
    <p:extLst>
      <p:ext uri="{BB962C8B-B14F-4D97-AF65-F5344CB8AC3E}">
        <p14:creationId xmlns:p14="http://schemas.microsoft.com/office/powerpoint/2010/main" val="233983847"/>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7" name="Shape 1307"/>
          <p:cNvSpPr/>
          <p:nvPr/>
        </p:nvSpPr>
        <p:spPr>
          <a:xfrm>
            <a:off x="1833059" y="599472"/>
            <a:ext cx="8373482" cy="828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4400"/>
            </a:pPr>
            <a:r>
              <a:rPr sz="2400" b="1"/>
              <a:t>Monitoring Agent Runtime Footprint</a:t>
            </a:r>
          </a:p>
          <a:p>
            <a:pPr algn="ctr">
              <a:defRPr sz="4400"/>
            </a:pPr>
            <a:r>
              <a:rPr sz="2400" b="1"/>
              <a:t>for a 3-tier Video Streaming Service</a:t>
            </a:r>
          </a:p>
        </p:txBody>
      </p:sp>
      <p:pic>
        <p:nvPicPr>
          <p:cNvPr id="1308" name="image99.png"/>
          <p:cNvPicPr>
            <a:picLocks noChangeAspect="1"/>
          </p:cNvPicPr>
          <p:nvPr/>
        </p:nvPicPr>
        <p:blipFill>
          <a:blip r:embed="rId2">
            <a:extLst/>
          </a:blip>
          <a:srcRect l="50184" r="24825"/>
          <a:stretch>
            <a:fillRect/>
          </a:stretch>
        </p:blipFill>
        <p:spPr>
          <a:xfrm>
            <a:off x="3435275" y="3484879"/>
            <a:ext cx="2580268" cy="1762126"/>
          </a:xfrm>
          <a:prstGeom prst="rect">
            <a:avLst/>
          </a:prstGeom>
          <a:ln w="12700">
            <a:miter lim="400000"/>
          </a:ln>
        </p:spPr>
      </p:pic>
      <p:pic>
        <p:nvPicPr>
          <p:cNvPr id="1309" name="image99.png"/>
          <p:cNvPicPr>
            <a:picLocks noChangeAspect="1"/>
          </p:cNvPicPr>
          <p:nvPr/>
        </p:nvPicPr>
        <p:blipFill>
          <a:blip r:embed="rId2">
            <a:extLst/>
          </a:blip>
          <a:srcRect r="74907"/>
          <a:stretch>
            <a:fillRect/>
          </a:stretch>
        </p:blipFill>
        <p:spPr>
          <a:xfrm>
            <a:off x="3424742" y="1503680"/>
            <a:ext cx="2590801" cy="1762126"/>
          </a:xfrm>
          <a:prstGeom prst="rect">
            <a:avLst/>
          </a:prstGeom>
          <a:ln w="12700">
            <a:miter lim="400000"/>
          </a:ln>
        </p:spPr>
      </p:pic>
      <p:sp>
        <p:nvSpPr>
          <p:cNvPr id="1310" name="Shape 1310"/>
          <p:cNvSpPr/>
          <p:nvPr/>
        </p:nvSpPr>
        <p:spPr>
          <a:xfrm>
            <a:off x="3729542" y="3198198"/>
            <a:ext cx="21336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lvl1pPr>
          </a:lstStyle>
          <a:p>
            <a:pPr>
              <a:defRPr sz="1800" b="0"/>
            </a:pPr>
            <a:r>
              <a:rPr/>
              <a:t>HAProxy Load Balancer</a:t>
            </a:r>
          </a:p>
        </p:txBody>
      </p:sp>
      <p:sp>
        <p:nvSpPr>
          <p:cNvPr id="1311" name="Shape 1311"/>
          <p:cNvSpPr/>
          <p:nvPr/>
        </p:nvSpPr>
        <p:spPr>
          <a:xfrm>
            <a:off x="6396543" y="3190259"/>
            <a:ext cx="21336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lvl1pPr>
          </a:lstStyle>
          <a:p>
            <a:pPr>
              <a:defRPr sz="1800" b="0"/>
            </a:pPr>
            <a:r>
              <a:rPr/>
              <a:t>Cassandra DB Node</a:t>
            </a:r>
          </a:p>
        </p:txBody>
      </p:sp>
      <p:sp>
        <p:nvSpPr>
          <p:cNvPr id="1312" name="Shape 1312"/>
          <p:cNvSpPr/>
          <p:nvPr/>
        </p:nvSpPr>
        <p:spPr>
          <a:xfrm>
            <a:off x="6396543" y="5268286"/>
            <a:ext cx="21336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lvl1pPr>
          </a:lstStyle>
          <a:p>
            <a:pPr>
              <a:defRPr sz="1800" b="0"/>
            </a:pPr>
            <a:r>
              <a:rPr/>
              <a:t>Tomcat Application Server</a:t>
            </a:r>
          </a:p>
        </p:txBody>
      </p:sp>
      <p:sp>
        <p:nvSpPr>
          <p:cNvPr id="1313" name="Shape 1313"/>
          <p:cNvSpPr/>
          <p:nvPr/>
        </p:nvSpPr>
        <p:spPr>
          <a:xfrm>
            <a:off x="3797300" y="5276223"/>
            <a:ext cx="2133600"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lvl1pPr>
          </a:lstStyle>
          <a:p>
            <a:pPr>
              <a:defRPr sz="1800" b="0"/>
            </a:pPr>
            <a:r>
              <a:rPr/>
              <a:t>Online Directory Node</a:t>
            </a:r>
          </a:p>
        </p:txBody>
      </p:sp>
      <p:sp>
        <p:nvSpPr>
          <p:cNvPr id="1314" name="Shape 1314"/>
          <p:cNvSpPr/>
          <p:nvPr/>
        </p:nvSpPr>
        <p:spPr>
          <a:xfrm>
            <a:off x="1634042" y="5768837"/>
            <a:ext cx="8915401" cy="57404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lIns="45719" rIns="45719">
            <a:spAutoFit/>
          </a:bodyPr>
          <a:lstStyle/>
          <a:p>
            <a:pPr algn="ctr"/>
            <a:r>
              <a:rPr sz="1500"/>
              <a:t>As metric count increases, </a:t>
            </a:r>
            <a:r>
              <a:rPr sz="1500">
                <a:solidFill>
                  <a:srgbClr val="FF0000"/>
                </a:solidFill>
              </a:rPr>
              <a:t>Ganglia doubles its runtime footprint </a:t>
            </a:r>
            <a:r>
              <a:rPr sz="1500"/>
              <a:t>since custom application-specific metrics are external processes in contrast to JCatascopia where </a:t>
            </a:r>
            <a:r>
              <a:rPr sz="1500" b="1">
                <a:solidFill>
                  <a:srgbClr val="00B050"/>
                </a:solidFill>
              </a:rPr>
              <a:t>Probes are loaded as lightweight Java threads</a:t>
            </a:r>
          </a:p>
        </p:txBody>
      </p:sp>
      <p:pic>
        <p:nvPicPr>
          <p:cNvPr id="1315" name="image99.png"/>
          <p:cNvPicPr>
            <a:picLocks noChangeAspect="1"/>
          </p:cNvPicPr>
          <p:nvPr/>
        </p:nvPicPr>
        <p:blipFill>
          <a:blip r:embed="rId2">
            <a:extLst/>
          </a:blip>
          <a:srcRect l="25830" r="50553"/>
          <a:stretch>
            <a:fillRect/>
          </a:stretch>
        </p:blipFill>
        <p:spPr>
          <a:xfrm>
            <a:off x="6091742" y="1503680"/>
            <a:ext cx="2438401" cy="1762126"/>
          </a:xfrm>
          <a:prstGeom prst="rect">
            <a:avLst/>
          </a:prstGeom>
          <a:ln w="12700">
            <a:miter lim="400000"/>
          </a:ln>
        </p:spPr>
      </p:pic>
      <p:pic>
        <p:nvPicPr>
          <p:cNvPr id="1316" name="image99.png"/>
          <p:cNvPicPr>
            <a:picLocks noChangeAspect="1"/>
          </p:cNvPicPr>
          <p:nvPr/>
        </p:nvPicPr>
        <p:blipFill>
          <a:blip r:embed="rId2">
            <a:extLst/>
          </a:blip>
          <a:srcRect l="75911"/>
          <a:stretch>
            <a:fillRect/>
          </a:stretch>
        </p:blipFill>
        <p:spPr>
          <a:xfrm>
            <a:off x="6091740" y="3484879"/>
            <a:ext cx="2487034" cy="1762126"/>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103</a:t>
            </a:fld>
            <a:endParaRPr lang="uk-UA"/>
          </a:p>
        </p:txBody>
      </p:sp>
    </p:spTree>
    <p:extLst>
      <p:ext uri="{BB962C8B-B14F-4D97-AF65-F5344CB8AC3E}">
        <p14:creationId xmlns:p14="http://schemas.microsoft.com/office/powerpoint/2010/main" val="161713332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3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30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31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3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1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 grpId="0" animBg="1" advAuto="0"/>
      <p:bldP spid="1311" grpId="0" animBg="1" advAuto="0"/>
      <p:bldP spid="1312" grpId="0" animBg="1" advAuto="0"/>
      <p:bldP spid="1313" grpId="0" animBg="1" advAuto="0"/>
      <p:bldP spid="1314" grpId="0" animBg="1" advAuto="0"/>
      <p:bldP spid="1315" grpId="0" animBg="1" advAuto="0"/>
      <p:bldP spid="1316" grpId="0"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9" name="Shape 1319"/>
          <p:cNvSpPr/>
          <p:nvPr/>
        </p:nvSpPr>
        <p:spPr>
          <a:xfrm>
            <a:off x="5140631" y="4983797"/>
            <a:ext cx="4223423" cy="123444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lIns="45719" rIns="45719">
            <a:spAutoFit/>
          </a:bodyPr>
          <a:lstStyle/>
          <a:p>
            <a:pPr algn="ctr"/>
            <a:r>
              <a:t>When in need of </a:t>
            </a:r>
            <a:r>
              <a:rPr b="1">
                <a:solidFill>
                  <a:srgbClr val="00B050"/>
                </a:solidFill>
              </a:rPr>
              <a:t>application-level monitoring</a:t>
            </a:r>
            <a:r>
              <a:t>, for a small runtime overhead, </a:t>
            </a:r>
            <a:r>
              <a:rPr b="1">
                <a:solidFill>
                  <a:schemeClr val="accent1"/>
                </a:solidFill>
              </a:rPr>
              <a:t>JCatascopia</a:t>
            </a:r>
            <a:r>
              <a:t> can </a:t>
            </a:r>
            <a:r>
              <a:rPr b="1">
                <a:solidFill>
                  <a:srgbClr val="00B050"/>
                </a:solidFill>
              </a:rPr>
              <a:t>reduce</a:t>
            </a:r>
            <a:r>
              <a:rPr>
                <a:solidFill>
                  <a:srgbClr val="00B050"/>
                </a:solidFill>
              </a:rPr>
              <a:t> </a:t>
            </a:r>
            <a:r>
              <a:t>monitoring network traffic and consequently </a:t>
            </a:r>
            <a:r>
              <a:rPr b="1">
                <a:solidFill>
                  <a:srgbClr val="00B050"/>
                </a:solidFill>
              </a:rPr>
              <a:t>monitoring cost</a:t>
            </a:r>
          </a:p>
        </p:txBody>
      </p:sp>
      <p:sp>
        <p:nvSpPr>
          <p:cNvPr id="1320" name="Shape 1320"/>
          <p:cNvSpPr/>
          <p:nvPr/>
        </p:nvSpPr>
        <p:spPr>
          <a:xfrm>
            <a:off x="1981200" y="254032"/>
            <a:ext cx="8229600" cy="828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4400"/>
            </a:pPr>
            <a:r>
              <a:rPr sz="2400" b="1"/>
              <a:t>Network Utilisation </a:t>
            </a:r>
          </a:p>
          <a:p>
            <a:pPr algn="ctr">
              <a:defRPr sz="4400"/>
            </a:pPr>
            <a:r>
              <a:rPr sz="2400" b="1"/>
              <a:t>for 3-tier Video Streaming Service</a:t>
            </a:r>
          </a:p>
        </p:txBody>
      </p:sp>
      <p:pic>
        <p:nvPicPr>
          <p:cNvPr id="1321" name="image98.png"/>
          <p:cNvPicPr>
            <a:picLocks noChangeAspect="1"/>
          </p:cNvPicPr>
          <p:nvPr/>
        </p:nvPicPr>
        <p:blipFill>
          <a:blip r:embed="rId2">
            <a:extLst/>
          </a:blip>
          <a:stretch>
            <a:fillRect/>
          </a:stretch>
        </p:blipFill>
        <p:spPr>
          <a:xfrm>
            <a:off x="2265819" y="1350044"/>
            <a:ext cx="6375122" cy="350548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104</a:t>
            </a:fld>
            <a:endParaRPr lang="uk-UA"/>
          </a:p>
        </p:txBody>
      </p:sp>
    </p:spTree>
    <p:extLst>
      <p:ext uri="{BB962C8B-B14F-4D97-AF65-F5344CB8AC3E}">
        <p14:creationId xmlns:p14="http://schemas.microsoft.com/office/powerpoint/2010/main" val="60667280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9" grpId="0"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a:solidFill>
                  <a:schemeClr val="accent1">
                    <a:lumMod val="75000"/>
                  </a:schemeClr>
                </a:solidFill>
              </a:rPr>
              <a:t> </a:t>
            </a:r>
            <a:r>
              <a:rPr lang="en-US" b="1" dirty="0" smtClean="0">
                <a:solidFill>
                  <a:schemeClr val="accent1">
                    <a:lumMod val="75000"/>
                  </a:schemeClr>
                </a:solidFill>
              </a:rPr>
              <a:t>- </a:t>
            </a:r>
            <a:r>
              <a:rPr lang="en-US" dirty="0" smtClean="0">
                <a:solidFill>
                  <a:schemeClr val="accent1">
                    <a:lumMod val="75000"/>
                  </a:schemeClr>
                </a:solidFill>
              </a:rPr>
              <a:t>Scalability Evaluation</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100.jpg"/>
          <p:cNvPicPr>
            <a:picLocks noChangeAspect="1"/>
          </p:cNvPicPr>
          <p:nvPr/>
        </p:nvPicPr>
        <p:blipFill>
          <a:blip r:embed="rId2">
            <a:extLst/>
          </a:blip>
          <a:stretch>
            <a:fillRect/>
          </a:stretch>
        </p:blipFill>
        <p:spPr>
          <a:xfrm>
            <a:off x="1703511" y="2187766"/>
            <a:ext cx="3885626" cy="3283250"/>
          </a:xfrm>
          <a:prstGeom prst="rect">
            <a:avLst/>
          </a:prstGeom>
          <a:ln w="12700">
            <a:miter lim="400000"/>
          </a:ln>
        </p:spPr>
      </p:pic>
      <p:sp>
        <p:nvSpPr>
          <p:cNvPr id="9" name="Shape 1326"/>
          <p:cNvSpPr/>
          <p:nvPr/>
        </p:nvSpPr>
        <p:spPr>
          <a:xfrm>
            <a:off x="3143671" y="2137164"/>
            <a:ext cx="237626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solidFill>
                  <a:srgbClr val="FF9300"/>
                </a:solidFill>
              </a:defRPr>
            </a:pPr>
            <a:r>
              <a:rPr dirty="0">
                <a:solidFill>
                  <a:schemeClr val="accent2">
                    <a:lumMod val="75000"/>
                  </a:schemeClr>
                </a:solidFill>
              </a:rPr>
              <a:t>1 Monitoring Server</a:t>
            </a:r>
          </a:p>
          <a:p>
            <a:pPr algn="ctr">
              <a:defRPr b="1">
                <a:solidFill>
                  <a:srgbClr val="FF9300"/>
                </a:solidFill>
              </a:defRPr>
            </a:pPr>
            <a:r>
              <a:rPr dirty="0">
                <a:solidFill>
                  <a:schemeClr val="accent2">
                    <a:lumMod val="75000"/>
                  </a:schemeClr>
                </a:solidFill>
              </a:rPr>
              <a:t>        MySQL DB</a:t>
            </a:r>
          </a:p>
        </p:txBody>
      </p:sp>
      <p:pic>
        <p:nvPicPr>
          <p:cNvPr id="10" name="image101.png"/>
          <p:cNvPicPr>
            <a:picLocks noChangeAspect="1"/>
          </p:cNvPicPr>
          <p:nvPr/>
        </p:nvPicPr>
        <p:blipFill>
          <a:blip r:embed="rId3">
            <a:extLst/>
          </a:blip>
          <a:stretch>
            <a:fillRect/>
          </a:stretch>
        </p:blipFill>
        <p:spPr>
          <a:xfrm>
            <a:off x="6033696" y="2133769"/>
            <a:ext cx="4536460" cy="3192324"/>
          </a:xfrm>
          <a:prstGeom prst="rect">
            <a:avLst/>
          </a:prstGeom>
          <a:ln w="12700">
            <a:miter lim="400000"/>
          </a:ln>
        </p:spPr>
      </p:pic>
      <p:sp>
        <p:nvSpPr>
          <p:cNvPr id="3" name="Slide Number Placeholder 2"/>
          <p:cNvSpPr>
            <a:spLocks noGrp="1"/>
          </p:cNvSpPr>
          <p:nvPr>
            <p:ph type="sldNum" sz="quarter" idx="12"/>
          </p:nvPr>
        </p:nvSpPr>
        <p:spPr/>
        <p:txBody>
          <a:bodyPr/>
          <a:lstStyle/>
          <a:p>
            <a:fld id="{2E1132C6-AAAE-EC48-8E6B-34456B74D6B2}" type="slidenum">
              <a:rPr lang="en-US" smtClean="0"/>
              <a:t>105</a:t>
            </a:fld>
            <a:endParaRPr lang="en-US" dirty="0"/>
          </a:p>
        </p:txBody>
      </p:sp>
    </p:spTree>
    <p:extLst>
      <p:ext uri="{BB962C8B-B14F-4D97-AF65-F5344CB8AC3E}">
        <p14:creationId xmlns:p14="http://schemas.microsoft.com/office/powerpoint/2010/main" val="20053526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a:solidFill>
                  <a:schemeClr val="accent1">
                    <a:lumMod val="75000"/>
                  </a:schemeClr>
                </a:solidFill>
              </a:rPr>
              <a:t> </a:t>
            </a:r>
            <a:r>
              <a:rPr lang="en-US" b="1" dirty="0" smtClean="0">
                <a:solidFill>
                  <a:schemeClr val="accent1">
                    <a:lumMod val="75000"/>
                  </a:schemeClr>
                </a:solidFill>
              </a:rPr>
              <a:t>- </a:t>
            </a:r>
            <a:r>
              <a:rPr lang="en-US" dirty="0" smtClean="0">
                <a:solidFill>
                  <a:schemeClr val="accent1">
                    <a:lumMod val="75000"/>
                  </a:schemeClr>
                </a:solidFill>
              </a:rPr>
              <a:t>Scalability Evaluation</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11" name="image100.jpg"/>
          <p:cNvPicPr>
            <a:picLocks noChangeAspect="1"/>
          </p:cNvPicPr>
          <p:nvPr/>
        </p:nvPicPr>
        <p:blipFill>
          <a:blip r:embed="rId2">
            <a:extLst/>
          </a:blip>
          <a:stretch>
            <a:fillRect/>
          </a:stretch>
        </p:blipFill>
        <p:spPr>
          <a:xfrm>
            <a:off x="1752938" y="2408892"/>
            <a:ext cx="3885626" cy="3283250"/>
          </a:xfrm>
          <a:prstGeom prst="rect">
            <a:avLst/>
          </a:prstGeom>
          <a:ln w="12700">
            <a:miter lim="400000"/>
          </a:ln>
        </p:spPr>
      </p:pic>
      <p:pic>
        <p:nvPicPr>
          <p:cNvPr id="12" name="image101.png"/>
          <p:cNvPicPr>
            <a:picLocks noChangeAspect="1"/>
          </p:cNvPicPr>
          <p:nvPr/>
        </p:nvPicPr>
        <p:blipFill>
          <a:blip r:embed="rId3">
            <a:extLst/>
          </a:blip>
          <a:stretch>
            <a:fillRect/>
          </a:stretch>
        </p:blipFill>
        <p:spPr>
          <a:xfrm>
            <a:off x="6083123" y="2354895"/>
            <a:ext cx="4536460" cy="3192324"/>
          </a:xfrm>
          <a:prstGeom prst="rect">
            <a:avLst/>
          </a:prstGeom>
          <a:ln w="12700">
            <a:miter lim="400000"/>
          </a:ln>
        </p:spPr>
      </p:pic>
      <p:pic>
        <p:nvPicPr>
          <p:cNvPr id="13" name="image102.png"/>
          <p:cNvPicPr>
            <a:picLocks noChangeAspect="1"/>
          </p:cNvPicPr>
          <p:nvPr/>
        </p:nvPicPr>
        <p:blipFill>
          <a:blip r:embed="rId4">
            <a:extLst/>
          </a:blip>
          <a:stretch>
            <a:fillRect/>
          </a:stretch>
        </p:blipFill>
        <p:spPr>
          <a:xfrm>
            <a:off x="6157031" y="2375870"/>
            <a:ext cx="4407997" cy="3171348"/>
          </a:xfrm>
          <a:prstGeom prst="rect">
            <a:avLst/>
          </a:prstGeom>
          <a:ln w="12700">
            <a:miter lim="400000"/>
          </a:ln>
        </p:spPr>
      </p:pic>
      <p:sp>
        <p:nvSpPr>
          <p:cNvPr id="14" name="Shape 1334"/>
          <p:cNvSpPr/>
          <p:nvPr/>
        </p:nvSpPr>
        <p:spPr>
          <a:xfrm>
            <a:off x="3193098" y="2358290"/>
            <a:ext cx="237626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solidFill>
                  <a:srgbClr val="FF9300"/>
                </a:solidFill>
              </a:defRPr>
            </a:pPr>
            <a:r>
              <a:rPr dirty="0">
                <a:solidFill>
                  <a:schemeClr val="accent2">
                    <a:lumMod val="75000"/>
                  </a:schemeClr>
                </a:solidFill>
              </a:rPr>
              <a:t>1 Monitoring Server</a:t>
            </a:r>
          </a:p>
          <a:p>
            <a:pPr algn="ctr">
              <a:defRPr b="1">
                <a:solidFill>
                  <a:srgbClr val="FF9300"/>
                </a:solidFill>
              </a:defRPr>
            </a:pPr>
            <a:r>
              <a:rPr dirty="0">
                <a:solidFill>
                  <a:schemeClr val="accent2">
                    <a:lumMod val="75000"/>
                  </a:schemeClr>
                </a:solidFill>
              </a:rPr>
              <a:t>1 Cassandra Node</a:t>
            </a:r>
          </a:p>
        </p:txBody>
      </p:sp>
      <p:sp>
        <p:nvSpPr>
          <p:cNvPr id="3" name="Slide Number Placeholder 2"/>
          <p:cNvSpPr>
            <a:spLocks noGrp="1"/>
          </p:cNvSpPr>
          <p:nvPr>
            <p:ph type="sldNum" sz="quarter" idx="12"/>
          </p:nvPr>
        </p:nvSpPr>
        <p:spPr/>
        <p:txBody>
          <a:bodyPr/>
          <a:lstStyle/>
          <a:p>
            <a:fld id="{2E1132C6-AAAE-EC48-8E6B-34456B74D6B2}" type="slidenum">
              <a:rPr lang="en-US" smtClean="0"/>
              <a:t>106</a:t>
            </a:fld>
            <a:endParaRPr lang="en-US" dirty="0"/>
          </a:p>
        </p:txBody>
      </p:sp>
    </p:spTree>
    <p:extLst>
      <p:ext uri="{BB962C8B-B14F-4D97-AF65-F5344CB8AC3E}">
        <p14:creationId xmlns:p14="http://schemas.microsoft.com/office/powerpoint/2010/main" val="15740569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a:solidFill>
                  <a:schemeClr val="accent1">
                    <a:lumMod val="75000"/>
                  </a:schemeClr>
                </a:solidFill>
              </a:rPr>
              <a:t> </a:t>
            </a:r>
            <a:r>
              <a:rPr lang="en-US" b="1" dirty="0" smtClean="0">
                <a:solidFill>
                  <a:schemeClr val="accent1">
                    <a:lumMod val="75000"/>
                  </a:schemeClr>
                </a:solidFill>
              </a:rPr>
              <a:t>- </a:t>
            </a:r>
            <a:r>
              <a:rPr lang="en-US" dirty="0" smtClean="0">
                <a:solidFill>
                  <a:schemeClr val="accent1">
                    <a:lumMod val="75000"/>
                  </a:schemeClr>
                </a:solidFill>
              </a:rPr>
              <a:t>Scalability Evaluation</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9" name="image100.jpg"/>
          <p:cNvPicPr>
            <a:picLocks noChangeAspect="1"/>
          </p:cNvPicPr>
          <p:nvPr/>
        </p:nvPicPr>
        <p:blipFill>
          <a:blip r:embed="rId2">
            <a:extLst/>
          </a:blip>
          <a:stretch>
            <a:fillRect/>
          </a:stretch>
        </p:blipFill>
        <p:spPr>
          <a:xfrm>
            <a:off x="1823938" y="2516768"/>
            <a:ext cx="3885626" cy="3283250"/>
          </a:xfrm>
          <a:prstGeom prst="rect">
            <a:avLst/>
          </a:prstGeom>
          <a:ln w="12700">
            <a:miter lim="400000"/>
          </a:ln>
        </p:spPr>
      </p:pic>
      <p:sp>
        <p:nvSpPr>
          <p:cNvPr id="10" name="Shape 1339"/>
          <p:cNvSpPr/>
          <p:nvPr/>
        </p:nvSpPr>
        <p:spPr>
          <a:xfrm>
            <a:off x="3264098" y="2466166"/>
            <a:ext cx="237626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solidFill>
                  <a:srgbClr val="FF9300"/>
                </a:solidFill>
              </a:defRPr>
            </a:pPr>
            <a:r>
              <a:rPr dirty="0">
                <a:solidFill>
                  <a:schemeClr val="accent2">
                    <a:lumMod val="75000"/>
                  </a:schemeClr>
                </a:solidFill>
              </a:rPr>
              <a:t>1 Monitoring Server</a:t>
            </a:r>
          </a:p>
          <a:p>
            <a:pPr algn="ctr">
              <a:defRPr b="1">
                <a:solidFill>
                  <a:srgbClr val="FF9300"/>
                </a:solidFill>
              </a:defRPr>
            </a:pPr>
            <a:r>
              <a:rPr dirty="0">
                <a:solidFill>
                  <a:schemeClr val="accent2">
                    <a:lumMod val="75000"/>
                  </a:schemeClr>
                </a:solidFill>
              </a:rPr>
              <a:t>2 Cassandra Nodes</a:t>
            </a:r>
          </a:p>
        </p:txBody>
      </p:sp>
      <p:pic>
        <p:nvPicPr>
          <p:cNvPr id="15" name="image103.png"/>
          <p:cNvPicPr>
            <a:picLocks noChangeAspect="1"/>
          </p:cNvPicPr>
          <p:nvPr/>
        </p:nvPicPr>
        <p:blipFill>
          <a:blip r:embed="rId3">
            <a:extLst/>
          </a:blip>
          <a:stretch>
            <a:fillRect/>
          </a:stretch>
        </p:blipFill>
        <p:spPr>
          <a:xfrm>
            <a:off x="6061137" y="2474848"/>
            <a:ext cx="4498691" cy="3180246"/>
          </a:xfrm>
          <a:prstGeom prst="rect">
            <a:avLst/>
          </a:prstGeom>
          <a:ln w="12700">
            <a:miter lim="400000"/>
          </a:ln>
        </p:spPr>
      </p:pic>
      <p:sp>
        <p:nvSpPr>
          <p:cNvPr id="3" name="Slide Number Placeholder 2"/>
          <p:cNvSpPr>
            <a:spLocks noGrp="1"/>
          </p:cNvSpPr>
          <p:nvPr>
            <p:ph type="sldNum" sz="quarter" idx="12"/>
          </p:nvPr>
        </p:nvSpPr>
        <p:spPr/>
        <p:txBody>
          <a:bodyPr/>
          <a:lstStyle/>
          <a:p>
            <a:fld id="{2E1132C6-AAAE-EC48-8E6B-34456B74D6B2}" type="slidenum">
              <a:rPr lang="en-US" smtClean="0"/>
              <a:t>107</a:t>
            </a:fld>
            <a:endParaRPr lang="en-US" dirty="0"/>
          </a:p>
        </p:txBody>
      </p:sp>
    </p:spTree>
    <p:extLst>
      <p:ext uri="{BB962C8B-B14F-4D97-AF65-F5344CB8AC3E}">
        <p14:creationId xmlns:p14="http://schemas.microsoft.com/office/powerpoint/2010/main" val="17981853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a:solidFill>
                  <a:schemeClr val="accent1">
                    <a:lumMod val="75000"/>
                  </a:schemeClr>
                </a:solidFill>
              </a:rPr>
              <a:t> </a:t>
            </a:r>
            <a:r>
              <a:rPr lang="en-US" b="1" dirty="0" smtClean="0">
                <a:solidFill>
                  <a:schemeClr val="accent1">
                    <a:lumMod val="75000"/>
                  </a:schemeClr>
                </a:solidFill>
              </a:rPr>
              <a:t>- </a:t>
            </a:r>
            <a:r>
              <a:rPr lang="en-US" dirty="0" smtClean="0">
                <a:solidFill>
                  <a:schemeClr val="accent1">
                    <a:lumMod val="75000"/>
                  </a:schemeClr>
                </a:solidFill>
              </a:rPr>
              <a:t>Scalability Evaluation</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104.jpg"/>
          <p:cNvPicPr>
            <a:picLocks noChangeAspect="1"/>
          </p:cNvPicPr>
          <p:nvPr/>
        </p:nvPicPr>
        <p:blipFill>
          <a:blip r:embed="rId2">
            <a:extLst/>
          </a:blip>
          <a:stretch>
            <a:fillRect/>
          </a:stretch>
        </p:blipFill>
        <p:spPr>
          <a:xfrm>
            <a:off x="1728769" y="2489066"/>
            <a:ext cx="4184789" cy="3381155"/>
          </a:xfrm>
          <a:prstGeom prst="rect">
            <a:avLst/>
          </a:prstGeom>
          <a:ln w="12700">
            <a:miter lim="400000"/>
          </a:ln>
        </p:spPr>
      </p:pic>
      <p:pic>
        <p:nvPicPr>
          <p:cNvPr id="11" name="image105.png"/>
          <p:cNvPicPr>
            <a:picLocks noChangeAspect="1"/>
          </p:cNvPicPr>
          <p:nvPr/>
        </p:nvPicPr>
        <p:blipFill>
          <a:blip r:embed="rId3">
            <a:extLst/>
          </a:blip>
          <a:stretch>
            <a:fillRect/>
          </a:stretch>
        </p:blipFill>
        <p:spPr>
          <a:xfrm>
            <a:off x="6004619" y="2598211"/>
            <a:ext cx="4497938" cy="3162862"/>
          </a:xfrm>
          <a:prstGeom prst="rect">
            <a:avLst/>
          </a:prstGeom>
          <a:ln w="12700">
            <a:miter lim="400000"/>
          </a:ln>
        </p:spPr>
      </p:pic>
      <p:sp>
        <p:nvSpPr>
          <p:cNvPr id="12" name="Shape 1346"/>
          <p:cNvSpPr/>
          <p:nvPr/>
        </p:nvSpPr>
        <p:spPr>
          <a:xfrm>
            <a:off x="3043299" y="2176816"/>
            <a:ext cx="261732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6"/>
                </a:solidFill>
              </a:defRPr>
            </a:lvl1pPr>
          </a:lstStyle>
          <a:p>
            <a:pPr>
              <a:defRPr b="0">
                <a:solidFill>
                  <a:srgbClr val="000000"/>
                </a:solidFill>
              </a:defRPr>
            </a:pPr>
            <a:r>
              <a:rPr dirty="0">
                <a:solidFill>
                  <a:schemeClr val="accent2">
                    <a:lumMod val="75000"/>
                  </a:schemeClr>
                </a:solidFill>
              </a:rPr>
              <a:t>1 </a:t>
            </a:r>
            <a:r>
              <a:rPr lang="en-US" dirty="0" smtClean="0">
                <a:solidFill>
                  <a:schemeClr val="accent2">
                    <a:lumMod val="75000"/>
                  </a:schemeClr>
                </a:solidFill>
              </a:rPr>
              <a:t>R</a:t>
            </a:r>
            <a:r>
              <a:rPr dirty="0" smtClean="0">
                <a:solidFill>
                  <a:schemeClr val="accent2">
                    <a:lumMod val="75000"/>
                  </a:schemeClr>
                </a:solidFill>
              </a:rPr>
              <a:t>oot </a:t>
            </a:r>
            <a:r>
              <a:rPr dirty="0">
                <a:solidFill>
                  <a:schemeClr val="accent2">
                    <a:lumMod val="75000"/>
                  </a:schemeClr>
                </a:solidFill>
              </a:rPr>
              <a:t>Monitoring Server and 2 Intermediates </a:t>
            </a:r>
          </a:p>
        </p:txBody>
      </p:sp>
      <p:sp>
        <p:nvSpPr>
          <p:cNvPr id="3" name="Slide Number Placeholder 2"/>
          <p:cNvSpPr>
            <a:spLocks noGrp="1"/>
          </p:cNvSpPr>
          <p:nvPr>
            <p:ph type="sldNum" sz="quarter" idx="12"/>
          </p:nvPr>
        </p:nvSpPr>
        <p:spPr/>
        <p:txBody>
          <a:bodyPr/>
          <a:lstStyle/>
          <a:p>
            <a:fld id="{2E1132C6-AAAE-EC48-8E6B-34456B74D6B2}" type="slidenum">
              <a:rPr lang="en-US" smtClean="0"/>
              <a:t>108</a:t>
            </a:fld>
            <a:endParaRPr lang="en-US" dirty="0"/>
          </a:p>
        </p:txBody>
      </p:sp>
    </p:spTree>
    <p:extLst>
      <p:ext uri="{BB962C8B-B14F-4D97-AF65-F5344CB8AC3E}">
        <p14:creationId xmlns:p14="http://schemas.microsoft.com/office/powerpoint/2010/main" val="20316230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a:solidFill>
                  <a:schemeClr val="accent1">
                    <a:lumMod val="75000"/>
                  </a:schemeClr>
                </a:solidFill>
              </a:rPr>
              <a:t> </a:t>
            </a:r>
            <a:r>
              <a:rPr lang="en-US" b="1" dirty="0" smtClean="0">
                <a:solidFill>
                  <a:schemeClr val="accent1">
                    <a:lumMod val="75000"/>
                  </a:schemeClr>
                </a:solidFill>
              </a:rPr>
              <a:t>- </a:t>
            </a:r>
            <a:r>
              <a:rPr lang="en-US" dirty="0" smtClean="0">
                <a:solidFill>
                  <a:schemeClr val="accent1">
                    <a:lumMod val="75000"/>
                  </a:schemeClr>
                </a:solidFill>
              </a:rPr>
              <a:t>Scalability Evaluation</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9" name="image106.png"/>
          <p:cNvPicPr>
            <a:picLocks noChangeAspect="1"/>
          </p:cNvPicPr>
          <p:nvPr/>
        </p:nvPicPr>
        <p:blipFill>
          <a:blip r:embed="rId2">
            <a:extLst/>
          </a:blip>
          <a:stretch>
            <a:fillRect/>
          </a:stretch>
        </p:blipFill>
        <p:spPr>
          <a:xfrm>
            <a:off x="1638854" y="1764024"/>
            <a:ext cx="3861963" cy="3366564"/>
          </a:xfrm>
          <a:prstGeom prst="rect">
            <a:avLst/>
          </a:prstGeom>
          <a:ln w="12700">
            <a:miter lim="400000"/>
          </a:ln>
        </p:spPr>
      </p:pic>
      <p:pic>
        <p:nvPicPr>
          <p:cNvPr id="10" name="image107.png"/>
          <p:cNvPicPr>
            <a:picLocks noChangeAspect="1"/>
          </p:cNvPicPr>
          <p:nvPr/>
        </p:nvPicPr>
        <p:blipFill>
          <a:blip r:embed="rId3">
            <a:extLst/>
          </a:blip>
          <a:stretch>
            <a:fillRect/>
          </a:stretch>
        </p:blipFill>
        <p:spPr>
          <a:xfrm>
            <a:off x="5894810" y="1840225"/>
            <a:ext cx="4482806" cy="3171347"/>
          </a:xfrm>
          <a:prstGeom prst="rect">
            <a:avLst/>
          </a:prstGeom>
          <a:ln w="12700">
            <a:miter lim="400000"/>
          </a:ln>
        </p:spPr>
      </p:pic>
      <p:sp>
        <p:nvSpPr>
          <p:cNvPr id="13" name="Shape 1352"/>
          <p:cNvSpPr/>
          <p:nvPr/>
        </p:nvSpPr>
        <p:spPr>
          <a:xfrm>
            <a:off x="10377617" y="2068824"/>
            <a:ext cx="1" cy="2392933"/>
          </a:xfrm>
          <a:prstGeom prst="line">
            <a:avLst/>
          </a:prstGeom>
          <a:ln w="25400">
            <a:solidFill>
              <a:schemeClr val="accent1"/>
            </a:solidFill>
            <a:bevel/>
            <a:headEnd type="triangle"/>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sz="1200"/>
          </a:p>
        </p:txBody>
      </p:sp>
      <p:sp>
        <p:nvSpPr>
          <p:cNvPr id="14" name="Shape 1353"/>
          <p:cNvSpPr/>
          <p:nvPr/>
        </p:nvSpPr>
        <p:spPr>
          <a:xfrm>
            <a:off x="1690816" y="5710019"/>
            <a:ext cx="8610600" cy="64633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lIns="45719" rIns="45719">
            <a:spAutoFit/>
          </a:bodyPr>
          <a:lstStyle>
            <a:lvl1pPr algn="ctr">
              <a:defRPr sz="2000"/>
            </a:lvl1pPr>
          </a:lstStyle>
          <a:p>
            <a:pPr>
              <a:defRPr sz="1800"/>
            </a:pPr>
            <a:r>
              <a:rPr/>
              <a:t>When archiving time is high, we can direct monitoring metric traffic through multiple Monitoring Servers, allowing the monitoring system to scale</a:t>
            </a:r>
          </a:p>
        </p:txBody>
      </p:sp>
      <p:sp>
        <p:nvSpPr>
          <p:cNvPr id="3" name="Slide Number Placeholder 2"/>
          <p:cNvSpPr>
            <a:spLocks noGrp="1"/>
          </p:cNvSpPr>
          <p:nvPr>
            <p:ph type="sldNum" sz="quarter" idx="12"/>
          </p:nvPr>
        </p:nvSpPr>
        <p:spPr/>
        <p:txBody>
          <a:bodyPr/>
          <a:lstStyle/>
          <a:p>
            <a:fld id="{2E1132C6-AAAE-EC48-8E6B-34456B74D6B2}" type="slidenum">
              <a:rPr lang="en-US" smtClean="0"/>
              <a:t>109</a:t>
            </a:fld>
            <a:endParaRPr lang="en-US" dirty="0"/>
          </a:p>
        </p:txBody>
      </p:sp>
    </p:spTree>
    <p:extLst>
      <p:ext uri="{BB962C8B-B14F-4D97-AF65-F5344CB8AC3E}">
        <p14:creationId xmlns:p14="http://schemas.microsoft.com/office/powerpoint/2010/main" val="52294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The Elasticity Controller</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hape 476"/>
          <p:cNvSpPr/>
          <p:nvPr/>
        </p:nvSpPr>
        <p:spPr>
          <a:xfrm>
            <a:off x="3973069" y="2116199"/>
            <a:ext cx="6324601" cy="3814639"/>
          </a:xfrm>
          <a:prstGeom prst="roundRect">
            <a:avLst>
              <a:gd name="adj" fmla="val 16667"/>
            </a:avLst>
          </a:prstGeom>
          <a:solidFill>
            <a:srgbClr val="C6D9F1"/>
          </a:solidFill>
          <a:ln w="25400">
            <a:solidFill>
              <a:srgbClr val="3A5E8A"/>
            </a:solidFill>
            <a:bevel/>
          </a:ln>
        </p:spPr>
        <p:txBody>
          <a:bodyPr lIns="45719" rIns="45719" anchor="ctr"/>
          <a:lstStyle/>
          <a:p>
            <a:pPr algn="ctr">
              <a:defRPr>
                <a:solidFill>
                  <a:srgbClr val="FFFFFF"/>
                </a:solidFill>
              </a:defRPr>
            </a:pPr>
            <a:endParaRPr/>
          </a:p>
        </p:txBody>
      </p:sp>
      <p:pic>
        <p:nvPicPr>
          <p:cNvPr id="7" name="image43.png"/>
          <p:cNvPicPr>
            <a:picLocks noChangeAspect="1"/>
          </p:cNvPicPr>
          <p:nvPr/>
        </p:nvPicPr>
        <p:blipFill>
          <a:blip r:embed="rId2">
            <a:extLst/>
          </a:blip>
          <a:stretch>
            <a:fillRect/>
          </a:stretch>
        </p:blipFill>
        <p:spPr>
          <a:xfrm>
            <a:off x="9141844" y="2441927"/>
            <a:ext cx="588673" cy="588673"/>
          </a:xfrm>
          <a:prstGeom prst="rect">
            <a:avLst/>
          </a:prstGeom>
          <a:ln w="12700">
            <a:miter lim="400000"/>
          </a:ln>
        </p:spPr>
      </p:pic>
      <p:pic>
        <p:nvPicPr>
          <p:cNvPr id="8" name="image44.png"/>
          <p:cNvPicPr>
            <a:picLocks noChangeAspect="1"/>
          </p:cNvPicPr>
          <p:nvPr/>
        </p:nvPicPr>
        <p:blipFill>
          <a:blip r:embed="rId3">
            <a:extLst/>
          </a:blip>
          <a:stretch>
            <a:fillRect/>
          </a:stretch>
        </p:blipFill>
        <p:spPr>
          <a:xfrm>
            <a:off x="6503618" y="2436947"/>
            <a:ext cx="593652" cy="593652"/>
          </a:xfrm>
          <a:prstGeom prst="rect">
            <a:avLst/>
          </a:prstGeom>
          <a:ln w="12700">
            <a:miter lim="400000"/>
          </a:ln>
        </p:spPr>
      </p:pic>
      <p:sp>
        <p:nvSpPr>
          <p:cNvPr id="9" name="Shape 518"/>
          <p:cNvSpPr/>
          <p:nvPr/>
        </p:nvSpPr>
        <p:spPr>
          <a:xfrm>
            <a:off x="5101781" y="2843179"/>
            <a:ext cx="1455926" cy="7130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19050">
            <a:solidFill>
              <a:srgbClr val="4A7EBB"/>
            </a:solidFill>
            <a:bevel/>
            <a:tailEnd type="triangle"/>
          </a:ln>
        </p:spPr>
        <p:txBody>
          <a:bodyPr/>
          <a:lstStyle/>
          <a:p>
            <a:endParaRPr/>
          </a:p>
        </p:txBody>
      </p:sp>
      <p:sp>
        <p:nvSpPr>
          <p:cNvPr id="10" name="Shape 480"/>
          <p:cNvSpPr/>
          <p:nvPr/>
        </p:nvSpPr>
        <p:spPr>
          <a:xfrm>
            <a:off x="7138914" y="2600359"/>
            <a:ext cx="1939557"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1" name="Shape 481"/>
          <p:cNvSpPr/>
          <p:nvPr/>
        </p:nvSpPr>
        <p:spPr>
          <a:xfrm>
            <a:off x="6970334" y="3158849"/>
            <a:ext cx="2073352"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200"/>
            </a:lvl1pPr>
          </a:lstStyle>
          <a:p>
            <a:pPr algn="ctr">
              <a:defRPr sz="1800"/>
            </a:pPr>
            <a:r>
              <a:rPr sz="1600" b="1" dirty="0">
                <a:solidFill>
                  <a:schemeClr val="accent2">
                    <a:lumMod val="75000"/>
                  </a:schemeClr>
                </a:solidFill>
              </a:rPr>
              <a:t>store/extract video</a:t>
            </a:r>
          </a:p>
        </p:txBody>
      </p:sp>
      <p:pic>
        <p:nvPicPr>
          <p:cNvPr id="12" name="image44.png"/>
          <p:cNvPicPr>
            <a:picLocks noChangeAspect="1"/>
          </p:cNvPicPr>
          <p:nvPr/>
        </p:nvPicPr>
        <p:blipFill>
          <a:blip r:embed="rId3">
            <a:extLst/>
          </a:blip>
          <a:stretch>
            <a:fillRect/>
          </a:stretch>
        </p:blipFill>
        <p:spPr>
          <a:xfrm>
            <a:off x="6487669" y="3182998"/>
            <a:ext cx="593652" cy="593652"/>
          </a:xfrm>
          <a:prstGeom prst="rect">
            <a:avLst/>
          </a:prstGeom>
          <a:ln w="12700">
            <a:miter lim="400000"/>
          </a:ln>
        </p:spPr>
      </p:pic>
      <p:pic>
        <p:nvPicPr>
          <p:cNvPr id="13" name="image44.png"/>
          <p:cNvPicPr>
            <a:picLocks noChangeAspect="1"/>
          </p:cNvPicPr>
          <p:nvPr/>
        </p:nvPicPr>
        <p:blipFill>
          <a:blip r:embed="rId3">
            <a:extLst/>
          </a:blip>
          <a:stretch>
            <a:fillRect/>
          </a:stretch>
        </p:blipFill>
        <p:spPr>
          <a:xfrm>
            <a:off x="6487669" y="4341947"/>
            <a:ext cx="593652" cy="593652"/>
          </a:xfrm>
          <a:prstGeom prst="rect">
            <a:avLst/>
          </a:prstGeom>
          <a:ln w="12700">
            <a:miter lim="400000"/>
          </a:ln>
        </p:spPr>
      </p:pic>
      <p:pic>
        <p:nvPicPr>
          <p:cNvPr id="14" name="image43.png"/>
          <p:cNvPicPr>
            <a:picLocks noChangeAspect="1"/>
          </p:cNvPicPr>
          <p:nvPr/>
        </p:nvPicPr>
        <p:blipFill>
          <a:blip r:embed="rId2">
            <a:extLst/>
          </a:blip>
          <a:stretch>
            <a:fillRect/>
          </a:stretch>
        </p:blipFill>
        <p:spPr>
          <a:xfrm>
            <a:off x="9154669" y="3182999"/>
            <a:ext cx="588673" cy="588673"/>
          </a:xfrm>
          <a:prstGeom prst="rect">
            <a:avLst/>
          </a:prstGeom>
          <a:ln w="12700">
            <a:miter lim="400000"/>
          </a:ln>
        </p:spPr>
      </p:pic>
      <p:pic>
        <p:nvPicPr>
          <p:cNvPr id="15" name="image43.png"/>
          <p:cNvPicPr>
            <a:picLocks noChangeAspect="1"/>
          </p:cNvPicPr>
          <p:nvPr/>
        </p:nvPicPr>
        <p:blipFill>
          <a:blip r:embed="rId2">
            <a:extLst/>
          </a:blip>
          <a:stretch>
            <a:fillRect/>
          </a:stretch>
        </p:blipFill>
        <p:spPr>
          <a:xfrm>
            <a:off x="9175598" y="4325999"/>
            <a:ext cx="588673" cy="588673"/>
          </a:xfrm>
          <a:prstGeom prst="rect">
            <a:avLst/>
          </a:prstGeom>
          <a:ln w="12700">
            <a:miter lim="400000"/>
          </a:ln>
        </p:spPr>
      </p:pic>
      <p:sp>
        <p:nvSpPr>
          <p:cNvPr id="16" name="Shape 486"/>
          <p:cNvSpPr/>
          <p:nvPr/>
        </p:nvSpPr>
        <p:spPr>
          <a:xfrm>
            <a:off x="7138914" y="2600359"/>
            <a:ext cx="1939557" cy="780263"/>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7" name="Shape 487"/>
          <p:cNvSpPr/>
          <p:nvPr/>
        </p:nvSpPr>
        <p:spPr>
          <a:xfrm flipV="1">
            <a:off x="7173470" y="3549899"/>
            <a:ext cx="1905001" cy="115710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8" name="Shape 488"/>
          <p:cNvSpPr/>
          <p:nvPr/>
        </p:nvSpPr>
        <p:spPr>
          <a:xfrm>
            <a:off x="7138914" y="3473152"/>
            <a:ext cx="1939557"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9" name="Shape 489"/>
          <p:cNvSpPr/>
          <p:nvPr/>
        </p:nvSpPr>
        <p:spPr>
          <a:xfrm>
            <a:off x="7157520" y="3473151"/>
            <a:ext cx="1908124" cy="1138338"/>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0" name="Shape 490"/>
          <p:cNvSpPr/>
          <p:nvPr/>
        </p:nvSpPr>
        <p:spPr>
          <a:xfrm>
            <a:off x="7173470" y="4706999"/>
            <a:ext cx="1939557"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1" name="Shape 491"/>
          <p:cNvSpPr/>
          <p:nvPr/>
        </p:nvSpPr>
        <p:spPr>
          <a:xfrm>
            <a:off x="6640070" y="3663535"/>
            <a:ext cx="304801"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sz="1400" b="1"/>
              <a:t>.</a:t>
            </a:r>
          </a:p>
          <a:p>
            <a:r>
              <a:rPr sz="1400" b="1"/>
              <a:t>.</a:t>
            </a:r>
          </a:p>
          <a:p>
            <a:r>
              <a:rPr sz="1400" b="1"/>
              <a:t>.</a:t>
            </a:r>
          </a:p>
        </p:txBody>
      </p:sp>
      <p:sp>
        <p:nvSpPr>
          <p:cNvPr id="22" name="Shape 492"/>
          <p:cNvSpPr/>
          <p:nvPr/>
        </p:nvSpPr>
        <p:spPr>
          <a:xfrm>
            <a:off x="9307069" y="3640199"/>
            <a:ext cx="304801"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sz="1400" b="1"/>
              <a:t>.</a:t>
            </a:r>
          </a:p>
          <a:p>
            <a:r>
              <a:rPr sz="1400" b="1"/>
              <a:t>.</a:t>
            </a:r>
          </a:p>
          <a:p>
            <a:r>
              <a:rPr sz="1400" b="1"/>
              <a:t>.</a:t>
            </a:r>
          </a:p>
        </p:txBody>
      </p:sp>
      <p:pic>
        <p:nvPicPr>
          <p:cNvPr id="23" name="image48.jpg"/>
          <p:cNvPicPr>
            <a:picLocks noChangeAspect="1"/>
          </p:cNvPicPr>
          <p:nvPr/>
        </p:nvPicPr>
        <p:blipFill>
          <a:blip r:embed="rId4">
            <a:extLst/>
          </a:blip>
          <a:stretch>
            <a:fillRect/>
          </a:stretch>
        </p:blipFill>
        <p:spPr>
          <a:xfrm>
            <a:off x="4201668" y="3467776"/>
            <a:ext cx="900114" cy="617749"/>
          </a:xfrm>
          <a:prstGeom prst="rect">
            <a:avLst/>
          </a:prstGeom>
          <a:ln w="12700">
            <a:miter lim="400000"/>
          </a:ln>
        </p:spPr>
      </p:pic>
      <p:sp>
        <p:nvSpPr>
          <p:cNvPr id="24" name="Shape 494"/>
          <p:cNvSpPr/>
          <p:nvPr/>
        </p:nvSpPr>
        <p:spPr>
          <a:xfrm flipV="1">
            <a:off x="5101782" y="3479824"/>
            <a:ext cx="1385888" cy="296826"/>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5" name="Shape 519"/>
          <p:cNvSpPr/>
          <p:nvPr/>
        </p:nvSpPr>
        <p:spPr>
          <a:xfrm>
            <a:off x="5101781" y="3958379"/>
            <a:ext cx="1448514" cy="5849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19050">
            <a:solidFill>
              <a:srgbClr val="4A7EBB"/>
            </a:solidFill>
            <a:bevel/>
            <a:tailEnd type="triangle"/>
          </a:ln>
        </p:spPr>
        <p:txBody>
          <a:bodyPr/>
          <a:lstStyle/>
          <a:p>
            <a:endParaRPr/>
          </a:p>
        </p:txBody>
      </p:sp>
      <p:sp>
        <p:nvSpPr>
          <p:cNvPr id="26" name="Shape 496"/>
          <p:cNvSpPr/>
          <p:nvPr/>
        </p:nvSpPr>
        <p:spPr>
          <a:xfrm>
            <a:off x="5268470" y="3640199"/>
            <a:ext cx="15240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1200" dirty="0"/>
              <a:t>Distribute </a:t>
            </a:r>
          </a:p>
          <a:p>
            <a:pPr algn="ctr"/>
            <a:r>
              <a:rPr sz="1200" dirty="0"/>
              <a:t>client requests</a:t>
            </a:r>
          </a:p>
        </p:txBody>
      </p:sp>
      <p:sp>
        <p:nvSpPr>
          <p:cNvPr id="27" name="Shape 497"/>
          <p:cNvSpPr/>
          <p:nvPr/>
        </p:nvSpPr>
        <p:spPr>
          <a:xfrm>
            <a:off x="5947126" y="2146362"/>
            <a:ext cx="16764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Application Server Tier</a:t>
            </a:r>
          </a:p>
        </p:txBody>
      </p:sp>
      <p:sp>
        <p:nvSpPr>
          <p:cNvPr id="28" name="Shape 498"/>
          <p:cNvSpPr/>
          <p:nvPr/>
        </p:nvSpPr>
        <p:spPr>
          <a:xfrm>
            <a:off x="8614126" y="2192399"/>
            <a:ext cx="16764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Database Backend</a:t>
            </a:r>
          </a:p>
        </p:txBody>
      </p:sp>
      <p:sp>
        <p:nvSpPr>
          <p:cNvPr id="29" name="Shape 499"/>
          <p:cNvSpPr/>
          <p:nvPr/>
        </p:nvSpPr>
        <p:spPr>
          <a:xfrm>
            <a:off x="3813526" y="3160038"/>
            <a:ext cx="16764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Load Balancer</a:t>
            </a:r>
          </a:p>
        </p:txBody>
      </p:sp>
      <p:sp>
        <p:nvSpPr>
          <p:cNvPr id="30" name="Shape 500"/>
          <p:cNvSpPr/>
          <p:nvPr/>
        </p:nvSpPr>
        <p:spPr>
          <a:xfrm>
            <a:off x="5192270" y="5499161"/>
            <a:ext cx="4282579" cy="2320"/>
          </a:xfrm>
          <a:prstGeom prst="line">
            <a:avLst/>
          </a:prstGeom>
          <a:ln w="19050">
            <a:solidFill>
              <a:srgbClr val="FF2600"/>
            </a:solidFill>
            <a:bevel/>
          </a:ln>
        </p:spPr>
        <p:txBody>
          <a:bodyPr lIns="45719" rIns="45719"/>
          <a:lstStyle/>
          <a:p>
            <a:pPr defTabSz="457200">
              <a:defRPr sz="1200">
                <a:latin typeface="+mj-lt"/>
                <a:ea typeface="+mj-ea"/>
                <a:cs typeface="+mj-cs"/>
                <a:sym typeface="Helvetica"/>
              </a:defRPr>
            </a:pPr>
            <a:endParaRPr sz="1200"/>
          </a:p>
        </p:txBody>
      </p:sp>
      <p:sp>
        <p:nvSpPr>
          <p:cNvPr id="31" name="Shape 501"/>
          <p:cNvSpPr/>
          <p:nvPr/>
        </p:nvSpPr>
        <p:spPr>
          <a:xfrm flipV="1">
            <a:off x="6716270" y="5011798"/>
            <a:ext cx="1" cy="487364"/>
          </a:xfrm>
          <a:prstGeom prst="line">
            <a:avLst/>
          </a:prstGeom>
          <a:ln w="19050">
            <a:solidFill>
              <a:srgbClr val="FF26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2" name="Shape 502"/>
          <p:cNvSpPr/>
          <p:nvPr/>
        </p:nvSpPr>
        <p:spPr>
          <a:xfrm flipV="1">
            <a:off x="9474848" y="5016437"/>
            <a:ext cx="1" cy="485045"/>
          </a:xfrm>
          <a:prstGeom prst="line">
            <a:avLst/>
          </a:prstGeom>
          <a:ln w="19050">
            <a:solidFill>
              <a:srgbClr val="FF26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3" name="Shape 503"/>
          <p:cNvSpPr/>
          <p:nvPr/>
        </p:nvSpPr>
        <p:spPr>
          <a:xfrm>
            <a:off x="6944871" y="5171061"/>
            <a:ext cx="2424115"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b="1"/>
            </a:lvl1pPr>
          </a:lstStyle>
          <a:p>
            <a:pPr>
              <a:defRPr sz="1800"/>
            </a:pPr>
            <a:r>
              <a:rPr/>
              <a:t>add/remove resources</a:t>
            </a:r>
          </a:p>
        </p:txBody>
      </p:sp>
      <p:sp>
        <p:nvSpPr>
          <p:cNvPr id="34" name="Shape 504"/>
          <p:cNvSpPr/>
          <p:nvPr/>
        </p:nvSpPr>
        <p:spPr>
          <a:xfrm>
            <a:off x="4277869" y="5117494"/>
            <a:ext cx="1498601" cy="64633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lIns="45719" rIns="45719">
            <a:spAutoFit/>
          </a:bodyPr>
          <a:lstStyle/>
          <a:p>
            <a:pPr algn="ctr">
              <a:defRPr b="1"/>
            </a:pPr>
            <a:r>
              <a:t>Elasticity </a:t>
            </a:r>
          </a:p>
          <a:p>
            <a:pPr algn="ctr">
              <a:defRPr b="1"/>
            </a:pPr>
            <a:r>
              <a:t>Controller</a:t>
            </a:r>
          </a:p>
        </p:txBody>
      </p:sp>
      <p:grpSp>
        <p:nvGrpSpPr>
          <p:cNvPr id="35" name="Group 507"/>
          <p:cNvGrpSpPr/>
          <p:nvPr/>
        </p:nvGrpSpPr>
        <p:grpSpPr>
          <a:xfrm>
            <a:off x="1527525" y="5069575"/>
            <a:ext cx="2740025" cy="771478"/>
            <a:chOff x="0" y="0"/>
            <a:chExt cx="2740023" cy="771477"/>
          </a:xfrm>
        </p:grpSpPr>
        <p:sp>
          <p:nvSpPr>
            <p:cNvPr id="36" name="Shape 505"/>
            <p:cNvSpPr/>
            <p:nvPr/>
          </p:nvSpPr>
          <p:spPr>
            <a:xfrm>
              <a:off x="0" y="0"/>
              <a:ext cx="2740023" cy="7714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21" y="0"/>
                  </a:lnTo>
                  <a:lnTo>
                    <a:pt x="18021" y="12600"/>
                  </a:lnTo>
                  <a:lnTo>
                    <a:pt x="21600" y="11606"/>
                  </a:lnTo>
                  <a:lnTo>
                    <a:pt x="18021" y="18000"/>
                  </a:lnTo>
                  <a:lnTo>
                    <a:pt x="18021" y="21600"/>
                  </a:lnTo>
                  <a:lnTo>
                    <a:pt x="0" y="21600"/>
                  </a:lnTo>
                  <a:lnTo>
                    <a:pt x="0" y="12600"/>
                  </a:lnTo>
                  <a:close/>
                </a:path>
              </a:pathLst>
            </a:custGeom>
            <a:solidFill>
              <a:srgbClr val="FFFFFF"/>
            </a:solidFill>
            <a:ln w="25400" cap="flat">
              <a:solidFill>
                <a:schemeClr val="accent2"/>
              </a:solidFill>
              <a:prstDash val="solid"/>
              <a:bevel/>
            </a:ln>
            <a:effectLst/>
          </p:spPr>
          <p:txBody>
            <a:bodyPr wrap="square" lIns="45719" tIns="45719" rIns="45719" bIns="45719" numCol="1" anchor="ctr">
              <a:noAutofit/>
            </a:bodyPr>
            <a:lstStyle/>
            <a:p>
              <a:endParaRPr/>
            </a:p>
          </p:txBody>
        </p:sp>
        <p:sp>
          <p:nvSpPr>
            <p:cNvPr id="37" name="Shape 506"/>
            <p:cNvSpPr/>
            <p:nvPr/>
          </p:nvSpPr>
          <p:spPr>
            <a:xfrm>
              <a:off x="0" y="31797"/>
              <a:ext cx="2286001" cy="707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r>
                <a:rPr sz="1000"/>
                <a:t>if (metricA &gt; X) then add VM</a:t>
              </a:r>
            </a:p>
            <a:p>
              <a:r>
                <a:rPr sz="1000"/>
                <a:t>else if (metricA &lt; X) then remove VM</a:t>
              </a:r>
            </a:p>
            <a:p>
              <a:r>
                <a:rPr sz="1000"/>
                <a:t>else if (metricB &gt; Y) then increase RAM</a:t>
              </a:r>
            </a:p>
            <a:p>
              <a:r>
                <a:rPr sz="1000"/>
                <a:t>…</a:t>
              </a:r>
            </a:p>
          </p:txBody>
        </p:sp>
      </p:grpSp>
      <p:grpSp>
        <p:nvGrpSpPr>
          <p:cNvPr id="38" name="Group 511"/>
          <p:cNvGrpSpPr/>
          <p:nvPr/>
        </p:nvGrpSpPr>
        <p:grpSpPr>
          <a:xfrm>
            <a:off x="1756126" y="3097938"/>
            <a:ext cx="914401" cy="1131666"/>
            <a:chOff x="0" y="0"/>
            <a:chExt cx="914400" cy="1131665"/>
          </a:xfrm>
        </p:grpSpPr>
        <p:pic>
          <p:nvPicPr>
            <p:cNvPr id="39" name="image45.png"/>
            <p:cNvPicPr>
              <a:picLocks noChangeAspect="1"/>
            </p:cNvPicPr>
            <p:nvPr/>
          </p:nvPicPr>
          <p:blipFill>
            <a:blip r:embed="rId5">
              <a:extLst/>
            </a:blip>
            <a:stretch>
              <a:fillRect/>
            </a:stretch>
          </p:blipFill>
          <p:spPr>
            <a:xfrm>
              <a:off x="362116" y="664866"/>
              <a:ext cx="552284" cy="466800"/>
            </a:xfrm>
            <a:prstGeom prst="rect">
              <a:avLst/>
            </a:prstGeom>
            <a:ln w="12700" cap="flat">
              <a:noFill/>
              <a:miter lim="400000"/>
            </a:ln>
            <a:effectLst/>
          </p:spPr>
        </p:pic>
        <p:pic>
          <p:nvPicPr>
            <p:cNvPr id="40" name="image46.png"/>
            <p:cNvPicPr>
              <a:picLocks noChangeAspect="1"/>
            </p:cNvPicPr>
            <p:nvPr/>
          </p:nvPicPr>
          <p:blipFill>
            <a:blip r:embed="rId6">
              <a:extLst/>
            </a:blip>
            <a:stretch>
              <a:fillRect/>
            </a:stretch>
          </p:blipFill>
          <p:spPr>
            <a:xfrm>
              <a:off x="-1" y="341707"/>
              <a:ext cx="487897" cy="530577"/>
            </a:xfrm>
            <a:prstGeom prst="rect">
              <a:avLst/>
            </a:prstGeom>
            <a:ln w="12700" cap="flat">
              <a:noFill/>
              <a:miter lim="400000"/>
            </a:ln>
            <a:effectLst/>
          </p:spPr>
        </p:pic>
        <p:pic>
          <p:nvPicPr>
            <p:cNvPr id="41" name="image47.png"/>
            <p:cNvPicPr>
              <a:picLocks noChangeAspect="1"/>
            </p:cNvPicPr>
            <p:nvPr/>
          </p:nvPicPr>
          <p:blipFill>
            <a:blip r:embed="rId7">
              <a:extLst/>
            </a:blip>
            <a:stretch>
              <a:fillRect/>
            </a:stretch>
          </p:blipFill>
          <p:spPr>
            <a:xfrm>
              <a:off x="385386" y="0"/>
              <a:ext cx="496592" cy="482759"/>
            </a:xfrm>
            <a:prstGeom prst="rect">
              <a:avLst/>
            </a:prstGeom>
            <a:ln w="12700" cap="flat">
              <a:noFill/>
              <a:miter lim="400000"/>
            </a:ln>
            <a:effectLst/>
          </p:spPr>
        </p:pic>
      </p:grpSp>
      <p:sp>
        <p:nvSpPr>
          <p:cNvPr id="42" name="Shape 512"/>
          <p:cNvSpPr/>
          <p:nvPr/>
        </p:nvSpPr>
        <p:spPr>
          <a:xfrm flipH="1">
            <a:off x="2720394" y="3772404"/>
            <a:ext cx="1432461" cy="1"/>
          </a:xfrm>
          <a:prstGeom prst="line">
            <a:avLst/>
          </a:prstGeom>
          <a:ln w="19050">
            <a:solidFill>
              <a:srgbClr val="4A7EBB"/>
            </a:solidFill>
            <a:prstDash val="dash"/>
            <a:bevel/>
            <a:tailEnd type="triangle"/>
          </a:ln>
        </p:spPr>
        <p:txBody>
          <a:bodyPr lIns="45719" rIns="45719"/>
          <a:lstStyle/>
          <a:p>
            <a:pPr defTabSz="457200">
              <a:defRPr sz="1200">
                <a:latin typeface="+mj-lt"/>
                <a:ea typeface="+mj-ea"/>
                <a:cs typeface="+mj-cs"/>
                <a:sym typeface="Helvetica"/>
              </a:defRPr>
            </a:pPr>
            <a:endParaRPr sz="1200"/>
          </a:p>
        </p:txBody>
      </p:sp>
      <p:sp>
        <p:nvSpPr>
          <p:cNvPr id="43" name="Shape 513"/>
          <p:cNvSpPr/>
          <p:nvPr/>
        </p:nvSpPr>
        <p:spPr>
          <a:xfrm>
            <a:off x="2705026" y="3620004"/>
            <a:ext cx="1489501"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44" name="Shape 514"/>
          <p:cNvSpPr/>
          <p:nvPr/>
        </p:nvSpPr>
        <p:spPr>
          <a:xfrm>
            <a:off x="2518126" y="3772404"/>
            <a:ext cx="16764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1200"/>
              <a:t>upload/download </a:t>
            </a:r>
          </a:p>
          <a:p>
            <a:pPr algn="ctr"/>
            <a:r>
              <a:rPr sz="1200"/>
              <a:t>video</a:t>
            </a:r>
          </a:p>
        </p:txBody>
      </p:sp>
      <p:sp>
        <p:nvSpPr>
          <p:cNvPr id="45" name="Shape 515"/>
          <p:cNvSpPr/>
          <p:nvPr/>
        </p:nvSpPr>
        <p:spPr>
          <a:xfrm>
            <a:off x="1451326" y="4307761"/>
            <a:ext cx="16764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clients</a:t>
            </a:r>
          </a:p>
        </p:txBody>
      </p:sp>
      <p:pic>
        <p:nvPicPr>
          <p:cNvPr id="46" name="image51.jpg"/>
          <p:cNvPicPr>
            <a:picLocks noChangeAspect="1"/>
          </p:cNvPicPr>
          <p:nvPr/>
        </p:nvPicPr>
        <p:blipFill>
          <a:blip r:embed="rId8">
            <a:extLst/>
          </a:blip>
          <a:stretch>
            <a:fillRect/>
          </a:stretch>
        </p:blipFill>
        <p:spPr>
          <a:xfrm>
            <a:off x="2795514" y="2994223"/>
            <a:ext cx="1094213" cy="533515"/>
          </a:xfrm>
          <a:prstGeom prst="rect">
            <a:avLst/>
          </a:prstGeom>
          <a:ln w="12700">
            <a:miter lim="400000"/>
          </a:ln>
        </p:spPr>
      </p:pic>
      <p:sp>
        <p:nvSpPr>
          <p:cNvPr id="47" name="Shape 517"/>
          <p:cNvSpPr/>
          <p:nvPr/>
        </p:nvSpPr>
        <p:spPr>
          <a:xfrm>
            <a:off x="3739966" y="2162735"/>
            <a:ext cx="1676401"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2000" b="1" dirty="0">
                <a:solidFill>
                  <a:srgbClr val="0070C0"/>
                </a:solidFill>
              </a:rPr>
              <a:t>Cloud</a:t>
            </a:r>
          </a:p>
          <a:p>
            <a:pPr algn="ctr"/>
            <a:r>
              <a:rPr sz="2000" b="1" dirty="0">
                <a:solidFill>
                  <a:srgbClr val="0070C0"/>
                </a:solidFill>
              </a:rPr>
              <a:t>Provider</a:t>
            </a:r>
          </a:p>
        </p:txBody>
      </p:sp>
      <p:sp>
        <p:nvSpPr>
          <p:cNvPr id="3" name="Slide Number Placeholder 2"/>
          <p:cNvSpPr>
            <a:spLocks noGrp="1"/>
          </p:cNvSpPr>
          <p:nvPr>
            <p:ph type="sldNum" sz="quarter" idx="12"/>
          </p:nvPr>
        </p:nvSpPr>
        <p:spPr/>
        <p:txBody>
          <a:bodyPr/>
          <a:lstStyle/>
          <a:p>
            <a:fld id="{2E1132C6-AAAE-EC48-8E6B-34456B74D6B2}" type="slidenum">
              <a:rPr lang="en-US" smtClean="0"/>
              <a:t>11</a:t>
            </a:fld>
            <a:endParaRPr lang="en-US" dirty="0"/>
          </a:p>
        </p:txBody>
      </p:sp>
    </p:spTree>
    <p:extLst>
      <p:ext uri="{BB962C8B-B14F-4D97-AF65-F5344CB8AC3E}">
        <p14:creationId xmlns:p14="http://schemas.microsoft.com/office/powerpoint/2010/main" val="3511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3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3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1" grpId="0" animBg="1" advAuto="0"/>
      <p:bldP spid="32" grpId="0" animBg="1" advAuto="0"/>
      <p:bldP spid="33" grpId="0" animBg="1" advAuto="0"/>
      <p:bldP spid="34" grpId="0" animBg="1" advAuto="0"/>
      <p:bldP spid="35" grpId="0" animBg="1" advAuto="0"/>
      <p:bldP spid="46" grpId="0"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Release</a:t>
            </a:r>
            <a:endParaRPr lang="en-US" dirty="0"/>
          </a:p>
        </p:txBody>
      </p:sp>
      <p:sp>
        <p:nvSpPr>
          <p:cNvPr id="3" name="Content Placeholder 2"/>
          <p:cNvSpPr>
            <a:spLocks noGrp="1"/>
          </p:cNvSpPr>
          <p:nvPr>
            <p:ph idx="1"/>
          </p:nvPr>
        </p:nvSpPr>
        <p:spPr/>
        <p:txBody>
          <a:bodyPr>
            <a:normAutofit fontScale="85000" lnSpcReduction="20000"/>
          </a:bodyPr>
          <a:lstStyle/>
          <a:p>
            <a:pPr marL="236600" indent="-236600" defTabSz="630936">
              <a:lnSpc>
                <a:spcPct val="150000"/>
              </a:lnSpc>
              <a:spcBef>
                <a:spcPts val="1300"/>
              </a:spcBef>
              <a:defRPr sz="2070"/>
            </a:pPr>
            <a:r>
              <a:rPr lang="en-US" dirty="0">
                <a:latin typeface="Century Gothic" charset="0"/>
                <a:ea typeface="Century Gothic" charset="0"/>
                <a:cs typeface="Century Gothic" charset="0"/>
              </a:rPr>
              <a:t>Open-source under </a:t>
            </a:r>
            <a:r>
              <a:rPr lang="en-US" b="1" dirty="0">
                <a:latin typeface="Century Gothic" charset="0"/>
                <a:ea typeface="Century Gothic" charset="0"/>
                <a:cs typeface="Century Gothic" charset="0"/>
              </a:rPr>
              <a:t>Apache 2.0 </a:t>
            </a:r>
            <a:r>
              <a:rPr lang="en-US" b="1" dirty="0" err="1">
                <a:latin typeface="Century Gothic" charset="0"/>
                <a:ea typeface="Century Gothic" charset="0"/>
                <a:cs typeface="Century Gothic" charset="0"/>
              </a:rPr>
              <a:t>Licence</a:t>
            </a:r>
            <a:endParaRPr lang="en-US" b="1" dirty="0">
              <a:latin typeface="Century Gothic" charset="0"/>
              <a:ea typeface="Century Gothic" charset="0"/>
              <a:cs typeface="Century Gothic" charset="0"/>
            </a:endParaRPr>
          </a:p>
          <a:p>
            <a:pPr marL="540802" lvl="1" indent="-225334" defTabSz="630936">
              <a:lnSpc>
                <a:spcPct val="150000"/>
              </a:lnSpc>
              <a:defRPr sz="1794"/>
            </a:pPr>
            <a:r>
              <a:rPr lang="en-US" b="1" dirty="0" err="1">
                <a:latin typeface="Century Gothic" charset="0"/>
                <a:ea typeface="Century Gothic" charset="0"/>
                <a:cs typeface="Century Gothic" charset="0"/>
              </a:rPr>
              <a:t>Github</a:t>
            </a:r>
            <a:r>
              <a:rPr lang="en-US" b="1" dirty="0">
                <a:latin typeface="Century Gothic" charset="0"/>
                <a:ea typeface="Century Gothic" charset="0"/>
                <a:cs typeface="Century Gothic" charset="0"/>
              </a:rPr>
              <a:t>:</a:t>
            </a:r>
            <a:r>
              <a:rPr lang="en-US" dirty="0">
                <a:latin typeface="Century Gothic" charset="0"/>
                <a:ea typeface="Century Gothic" charset="0"/>
                <a:cs typeface="Century Gothic" charset="0"/>
              </a:rPr>
              <a:t> https://</a:t>
            </a:r>
            <a:r>
              <a:rPr lang="en-US" dirty="0" err="1">
                <a:latin typeface="Century Gothic" charset="0"/>
                <a:ea typeface="Century Gothic" charset="0"/>
                <a:cs typeface="Century Gothic" charset="0"/>
              </a:rPr>
              <a:t>github.com</a:t>
            </a:r>
            <a:r>
              <a:rPr lang="en-US" dirty="0">
                <a:latin typeface="Century Gothic" charset="0"/>
                <a:ea typeface="Century Gothic" charset="0"/>
                <a:cs typeface="Century Gothic" charset="0"/>
              </a:rPr>
              <a:t>/CELAR/cloud-</a:t>
            </a:r>
            <a:r>
              <a:rPr lang="en-US" dirty="0" err="1">
                <a:latin typeface="Century Gothic" charset="0"/>
                <a:ea typeface="Century Gothic" charset="0"/>
                <a:cs typeface="Century Gothic" charset="0"/>
              </a:rPr>
              <a:t>ms</a:t>
            </a:r>
            <a:endParaRPr lang="en-US" b="1" dirty="0">
              <a:latin typeface="Century Gothic" charset="0"/>
              <a:ea typeface="Century Gothic" charset="0"/>
              <a:cs typeface="Century Gothic" charset="0"/>
            </a:endParaRPr>
          </a:p>
          <a:p>
            <a:pPr marL="236600" indent="-236600" defTabSz="630936">
              <a:lnSpc>
                <a:spcPct val="150000"/>
              </a:lnSpc>
              <a:spcBef>
                <a:spcPts val="1300"/>
              </a:spcBef>
              <a:defRPr sz="2070"/>
            </a:pPr>
            <a:r>
              <a:rPr lang="en-US" dirty="0" err="1">
                <a:latin typeface="Century Gothic" charset="0"/>
                <a:ea typeface="Century Gothic" charset="0"/>
                <a:cs typeface="Century Gothic" charset="0"/>
              </a:rPr>
              <a:t>JCatascopia</a:t>
            </a:r>
            <a:r>
              <a:rPr lang="en-US" dirty="0">
                <a:latin typeface="Century Gothic" charset="0"/>
                <a:ea typeface="Century Gothic" charset="0"/>
                <a:cs typeface="Century Gothic" charset="0"/>
              </a:rPr>
              <a:t> Website (docs, examples, videos, publications, etc.)</a:t>
            </a:r>
          </a:p>
          <a:p>
            <a:pPr marL="540802" lvl="1" indent="-225334" defTabSz="630936">
              <a:lnSpc>
                <a:spcPct val="150000"/>
              </a:lnSpc>
              <a:defRPr sz="1794"/>
            </a:pPr>
            <a:r>
              <a:rPr lang="en-US" dirty="0">
                <a:latin typeface="Century Gothic" charset="0"/>
                <a:ea typeface="Century Gothic" charset="0"/>
                <a:cs typeface="Century Gothic" charset="0"/>
                <a:hlinkClick r:id="rId2"/>
              </a:rPr>
              <a:t>http://linc.ucy.ac.cy/CELAR/jcatascopia</a:t>
            </a:r>
          </a:p>
          <a:p>
            <a:pPr marL="236600" indent="-236600" defTabSz="630936">
              <a:lnSpc>
                <a:spcPct val="150000"/>
              </a:lnSpc>
              <a:spcBef>
                <a:spcPts val="1300"/>
              </a:spcBef>
              <a:defRPr sz="2070"/>
            </a:pPr>
            <a:r>
              <a:rPr lang="en-US" dirty="0">
                <a:latin typeface="Century Gothic" charset="0"/>
                <a:ea typeface="Century Gothic" charset="0"/>
                <a:cs typeface="Century Gothic" charset="0"/>
              </a:rPr>
              <a:t>Packaging (</a:t>
            </a:r>
            <a:r>
              <a:rPr lang="en-US" b="1" dirty="0">
                <a:latin typeface="Century Gothic" charset="0"/>
                <a:ea typeface="Century Gothic" charset="0"/>
                <a:cs typeface="Century Gothic" charset="0"/>
              </a:rPr>
              <a:t>JARs, </a:t>
            </a:r>
            <a:r>
              <a:rPr lang="en-US" b="1" dirty="0" err="1">
                <a:latin typeface="Century Gothic" charset="0"/>
                <a:ea typeface="Century Gothic" charset="0"/>
                <a:cs typeface="Century Gothic" charset="0"/>
              </a:rPr>
              <a:t>tarballs</a:t>
            </a:r>
            <a:r>
              <a:rPr lang="en-US" b="1" dirty="0">
                <a:latin typeface="Century Gothic" charset="0"/>
                <a:ea typeface="Century Gothic" charset="0"/>
                <a:cs typeface="Century Gothic" charset="0"/>
              </a:rPr>
              <a:t>, RPMs and Chef recipes</a:t>
            </a:r>
            <a:r>
              <a:rPr lang="en-US" dirty="0">
                <a:latin typeface="Century Gothic" charset="0"/>
                <a:ea typeface="Century Gothic" charset="0"/>
                <a:cs typeface="Century Gothic" charset="0"/>
              </a:rPr>
              <a:t>) available in CELAR repo </a:t>
            </a:r>
          </a:p>
          <a:p>
            <a:pPr marL="236600" indent="-236600" defTabSz="630936">
              <a:lnSpc>
                <a:spcPct val="150000"/>
              </a:lnSpc>
              <a:spcBef>
                <a:spcPts val="1300"/>
              </a:spcBef>
              <a:defRPr sz="2070"/>
            </a:pPr>
            <a:r>
              <a:rPr lang="en-US" dirty="0" err="1">
                <a:latin typeface="Century Gothic" charset="0"/>
                <a:ea typeface="Century Gothic" charset="0"/>
                <a:cs typeface="Century Gothic" charset="0"/>
              </a:rPr>
              <a:t>JCatascopia</a:t>
            </a:r>
            <a:r>
              <a:rPr lang="en-US" dirty="0">
                <a:latin typeface="Century Gothic" charset="0"/>
                <a:ea typeface="Century Gothic" charset="0"/>
                <a:cs typeface="Century Gothic" charset="0"/>
              </a:rPr>
              <a:t> </a:t>
            </a:r>
            <a:r>
              <a:rPr lang="en-US" b="1" dirty="0">
                <a:latin typeface="Century Gothic" charset="0"/>
                <a:ea typeface="Century Gothic" charset="0"/>
                <a:cs typeface="Century Gothic" charset="0"/>
              </a:rPr>
              <a:t>Probe Library</a:t>
            </a:r>
            <a:r>
              <a:rPr lang="en-US" dirty="0">
                <a:latin typeface="Century Gothic" charset="0"/>
                <a:ea typeface="Century Gothic" charset="0"/>
                <a:cs typeface="Century Gothic" charset="0"/>
              </a:rPr>
              <a:t> and Java Probe API</a:t>
            </a:r>
          </a:p>
          <a:p>
            <a:pPr marL="540802" lvl="1" indent="-225334" defTabSz="630936">
              <a:lnSpc>
                <a:spcPct val="150000"/>
              </a:lnSpc>
              <a:defRPr sz="1794"/>
            </a:pPr>
            <a:r>
              <a:rPr lang="en-US" dirty="0">
                <a:latin typeface="Century Gothic" charset="0"/>
                <a:ea typeface="Century Gothic" charset="0"/>
                <a:cs typeface="Century Gothic" charset="0"/>
              </a:rPr>
              <a:t>https://</a:t>
            </a:r>
            <a:r>
              <a:rPr lang="en-US" dirty="0">
                <a:latin typeface="Century Gothic" charset="0"/>
                <a:ea typeface="Century Gothic" charset="0"/>
                <a:cs typeface="Century Gothic" charset="0"/>
                <a:hlinkClick r:id="rId3"/>
              </a:rPr>
              <a:t>github.com/dtrihinas/JCatascopia-Probe-Library</a:t>
            </a:r>
          </a:p>
          <a:p>
            <a:pPr marL="540802" lvl="1" indent="-225334" defTabSz="630936">
              <a:lnSpc>
                <a:spcPct val="150000"/>
              </a:lnSpc>
              <a:defRPr sz="1794"/>
            </a:pPr>
            <a:r>
              <a:rPr lang="en-US" dirty="0">
                <a:latin typeface="Century Gothic" charset="0"/>
                <a:ea typeface="Century Gothic" charset="0"/>
                <a:cs typeface="Century Gothic" charset="0"/>
              </a:rPr>
              <a:t>System-level monitoring probes (for both Linux and Windows)</a:t>
            </a:r>
          </a:p>
          <a:p>
            <a:pPr marL="540802" lvl="1" indent="-225334" defTabSz="630936">
              <a:lnSpc>
                <a:spcPct val="150000"/>
              </a:lnSpc>
              <a:defRPr sz="1794"/>
            </a:pPr>
            <a:r>
              <a:rPr lang="en-US" dirty="0">
                <a:latin typeface="Century Gothic" charset="0"/>
                <a:ea typeface="Century Gothic" charset="0"/>
                <a:cs typeface="Century Gothic" charset="0"/>
              </a:rPr>
              <a:t>Application-specific probes (Tomcat, Cassandra DB, </a:t>
            </a:r>
            <a:r>
              <a:rPr lang="en-US" dirty="0" err="1">
                <a:latin typeface="Century Gothic" charset="0"/>
                <a:ea typeface="Century Gothic" charset="0"/>
                <a:cs typeface="Century Gothic" charset="0"/>
              </a:rPr>
              <a:t>HAProxy</a:t>
            </a:r>
            <a:r>
              <a:rPr lang="en-US" dirty="0">
                <a:latin typeface="Century Gothic" charset="0"/>
                <a:ea typeface="Century Gothic" charset="0"/>
                <a:cs typeface="Century Gothic" charset="0"/>
              </a:rPr>
              <a:t>, </a:t>
            </a:r>
            <a:r>
              <a:rPr lang="en-US" dirty="0" err="1">
                <a:latin typeface="Century Gothic" charset="0"/>
                <a:ea typeface="Century Gothic" charset="0"/>
                <a:cs typeface="Century Gothic" charset="0"/>
              </a:rPr>
              <a:t>Postgres</a:t>
            </a:r>
            <a:r>
              <a:rPr lang="en-US" dirty="0">
                <a:latin typeface="Century Gothic" charset="0"/>
                <a:ea typeface="Century Gothic" charset="0"/>
                <a:cs typeface="Century Gothic" charset="0"/>
              </a:rPr>
              <a:t> DB, </a:t>
            </a:r>
            <a:r>
              <a:rPr lang="en-US" dirty="0" err="1">
                <a:latin typeface="Century Gothic" charset="0"/>
                <a:ea typeface="Century Gothic" charset="0"/>
                <a:cs typeface="Century Gothic" charset="0"/>
              </a:rPr>
              <a:t>RabbitMQ</a:t>
            </a:r>
            <a:r>
              <a:rPr lang="en-US" dirty="0">
                <a:latin typeface="Century Gothic" charset="0"/>
                <a:ea typeface="Century Gothic" charset="0"/>
                <a:cs typeface="Century Gothic" charset="0"/>
              </a:rPr>
              <a:t>)</a:t>
            </a:r>
          </a:p>
          <a:p>
            <a:pPr marL="236600" indent="-236600" defTabSz="630936">
              <a:lnSpc>
                <a:spcPct val="150000"/>
              </a:lnSpc>
              <a:spcBef>
                <a:spcPts val="1300"/>
              </a:spcBef>
              <a:defRPr sz="2070"/>
            </a:pPr>
            <a:r>
              <a:rPr lang="en-US" dirty="0">
                <a:latin typeface="Century Gothic" charset="0"/>
                <a:ea typeface="Century Gothic" charset="0"/>
                <a:cs typeface="Century Gothic" charset="0"/>
              </a:rPr>
              <a:t>Supporting </a:t>
            </a:r>
            <a:r>
              <a:rPr lang="en-US" b="1" dirty="0">
                <a:latin typeface="Century Gothic" charset="0"/>
                <a:ea typeface="Century Gothic" charset="0"/>
                <a:cs typeface="Century Gothic" charset="0"/>
              </a:rPr>
              <a:t>2 Different Database </a:t>
            </a:r>
            <a:r>
              <a:rPr lang="en-US" b="1" dirty="0" err="1">
                <a:latin typeface="Century Gothic" charset="0"/>
                <a:ea typeface="Century Gothic" charset="0"/>
                <a:cs typeface="Century Gothic" charset="0"/>
              </a:rPr>
              <a:t>Backends</a:t>
            </a:r>
            <a:r>
              <a:rPr lang="en-US" dirty="0">
                <a:latin typeface="Century Gothic" charset="0"/>
                <a:ea typeface="Century Gothic" charset="0"/>
                <a:cs typeface="Century Gothic" charset="0"/>
              </a:rPr>
              <a:t> (MySQL, Cassandra DB</a:t>
            </a:r>
            <a:r>
              <a:rPr lang="en-US" dirty="0" smtClean="0">
                <a:latin typeface="Century Gothic" charset="0"/>
                <a:ea typeface="Century Gothic" charset="0"/>
                <a:cs typeface="Century Gothic" charset="0"/>
              </a:rPr>
              <a:t>)</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109.png" descr="http://www.mysql.com/common/logos/logo-mysql-170x115.png"/>
          <p:cNvPicPr>
            <a:picLocks noChangeAspect="1"/>
          </p:cNvPicPr>
          <p:nvPr/>
        </p:nvPicPr>
        <p:blipFill>
          <a:blip r:embed="rId4">
            <a:extLst/>
          </a:blip>
          <a:stretch>
            <a:fillRect/>
          </a:stretch>
        </p:blipFill>
        <p:spPr>
          <a:xfrm>
            <a:off x="10318514" y="5727764"/>
            <a:ext cx="664033" cy="449199"/>
          </a:xfrm>
          <a:prstGeom prst="rect">
            <a:avLst/>
          </a:prstGeom>
          <a:ln w="12700">
            <a:miter lim="400000"/>
          </a:ln>
        </p:spPr>
      </p:pic>
      <p:pic>
        <p:nvPicPr>
          <p:cNvPr id="7" name="image110.png" descr="http://upload.wikimedia.org/wikipedia/commons/thumb/5/5e/Cassandra_logo.svg/279px-Cassandra_logo.svg.png"/>
          <p:cNvPicPr>
            <a:picLocks noChangeAspect="1"/>
          </p:cNvPicPr>
          <p:nvPr/>
        </p:nvPicPr>
        <p:blipFill>
          <a:blip r:embed="rId5">
            <a:extLst/>
          </a:blip>
          <a:stretch>
            <a:fillRect/>
          </a:stretch>
        </p:blipFill>
        <p:spPr>
          <a:xfrm>
            <a:off x="9337898" y="5732400"/>
            <a:ext cx="852560" cy="444563"/>
          </a:xfrm>
          <a:prstGeom prst="rect">
            <a:avLst/>
          </a:prstGeom>
          <a:ln w="12700">
            <a:miter lim="400000"/>
          </a:ln>
        </p:spPr>
      </p:pic>
      <p:pic>
        <p:nvPicPr>
          <p:cNvPr id="8" name="image111.jpg" descr="http://www.geekzground.com/images/tomcat-logo.jpg"/>
          <p:cNvPicPr>
            <a:picLocks noChangeAspect="1"/>
          </p:cNvPicPr>
          <p:nvPr/>
        </p:nvPicPr>
        <p:blipFill>
          <a:blip r:embed="rId6">
            <a:extLst/>
          </a:blip>
          <a:stretch>
            <a:fillRect/>
          </a:stretch>
        </p:blipFill>
        <p:spPr>
          <a:xfrm>
            <a:off x="11245345" y="3940761"/>
            <a:ext cx="745313" cy="578917"/>
          </a:xfrm>
          <a:prstGeom prst="rect">
            <a:avLst/>
          </a:prstGeom>
          <a:ln w="12700">
            <a:miter lim="400000"/>
          </a:ln>
        </p:spPr>
      </p:pic>
      <p:pic>
        <p:nvPicPr>
          <p:cNvPr id="9" name="image112.png" descr="http://www.linuxscrew.com/wp-content/uploads/2009/07/postgresql_logo.png"/>
          <p:cNvPicPr>
            <a:picLocks noChangeAspect="1"/>
          </p:cNvPicPr>
          <p:nvPr/>
        </p:nvPicPr>
        <p:blipFill>
          <a:blip r:embed="rId7">
            <a:extLst/>
          </a:blip>
          <a:stretch>
            <a:fillRect/>
          </a:stretch>
        </p:blipFill>
        <p:spPr>
          <a:xfrm>
            <a:off x="11246640" y="3207483"/>
            <a:ext cx="744018" cy="589262"/>
          </a:xfrm>
          <a:prstGeom prst="rect">
            <a:avLst/>
          </a:prstGeom>
          <a:ln w="12700">
            <a:miter lim="400000"/>
          </a:ln>
        </p:spPr>
      </p:pic>
      <p:pic>
        <p:nvPicPr>
          <p:cNvPr id="10" name="image113.png" descr="http://www.haproxy.org/img/logo-med.png"/>
          <p:cNvPicPr>
            <a:picLocks noChangeAspect="1"/>
          </p:cNvPicPr>
          <p:nvPr/>
        </p:nvPicPr>
        <p:blipFill>
          <a:blip r:embed="rId8">
            <a:extLst/>
          </a:blip>
          <a:stretch>
            <a:fillRect/>
          </a:stretch>
        </p:blipFill>
        <p:spPr>
          <a:xfrm>
            <a:off x="11245345" y="4756718"/>
            <a:ext cx="745313" cy="401344"/>
          </a:xfrm>
          <a:prstGeom prst="rect">
            <a:avLst/>
          </a:prstGeom>
          <a:ln w="12700">
            <a:miter lim="400000"/>
          </a:ln>
        </p:spPr>
      </p:pic>
      <p:pic>
        <p:nvPicPr>
          <p:cNvPr id="11" name="image114.png" descr="http://www.unixstickers.com/image/cache/data/stickers/pivotal/RabbitMQ.sh-600x600.png"/>
          <p:cNvPicPr>
            <a:picLocks noChangeAspect="1"/>
          </p:cNvPicPr>
          <p:nvPr/>
        </p:nvPicPr>
        <p:blipFill>
          <a:blip r:embed="rId9">
            <a:extLst/>
          </a:blip>
          <a:stretch>
            <a:fillRect/>
          </a:stretch>
        </p:blipFill>
        <p:spPr>
          <a:xfrm>
            <a:off x="11270538" y="5435582"/>
            <a:ext cx="694929" cy="694929"/>
          </a:xfrm>
          <a:prstGeom prst="rect">
            <a:avLst/>
          </a:prstGeom>
          <a:ln w="12700">
            <a:miter lim="400000"/>
          </a:ln>
        </p:spPr>
      </p:pic>
      <p:sp>
        <p:nvSpPr>
          <p:cNvPr id="12" name="Slide Number Placeholder 11"/>
          <p:cNvSpPr>
            <a:spLocks noGrp="1"/>
          </p:cNvSpPr>
          <p:nvPr>
            <p:ph type="sldNum" sz="quarter" idx="12"/>
          </p:nvPr>
        </p:nvSpPr>
        <p:spPr/>
        <p:txBody>
          <a:bodyPr/>
          <a:lstStyle/>
          <a:p>
            <a:fld id="{2E1132C6-AAAE-EC48-8E6B-34456B74D6B2}" type="slidenum">
              <a:rPr lang="en-US" smtClean="0"/>
              <a:t>110</a:t>
            </a:fld>
            <a:endParaRPr lang="en-US" dirty="0"/>
          </a:p>
        </p:txBody>
      </p:sp>
    </p:spTree>
    <p:extLst>
      <p:ext uri="{BB962C8B-B14F-4D97-AF65-F5344CB8AC3E}">
        <p14:creationId xmlns:p14="http://schemas.microsoft.com/office/powerpoint/2010/main" val="20802272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5" name="Shape 1365"/>
          <p:cNvSpPr/>
          <p:nvPr/>
        </p:nvSpPr>
        <p:spPr>
          <a:xfrm>
            <a:off x="4343400" y="6536939"/>
            <a:ext cx="3352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EEECE1"/>
                </a:solidFill>
              </a:defRPr>
            </a:lvl1pPr>
          </a:lstStyle>
          <a:p>
            <a:r>
              <a:t>10 March 2015, University of Cyprus</a:t>
            </a:r>
          </a:p>
        </p:txBody>
      </p:sp>
      <p:sp>
        <p:nvSpPr>
          <p:cNvPr id="1366" name="Shape 1366"/>
          <p:cNvSpPr>
            <a:spLocks noGrp="1"/>
          </p:cNvSpPr>
          <p:nvPr>
            <p:ph type="title"/>
          </p:nvPr>
        </p:nvSpPr>
        <p:spPr>
          <a:xfrm>
            <a:off x="2246313" y="2600326"/>
            <a:ext cx="7772401" cy="1362075"/>
          </a:xfrm>
          <a:prstGeom prst="rect">
            <a:avLst/>
          </a:prstGeom>
        </p:spPr>
        <p:txBody>
          <a:bodyPr>
            <a:normAutofit fontScale="90000"/>
          </a:bodyPr>
          <a:lstStyle/>
          <a:p>
            <a:r>
              <a:t>S</a:t>
            </a:r>
            <a:r>
              <a:rPr cap="none"/>
              <a:t>o is simple elasticity control based on user defined directives enough</a:t>
            </a:r>
            <a:r>
              <a:t>?</a:t>
            </a:r>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111</a:t>
            </a:fld>
            <a:endParaRPr lang="en-US"/>
          </a:p>
        </p:txBody>
      </p:sp>
    </p:spTree>
    <p:extLst>
      <p:ext uri="{BB962C8B-B14F-4D97-AF65-F5344CB8AC3E}">
        <p14:creationId xmlns:p14="http://schemas.microsoft.com/office/powerpoint/2010/main" val="902210769"/>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8" name="Shape 1368"/>
          <p:cNvSpPr>
            <a:spLocks noGrp="1"/>
          </p:cNvSpPr>
          <p:nvPr>
            <p:ph type="title"/>
          </p:nvPr>
        </p:nvSpPr>
        <p:spPr>
          <a:prstGeom prst="rect">
            <a:avLst/>
          </a:prstGeom>
        </p:spPr>
        <p:txBody>
          <a:bodyPr/>
          <a:lstStyle/>
          <a:p>
            <a:r>
              <a:t>ADVISE Framework</a:t>
            </a:r>
          </a:p>
        </p:txBody>
      </p:sp>
      <p:sp>
        <p:nvSpPr>
          <p:cNvPr id="1370" name="Shape 1370"/>
          <p:cNvSpPr/>
          <p:nvPr/>
        </p:nvSpPr>
        <p:spPr>
          <a:xfrm>
            <a:off x="1600200" y="4231302"/>
            <a:ext cx="3429000" cy="209329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a:spcBef>
                <a:spcPts val="300"/>
              </a:spcBef>
              <a:buClr>
                <a:schemeClr val="accent6"/>
              </a:buClr>
              <a:buFont typeface="Arial"/>
              <a:defRPr sz="3200"/>
            </a:pPr>
            <a:r>
              <a:rPr sz="1600" b="1"/>
              <a:t>Input</a:t>
            </a:r>
          </a:p>
          <a:p>
            <a:pPr marL="171450" indent="-171450">
              <a:spcBef>
                <a:spcPts val="300"/>
              </a:spcBef>
              <a:buClr>
                <a:schemeClr val="accent6"/>
              </a:buClr>
              <a:buSzPct val="100000"/>
              <a:buFont typeface="Arial"/>
              <a:buChar char="•"/>
              <a:defRPr sz="3200"/>
            </a:pPr>
            <a:r>
              <a:rPr sz="1600"/>
              <a:t>Cloud Service topology description (CAMF)</a:t>
            </a:r>
          </a:p>
          <a:p>
            <a:pPr marL="171450" indent="-171450">
              <a:spcBef>
                <a:spcPts val="300"/>
              </a:spcBef>
              <a:buClr>
                <a:schemeClr val="accent6"/>
              </a:buClr>
              <a:buSzPct val="100000"/>
              <a:buFont typeface="Arial"/>
              <a:buChar char="•"/>
              <a:defRPr sz="3200"/>
            </a:pPr>
            <a:r>
              <a:rPr sz="1600"/>
              <a:t>Multi-layer monitoring metric evolution (JCatascopia) </a:t>
            </a:r>
          </a:p>
          <a:p>
            <a:pPr marL="171450" indent="-171450">
              <a:spcBef>
                <a:spcPts val="300"/>
              </a:spcBef>
              <a:buClr>
                <a:schemeClr val="accent6"/>
              </a:buClr>
              <a:buSzPct val="100000"/>
              <a:buFont typeface="Arial"/>
              <a:buChar char="•"/>
              <a:defRPr sz="3200"/>
            </a:pPr>
            <a:r>
              <a:rPr sz="1600"/>
              <a:t>Elasticity Control Processes (rSYBL)</a:t>
            </a:r>
          </a:p>
          <a:p>
            <a:pPr marL="171450" indent="-171450">
              <a:spcBef>
                <a:spcPts val="300"/>
              </a:spcBef>
              <a:buClr>
                <a:schemeClr val="accent6"/>
              </a:buClr>
              <a:buSzPct val="100000"/>
              <a:buFont typeface="Arial"/>
              <a:buChar char="•"/>
              <a:defRPr sz="3200"/>
            </a:pPr>
            <a:r>
              <a:rPr sz="1600"/>
              <a:t>Cloud specific info (Info Service)</a:t>
            </a:r>
          </a:p>
        </p:txBody>
      </p:sp>
      <p:sp>
        <p:nvSpPr>
          <p:cNvPr id="1371" name="Shape 1371"/>
          <p:cNvSpPr/>
          <p:nvPr/>
        </p:nvSpPr>
        <p:spPr>
          <a:xfrm>
            <a:off x="4953000" y="4231302"/>
            <a:ext cx="3810000" cy="21681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00"/>
              </a:spcBef>
              <a:defRPr sz="3200"/>
            </a:pPr>
            <a:r>
              <a:rPr sz="1600" b="1"/>
              <a:t>Processing</a:t>
            </a:r>
            <a:endParaRPr sz="1600"/>
          </a:p>
          <a:p>
            <a:pPr marL="171450" indent="-171450">
              <a:spcBef>
                <a:spcPts val="300"/>
              </a:spcBef>
              <a:buClr>
                <a:schemeClr val="accent6"/>
              </a:buClr>
              <a:buSzPct val="100000"/>
              <a:buFont typeface="Arial"/>
              <a:buChar char="•"/>
              <a:defRPr sz="3200"/>
            </a:pPr>
            <a:r>
              <a:rPr sz="1600"/>
              <a:t>Project metric evolution on n-dimensional space</a:t>
            </a:r>
          </a:p>
          <a:p>
            <a:pPr marL="171450" indent="-171450">
              <a:spcBef>
                <a:spcPts val="300"/>
              </a:spcBef>
              <a:buClr>
                <a:schemeClr val="accent6"/>
              </a:buClr>
              <a:buSzPct val="100000"/>
              <a:buFont typeface="Arial"/>
              <a:buChar char="•"/>
              <a:defRPr sz="3200"/>
            </a:pPr>
            <a:r>
              <a:rPr sz="1600"/>
              <a:t>Cluster metrics and discover (</a:t>
            </a:r>
            <a:r>
              <a:rPr sz="1600" b="1"/>
              <a:t>or better learn</a:t>
            </a:r>
            <a:r>
              <a:rPr sz="1600"/>
              <a:t>) metric correlations</a:t>
            </a:r>
          </a:p>
          <a:p>
            <a:pPr marL="171450" indent="-171450">
              <a:spcBef>
                <a:spcPts val="300"/>
              </a:spcBef>
              <a:buClr>
                <a:schemeClr val="accent6"/>
              </a:buClr>
              <a:buSzPct val="100000"/>
              <a:buFont typeface="Arial"/>
              <a:buChar char="•"/>
              <a:defRPr sz="3200"/>
            </a:pPr>
            <a:r>
              <a:rPr sz="1600"/>
              <a:t>Create execution plan based on historic info to </a:t>
            </a:r>
            <a:r>
              <a:rPr sz="1600" b="1"/>
              <a:t>improve resource utilization</a:t>
            </a:r>
            <a:r>
              <a:rPr sz="1600"/>
              <a:t>,</a:t>
            </a:r>
            <a:r>
              <a:rPr sz="1600" b="1"/>
              <a:t> QoS </a:t>
            </a:r>
            <a:r>
              <a:rPr sz="1600"/>
              <a:t>and </a:t>
            </a:r>
            <a:r>
              <a:rPr sz="1600" b="1"/>
              <a:t>reduce cost</a:t>
            </a:r>
          </a:p>
        </p:txBody>
      </p:sp>
      <p:sp>
        <p:nvSpPr>
          <p:cNvPr id="1372" name="Shape 1372"/>
          <p:cNvSpPr/>
          <p:nvPr/>
        </p:nvSpPr>
        <p:spPr>
          <a:xfrm>
            <a:off x="8610600" y="4307502"/>
            <a:ext cx="2438400" cy="12029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300"/>
              </a:spcBef>
              <a:defRPr sz="3200"/>
            </a:pPr>
            <a:r>
              <a:rPr sz="1600" b="1"/>
              <a:t>Knowledge Base</a:t>
            </a:r>
          </a:p>
          <a:p>
            <a:pPr marL="171450" indent="-171450">
              <a:spcBef>
                <a:spcPts val="300"/>
              </a:spcBef>
              <a:buClr>
                <a:schemeClr val="accent6"/>
              </a:buClr>
              <a:buSzPct val="100000"/>
              <a:buFont typeface="Arial"/>
              <a:buChar char="•"/>
              <a:defRPr sz="3200"/>
            </a:pPr>
            <a:r>
              <a:rPr sz="1600"/>
              <a:t>Metric evolution</a:t>
            </a:r>
          </a:p>
          <a:p>
            <a:pPr marL="171450" indent="-171450">
              <a:spcBef>
                <a:spcPts val="300"/>
              </a:spcBef>
              <a:buClr>
                <a:schemeClr val="accent6"/>
              </a:buClr>
              <a:buSzPct val="100000"/>
              <a:buFont typeface="Arial"/>
              <a:buChar char="•"/>
              <a:defRPr sz="3200"/>
            </a:pPr>
            <a:r>
              <a:rPr sz="1600"/>
              <a:t>Metric correlations</a:t>
            </a:r>
          </a:p>
          <a:p>
            <a:pPr marL="171450" indent="-171450">
              <a:spcBef>
                <a:spcPts val="300"/>
              </a:spcBef>
              <a:buClr>
                <a:schemeClr val="accent6"/>
              </a:buClr>
              <a:buSzPct val="100000"/>
              <a:buFont typeface="Arial"/>
              <a:buChar char="•"/>
              <a:defRPr sz="3200"/>
            </a:pPr>
            <a:r>
              <a:rPr sz="1600"/>
              <a:t>ECPs and possible plans</a:t>
            </a:r>
          </a:p>
        </p:txBody>
      </p:sp>
      <p:grpSp>
        <p:nvGrpSpPr>
          <p:cNvPr id="1379" name="Group 1379"/>
          <p:cNvGrpSpPr/>
          <p:nvPr/>
        </p:nvGrpSpPr>
        <p:grpSpPr>
          <a:xfrm>
            <a:off x="2070799" y="1342873"/>
            <a:ext cx="8387985" cy="2846605"/>
            <a:chOff x="0" y="0"/>
            <a:chExt cx="8387983" cy="2846604"/>
          </a:xfrm>
        </p:grpSpPr>
        <p:pic>
          <p:nvPicPr>
            <p:cNvPr id="1373" name="image116.png"/>
            <p:cNvPicPr>
              <a:picLocks noChangeAspect="1"/>
            </p:cNvPicPr>
            <p:nvPr/>
          </p:nvPicPr>
          <p:blipFill>
            <a:blip r:embed="rId2">
              <a:extLst/>
            </a:blip>
            <a:stretch>
              <a:fillRect/>
            </a:stretch>
          </p:blipFill>
          <p:spPr>
            <a:xfrm>
              <a:off x="0" y="0"/>
              <a:ext cx="8050401" cy="1920920"/>
            </a:xfrm>
            <a:prstGeom prst="rect">
              <a:avLst/>
            </a:prstGeom>
            <a:ln w="12700" cap="flat">
              <a:noFill/>
              <a:miter lim="400000"/>
            </a:ln>
            <a:effectLst/>
          </p:spPr>
        </p:pic>
        <p:grpSp>
          <p:nvGrpSpPr>
            <p:cNvPr id="1377" name="Group 1377"/>
            <p:cNvGrpSpPr/>
            <p:nvPr/>
          </p:nvGrpSpPr>
          <p:grpSpPr>
            <a:xfrm>
              <a:off x="3198840" y="2238529"/>
              <a:ext cx="902564" cy="457247"/>
              <a:chOff x="0" y="0"/>
              <a:chExt cx="902563" cy="457246"/>
            </a:xfrm>
          </p:grpSpPr>
          <p:sp>
            <p:nvSpPr>
              <p:cNvPr id="1374" name="Shape 1374"/>
              <p:cNvSpPr/>
              <p:nvPr/>
            </p:nvSpPr>
            <p:spPr>
              <a:xfrm flipH="1">
                <a:off x="-1" y="0"/>
                <a:ext cx="902565" cy="457247"/>
              </a:xfrm>
              <a:custGeom>
                <a:avLst/>
                <a:gdLst/>
                <a:ahLst/>
                <a:cxnLst>
                  <a:cxn ang="0">
                    <a:pos x="wd2" y="hd2"/>
                  </a:cxn>
                  <a:cxn ang="5400000">
                    <a:pos x="wd2" y="hd2"/>
                  </a:cxn>
                  <a:cxn ang="10800000">
                    <a:pos x="wd2" y="hd2"/>
                  </a:cxn>
                  <a:cxn ang="16200000">
                    <a:pos x="wd2" y="hd2"/>
                  </a:cxn>
                </a:cxnLst>
                <a:rect l="0" t="0" r="r" b="b"/>
                <a:pathLst>
                  <a:path w="21600" h="20246" extrusionOk="0">
                    <a:moveTo>
                      <a:pt x="19215" y="0"/>
                    </a:moveTo>
                    <a:lnTo>
                      <a:pt x="21600" y="5061"/>
                    </a:lnTo>
                    <a:lnTo>
                      <a:pt x="20299" y="5061"/>
                    </a:lnTo>
                    <a:lnTo>
                      <a:pt x="20299" y="5061"/>
                    </a:lnTo>
                    <a:cubicBezTo>
                      <a:pt x="19152" y="15138"/>
                      <a:pt x="14824" y="21600"/>
                      <a:pt x="10291" y="20005"/>
                    </a:cubicBezTo>
                    <a:lnTo>
                      <a:pt x="10291" y="20005"/>
                    </a:lnTo>
                    <a:cubicBezTo>
                      <a:pt x="13813" y="18766"/>
                      <a:pt x="16673" y="12890"/>
                      <a:pt x="17564" y="5061"/>
                    </a:cubicBezTo>
                    <a:lnTo>
                      <a:pt x="16263" y="5061"/>
                    </a:lnTo>
                    <a:close/>
                    <a:moveTo>
                      <a:pt x="8924" y="20244"/>
                    </a:moveTo>
                    <a:cubicBezTo>
                      <a:pt x="3995" y="20244"/>
                      <a:pt x="0" y="11181"/>
                      <a:pt x="0" y="0"/>
                    </a:cubicBezTo>
                    <a:lnTo>
                      <a:pt x="2735" y="0"/>
                    </a:lnTo>
                    <a:lnTo>
                      <a:pt x="2735" y="0"/>
                    </a:lnTo>
                    <a:cubicBezTo>
                      <a:pt x="2735" y="11181"/>
                      <a:pt x="6731" y="20244"/>
                      <a:pt x="11659" y="20244"/>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endParaRPr/>
              </a:p>
            </p:txBody>
          </p:sp>
          <p:sp>
            <p:nvSpPr>
              <p:cNvPr id="1375" name="Shape 1375"/>
              <p:cNvSpPr/>
              <p:nvPr/>
            </p:nvSpPr>
            <p:spPr>
              <a:xfrm flipH="1">
                <a:off x="415388" y="0"/>
                <a:ext cx="487175" cy="457199"/>
              </a:xfrm>
              <a:custGeom>
                <a:avLst/>
                <a:gdLst/>
                <a:ahLst/>
                <a:cxnLst>
                  <a:cxn ang="0">
                    <a:pos x="wd2" y="hd2"/>
                  </a:cxn>
                  <a:cxn ang="5400000">
                    <a:pos x="wd2" y="hd2"/>
                  </a:cxn>
                  <a:cxn ang="10800000">
                    <a:pos x="wd2" y="hd2"/>
                  </a:cxn>
                  <a:cxn ang="16200000">
                    <a:pos x="wd2" y="hd2"/>
                  </a:cxn>
                </a:cxnLst>
                <a:rect l="0" t="0" r="r" b="b"/>
                <a:pathLst>
                  <a:path w="21600" h="21600" extrusionOk="0">
                    <a:moveTo>
                      <a:pt x="16532" y="21600"/>
                    </a:moveTo>
                    <a:cubicBezTo>
                      <a:pt x="7402" y="21600"/>
                      <a:pt x="0" y="11929"/>
                      <a:pt x="0" y="0"/>
                    </a:cubicBezTo>
                    <a:lnTo>
                      <a:pt x="5068" y="0"/>
                    </a:lnTo>
                    <a:lnTo>
                      <a:pt x="5068" y="0"/>
                    </a:lnTo>
                    <a:cubicBezTo>
                      <a:pt x="5068" y="11929"/>
                      <a:pt x="12469"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a:p>
            </p:txBody>
          </p:sp>
          <p:sp>
            <p:nvSpPr>
              <p:cNvPr id="1376" name="Shape 1376"/>
              <p:cNvSpPr/>
              <p:nvPr/>
            </p:nvSpPr>
            <p:spPr>
              <a:xfrm flipH="1">
                <a:off x="-1" y="0"/>
                <a:ext cx="902565" cy="457199"/>
              </a:xfrm>
              <a:custGeom>
                <a:avLst/>
                <a:gdLst/>
                <a:ahLst/>
                <a:cxnLst>
                  <a:cxn ang="0">
                    <a:pos x="wd2" y="hd2"/>
                  </a:cxn>
                  <a:cxn ang="5400000">
                    <a:pos x="wd2" y="hd2"/>
                  </a:cxn>
                  <a:cxn ang="10800000">
                    <a:pos x="wd2" y="hd2"/>
                  </a:cxn>
                  <a:cxn ang="16200000">
                    <a:pos x="wd2" y="hd2"/>
                  </a:cxn>
                </a:cxnLst>
                <a:rect l="0" t="0" r="r" b="b"/>
                <a:pathLst>
                  <a:path w="21600" h="21600" extrusionOk="0">
                    <a:moveTo>
                      <a:pt x="10291" y="21345"/>
                    </a:moveTo>
                    <a:lnTo>
                      <a:pt x="10291" y="21345"/>
                    </a:lnTo>
                    <a:cubicBezTo>
                      <a:pt x="13813" y="20022"/>
                      <a:pt x="16673" y="13754"/>
                      <a:pt x="17564" y="5400"/>
                    </a:cubicBezTo>
                    <a:lnTo>
                      <a:pt x="16263" y="5400"/>
                    </a:lnTo>
                    <a:lnTo>
                      <a:pt x="19215" y="0"/>
                    </a:lnTo>
                    <a:lnTo>
                      <a:pt x="21600" y="5400"/>
                    </a:lnTo>
                    <a:lnTo>
                      <a:pt x="20299" y="5400"/>
                    </a:lnTo>
                    <a:lnTo>
                      <a:pt x="20299" y="5400"/>
                    </a:lnTo>
                    <a:cubicBezTo>
                      <a:pt x="19282" y="14937"/>
                      <a:pt x="15728" y="21600"/>
                      <a:pt x="11659" y="21600"/>
                    </a:cubicBezTo>
                    <a:lnTo>
                      <a:pt x="8924" y="21600"/>
                    </a:lnTo>
                    <a:cubicBezTo>
                      <a:pt x="3995" y="21600"/>
                      <a:pt x="0" y="11929"/>
                      <a:pt x="0" y="0"/>
                    </a:cubicBezTo>
                    <a:lnTo>
                      <a:pt x="2735" y="0"/>
                    </a:lnTo>
                    <a:lnTo>
                      <a:pt x="2735" y="0"/>
                    </a:lnTo>
                    <a:cubicBezTo>
                      <a:pt x="2735" y="11929"/>
                      <a:pt x="6731" y="21600"/>
                      <a:pt x="11659" y="21600"/>
                    </a:cubicBezTo>
                  </a:path>
                </a:pathLst>
              </a:custGeom>
              <a:noFill/>
              <a:ln w="25400" cap="flat">
                <a:solidFill>
                  <a:srgbClr val="3A5E8A"/>
                </a:solidFill>
                <a:prstDash val="solid"/>
                <a:bevel/>
              </a:ln>
              <a:effectLst/>
            </p:spPr>
            <p:txBody>
              <a:bodyPr wrap="square" lIns="45719" tIns="45719" rIns="45719" bIns="45719" numCol="1" anchor="ctr">
                <a:noAutofit/>
              </a:bodyPr>
              <a:lstStyle/>
              <a:p>
                <a:pPr algn="ctr"/>
                <a:endParaRPr/>
              </a:p>
            </p:txBody>
          </p:sp>
        </p:grpSp>
        <p:sp>
          <p:nvSpPr>
            <p:cNvPr id="1378" name="Shape 1378"/>
            <p:cNvSpPr/>
            <p:nvPr/>
          </p:nvSpPr>
          <p:spPr>
            <a:xfrm>
              <a:off x="4196983" y="1933728"/>
              <a:ext cx="4191001" cy="912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300"/>
                </a:spcBef>
                <a:defRPr sz="3200"/>
              </a:pPr>
              <a:r>
                <a:rPr sz="1600"/>
                <a:t>-&gt; Collect more metrics</a:t>
              </a:r>
            </a:p>
            <a:p>
              <a:pPr>
                <a:spcBef>
                  <a:spcPts val="300"/>
                </a:spcBef>
                <a:defRPr sz="3200"/>
              </a:pPr>
              <a:r>
                <a:rPr sz="1600"/>
                <a:t>-&gt; Refine clusters and discover new correlations</a:t>
              </a:r>
            </a:p>
            <a:p>
              <a:pPr>
                <a:spcBef>
                  <a:spcPts val="300"/>
                </a:spcBef>
                <a:defRPr sz="3200"/>
              </a:pPr>
              <a:r>
                <a:rPr sz="1600"/>
                <a:t>-&gt; Increase our knowledge base</a:t>
              </a:r>
            </a:p>
          </p:txBody>
        </p:sp>
      </p:gr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Slide Number Placeholder 2"/>
          <p:cNvSpPr>
            <a:spLocks noGrp="1"/>
          </p:cNvSpPr>
          <p:nvPr>
            <p:ph type="sldNum" sz="quarter" idx="12"/>
          </p:nvPr>
        </p:nvSpPr>
        <p:spPr/>
        <p:txBody>
          <a:bodyPr/>
          <a:lstStyle/>
          <a:p>
            <a:fld id="{2E1132C6-AAAE-EC48-8E6B-34456B74D6B2}" type="slidenum">
              <a:rPr lang="en-US" smtClean="0"/>
              <a:t>112</a:t>
            </a:fld>
            <a:endParaRPr lang="en-US" dirty="0"/>
          </a:p>
        </p:txBody>
      </p:sp>
    </p:spTree>
    <p:extLst>
      <p:ext uri="{BB962C8B-B14F-4D97-AF65-F5344CB8AC3E}">
        <p14:creationId xmlns:p14="http://schemas.microsoft.com/office/powerpoint/2010/main" val="7436311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7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3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3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37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37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37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13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 grpId="0" build="p" animBg="1" advAuto="0"/>
      <p:bldP spid="1371" grpId="0" animBg="1" advAuto="0"/>
      <p:bldP spid="1372" grpId="0"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1" name="Shape 1381"/>
          <p:cNvSpPr/>
          <p:nvPr/>
        </p:nvSpPr>
        <p:spPr>
          <a:xfrm>
            <a:off x="4343400" y="6536939"/>
            <a:ext cx="3352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EEECE1"/>
                </a:solidFill>
              </a:defRPr>
            </a:lvl1pPr>
          </a:lstStyle>
          <a:p>
            <a:r>
              <a:t>10 March 2015, University of Cyprus</a:t>
            </a:r>
          </a:p>
        </p:txBody>
      </p:sp>
      <p:sp>
        <p:nvSpPr>
          <p:cNvPr id="1382" name="Shape 1382"/>
          <p:cNvSpPr>
            <a:spLocks noGrp="1"/>
          </p:cNvSpPr>
          <p:nvPr>
            <p:ph type="title"/>
          </p:nvPr>
        </p:nvSpPr>
        <p:spPr>
          <a:xfrm>
            <a:off x="1524000" y="655638"/>
            <a:ext cx="9220200" cy="868363"/>
          </a:xfrm>
          <a:prstGeom prst="rect">
            <a:avLst/>
          </a:prstGeom>
        </p:spPr>
        <p:txBody>
          <a:bodyPr>
            <a:normAutofit/>
          </a:bodyPr>
          <a:lstStyle/>
          <a:p>
            <a:pPr defTabSz="576072">
              <a:defRPr sz="2772"/>
            </a:pPr>
            <a:r>
              <a:rPr sz="2457"/>
              <a:t>Elasticity Control Estimation and Evaluation</a:t>
            </a:r>
            <a:br>
              <a:rPr sz="2457"/>
            </a:br>
            <a:r>
              <a:rPr sz="2457"/>
              <a:t>with ADVISE</a:t>
            </a:r>
          </a:p>
        </p:txBody>
      </p:sp>
      <p:pic>
        <p:nvPicPr>
          <p:cNvPr id="1383" name="image117.png"/>
          <p:cNvPicPr>
            <a:picLocks noChangeAspect="1"/>
          </p:cNvPicPr>
          <p:nvPr/>
        </p:nvPicPr>
        <p:blipFill>
          <a:blip r:embed="rId2">
            <a:extLst/>
          </a:blip>
          <a:stretch>
            <a:fillRect/>
          </a:stretch>
        </p:blipFill>
        <p:spPr>
          <a:xfrm>
            <a:off x="2083768" y="1617566"/>
            <a:ext cx="8050832" cy="4213719"/>
          </a:xfrm>
          <a:prstGeom prst="rect">
            <a:avLst/>
          </a:prstGeom>
          <a:ln w="12700">
            <a:miter lim="400000"/>
          </a:ln>
        </p:spPr>
      </p:pic>
      <p:sp>
        <p:nvSpPr>
          <p:cNvPr id="1384" name="Shape 1384"/>
          <p:cNvSpPr/>
          <p:nvPr/>
        </p:nvSpPr>
        <p:spPr>
          <a:xfrm>
            <a:off x="1784927" y="5937645"/>
            <a:ext cx="89154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sz="1200"/>
              <a:t>"</a:t>
            </a:r>
            <a:r>
              <a:rPr sz="1200" b="1"/>
              <a:t>ADVISE: a Framework for Evaluating Cloud Service Elasticity Behavior [Best Paper]</a:t>
            </a:r>
            <a:r>
              <a:rPr sz="1200"/>
              <a:t>", G. Copil, </a:t>
            </a:r>
            <a:r>
              <a:rPr sz="1200" b="1"/>
              <a:t>D. Trihinas</a:t>
            </a:r>
            <a:r>
              <a:rPr sz="1200"/>
              <a:t>, H.L Truong, D. Moldovan, G. Pallis, S. Dustdar, M. D. Dikaiakos, </a:t>
            </a:r>
            <a:r>
              <a:rPr sz="1200" i="1"/>
              <a:t>12th International Conference on Service Oriented Computing </a:t>
            </a:r>
            <a:r>
              <a:rPr sz="1200"/>
              <a:t>(ICSOC 2014), Paris, France 2014.</a:t>
            </a:r>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Slide Number Placeholder 2"/>
          <p:cNvSpPr>
            <a:spLocks noGrp="1"/>
          </p:cNvSpPr>
          <p:nvPr>
            <p:ph type="sldNum" sz="quarter" idx="12"/>
          </p:nvPr>
        </p:nvSpPr>
        <p:spPr/>
        <p:txBody>
          <a:bodyPr/>
          <a:lstStyle/>
          <a:p>
            <a:fld id="{2E1132C6-AAAE-EC48-8E6B-34456B74D6B2}" type="slidenum">
              <a:rPr lang="en-US" smtClean="0"/>
              <a:t>113</a:t>
            </a:fld>
            <a:endParaRPr lang="en-US" dirty="0"/>
          </a:p>
        </p:txBody>
      </p:sp>
    </p:spTree>
    <p:extLst>
      <p:ext uri="{BB962C8B-B14F-4D97-AF65-F5344CB8AC3E}">
        <p14:creationId xmlns:p14="http://schemas.microsoft.com/office/powerpoint/2010/main" val="213289170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4" grpId="0"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6" name="Shape 1386"/>
          <p:cNvSpPr/>
          <p:nvPr/>
        </p:nvSpPr>
        <p:spPr>
          <a:xfrm>
            <a:off x="4343400" y="6536939"/>
            <a:ext cx="3352800" cy="27699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EEECE1"/>
                </a:solidFill>
              </a:defRPr>
            </a:lvl1pPr>
          </a:lstStyle>
          <a:p>
            <a:r>
              <a:t>10 March 2015, University of Cyprus</a:t>
            </a:r>
          </a:p>
        </p:txBody>
      </p:sp>
      <p:sp>
        <p:nvSpPr>
          <p:cNvPr id="1387" name="Shape 1387"/>
          <p:cNvSpPr>
            <a:spLocks noGrp="1"/>
          </p:cNvSpPr>
          <p:nvPr>
            <p:ph type="title"/>
          </p:nvPr>
        </p:nvSpPr>
        <p:spPr>
          <a:xfrm>
            <a:off x="1676400" y="381001"/>
            <a:ext cx="8915400" cy="868363"/>
          </a:xfrm>
          <a:prstGeom prst="rect">
            <a:avLst/>
          </a:prstGeom>
        </p:spPr>
        <p:txBody>
          <a:bodyPr>
            <a:normAutofit fontScale="90000"/>
          </a:bodyPr>
          <a:lstStyle>
            <a:lvl1pPr>
              <a:defRPr sz="4000"/>
            </a:lvl1pPr>
          </a:lstStyle>
          <a:p>
            <a:pPr>
              <a:defRPr sz="4400"/>
            </a:pPr>
            <a:r>
              <a:rPr/>
              <a:t>ADVISE-based Multi-Dimensional Control</a:t>
            </a:r>
          </a:p>
        </p:txBody>
      </p:sp>
      <p:sp>
        <p:nvSpPr>
          <p:cNvPr id="1388" name="Shape 1388"/>
          <p:cNvSpPr>
            <a:spLocks noGrp="1"/>
          </p:cNvSpPr>
          <p:nvPr>
            <p:ph type="body" sz="quarter" idx="1"/>
          </p:nvPr>
        </p:nvSpPr>
        <p:spPr>
          <a:xfrm>
            <a:off x="1981200" y="1232927"/>
            <a:ext cx="3429000" cy="2133601"/>
          </a:xfrm>
          <a:prstGeom prst="rect">
            <a:avLst/>
          </a:prstGeom>
        </p:spPr>
        <p:txBody>
          <a:bodyPr>
            <a:normAutofit/>
          </a:bodyPr>
          <a:lstStyle/>
          <a:p>
            <a:pPr marL="0" indent="0" algn="ctr">
              <a:lnSpc>
                <a:spcPct val="150000"/>
              </a:lnSpc>
              <a:spcBef>
                <a:spcPts val="500"/>
              </a:spcBef>
              <a:buNone/>
            </a:pPr>
            <a:r>
              <a:rPr sz="2200"/>
              <a:t>A single peek causes a </a:t>
            </a:r>
            <a:r>
              <a:rPr sz="2200" b="1"/>
              <a:t>“ping-pong” effect </a:t>
            </a:r>
            <a:r>
              <a:rPr sz="2200"/>
              <a:t>which is billing users for resources they aren’t really consuming</a:t>
            </a:r>
          </a:p>
        </p:txBody>
      </p:sp>
      <p:pic>
        <p:nvPicPr>
          <p:cNvPr id="1389" name="image118.png"/>
          <p:cNvPicPr>
            <a:picLocks noChangeAspect="1"/>
          </p:cNvPicPr>
          <p:nvPr/>
        </p:nvPicPr>
        <p:blipFill>
          <a:blip r:embed="rId2">
            <a:extLst/>
          </a:blip>
          <a:stretch>
            <a:fillRect/>
          </a:stretch>
        </p:blipFill>
        <p:spPr>
          <a:xfrm>
            <a:off x="5628958" y="1143000"/>
            <a:ext cx="4734243" cy="2223528"/>
          </a:xfrm>
          <a:prstGeom prst="rect">
            <a:avLst/>
          </a:prstGeom>
          <a:ln w="12700">
            <a:miter lim="400000"/>
          </a:ln>
        </p:spPr>
      </p:pic>
      <p:pic>
        <p:nvPicPr>
          <p:cNvPr id="1390" name="image119.png"/>
          <p:cNvPicPr>
            <a:picLocks noChangeAspect="1"/>
          </p:cNvPicPr>
          <p:nvPr/>
        </p:nvPicPr>
        <p:blipFill>
          <a:blip r:embed="rId3">
            <a:extLst/>
          </a:blip>
          <a:stretch>
            <a:fillRect/>
          </a:stretch>
        </p:blipFill>
        <p:spPr>
          <a:xfrm>
            <a:off x="5628958" y="3518928"/>
            <a:ext cx="4810443" cy="1989763"/>
          </a:xfrm>
          <a:prstGeom prst="rect">
            <a:avLst/>
          </a:prstGeom>
          <a:ln w="12700">
            <a:miter lim="400000"/>
          </a:ln>
        </p:spPr>
      </p:pic>
      <p:sp>
        <p:nvSpPr>
          <p:cNvPr id="1391" name="Shape 1391"/>
          <p:cNvSpPr/>
          <p:nvPr/>
        </p:nvSpPr>
        <p:spPr>
          <a:xfrm>
            <a:off x="6939127" y="5486400"/>
            <a:ext cx="2181967"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0B050"/>
                </a:solidFill>
              </a:defRPr>
            </a:lvl1pPr>
          </a:lstStyle>
          <a:p>
            <a:pPr>
              <a:defRPr b="0">
                <a:solidFill>
                  <a:srgbClr val="000000"/>
                </a:solidFill>
              </a:defRPr>
            </a:pPr>
            <a:r>
              <a:rPr/>
              <a:t>ADVISE-based Control</a:t>
            </a:r>
          </a:p>
        </p:txBody>
      </p:sp>
      <p:grpSp>
        <p:nvGrpSpPr>
          <p:cNvPr id="1398" name="Group 1398"/>
          <p:cNvGrpSpPr/>
          <p:nvPr/>
        </p:nvGrpSpPr>
        <p:grpSpPr>
          <a:xfrm>
            <a:off x="2130950" y="3215580"/>
            <a:ext cx="3128346" cy="2101934"/>
            <a:chOff x="-1" y="0"/>
            <a:chExt cx="3128345" cy="2101933"/>
          </a:xfrm>
        </p:grpSpPr>
        <p:sp>
          <p:nvSpPr>
            <p:cNvPr id="1392" name="Shape 1392"/>
            <p:cNvSpPr/>
            <p:nvPr/>
          </p:nvSpPr>
          <p:spPr>
            <a:xfrm>
              <a:off x="-1" y="651318"/>
              <a:ext cx="3128345" cy="145061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5400" cap="flat">
              <a:solidFill>
                <a:srgbClr val="3A5E8A"/>
              </a:solidFill>
              <a:prstDash val="solid"/>
              <a:bevel/>
            </a:ln>
            <a:effectLst/>
          </p:spPr>
          <p:txBody>
            <a:bodyPr wrap="square" lIns="45719" tIns="45719" rIns="45719" bIns="45719" numCol="1" anchor="ctr">
              <a:noAutofit/>
            </a:bodyPr>
            <a:lstStyle/>
            <a:p>
              <a:pPr algn="ctr">
                <a:lnSpc>
                  <a:spcPct val="150000"/>
                </a:lnSpc>
                <a:defRPr>
                  <a:solidFill>
                    <a:srgbClr val="FFFFFF"/>
                  </a:solidFill>
                </a:defRPr>
              </a:pPr>
              <a:endParaRPr/>
            </a:p>
          </p:txBody>
        </p:sp>
        <p:sp>
          <p:nvSpPr>
            <p:cNvPr id="1393" name="Shape 1393"/>
            <p:cNvSpPr/>
            <p:nvPr/>
          </p:nvSpPr>
          <p:spPr>
            <a:xfrm>
              <a:off x="918512" y="364182"/>
              <a:ext cx="241301" cy="241301"/>
            </a:xfrm>
            <a:prstGeom prst="ellipse">
              <a:avLst/>
            </a:prstGeom>
            <a:solidFill>
              <a:srgbClr val="FFFFFF"/>
            </a:solidFill>
            <a:ln w="25400" cap="flat">
              <a:solidFill>
                <a:srgbClr val="3A5E8A"/>
              </a:solidFill>
              <a:prstDash val="solid"/>
              <a:bevel/>
            </a:ln>
            <a:effectLst/>
          </p:spPr>
          <p:txBody>
            <a:bodyPr wrap="square" lIns="45719" tIns="45719" rIns="45719" bIns="45719" numCol="1" anchor="ctr">
              <a:noAutofit/>
            </a:bodyPr>
            <a:lstStyle/>
            <a:p>
              <a:pPr algn="ctr">
                <a:lnSpc>
                  <a:spcPct val="150000"/>
                </a:lnSpc>
                <a:defRPr>
                  <a:solidFill>
                    <a:srgbClr val="FFFFFF"/>
                  </a:solidFill>
                </a:defRPr>
              </a:pPr>
              <a:endParaRPr/>
            </a:p>
          </p:txBody>
        </p:sp>
        <p:sp>
          <p:nvSpPr>
            <p:cNvPr id="1394" name="Shape 1394"/>
            <p:cNvSpPr/>
            <p:nvPr/>
          </p:nvSpPr>
          <p:spPr>
            <a:xfrm>
              <a:off x="806288" y="147506"/>
              <a:ext cx="160867" cy="160867"/>
            </a:xfrm>
            <a:prstGeom prst="ellipse">
              <a:avLst/>
            </a:prstGeom>
            <a:solidFill>
              <a:srgbClr val="FFFFFF"/>
            </a:solidFill>
            <a:ln w="25400" cap="flat">
              <a:solidFill>
                <a:srgbClr val="3A5E8A"/>
              </a:solidFill>
              <a:prstDash val="solid"/>
              <a:bevel/>
            </a:ln>
            <a:effectLst/>
          </p:spPr>
          <p:txBody>
            <a:bodyPr wrap="square" lIns="45719" tIns="45719" rIns="45719" bIns="45719" numCol="1" anchor="ctr">
              <a:noAutofit/>
            </a:bodyPr>
            <a:lstStyle/>
            <a:p>
              <a:pPr algn="ctr">
                <a:lnSpc>
                  <a:spcPct val="150000"/>
                </a:lnSpc>
                <a:defRPr>
                  <a:solidFill>
                    <a:srgbClr val="FFFFFF"/>
                  </a:solidFill>
                </a:defRPr>
              </a:pPr>
              <a:endParaRPr/>
            </a:p>
          </p:txBody>
        </p:sp>
        <p:sp>
          <p:nvSpPr>
            <p:cNvPr id="1395" name="Shape 1395"/>
            <p:cNvSpPr/>
            <p:nvPr/>
          </p:nvSpPr>
          <p:spPr>
            <a:xfrm>
              <a:off x="735108" y="0"/>
              <a:ext cx="80435" cy="80435"/>
            </a:xfrm>
            <a:prstGeom prst="ellipse">
              <a:avLst/>
            </a:prstGeom>
            <a:solidFill>
              <a:srgbClr val="FFFFFF"/>
            </a:solidFill>
            <a:ln w="25400" cap="flat">
              <a:solidFill>
                <a:srgbClr val="3A5E8A"/>
              </a:solidFill>
              <a:prstDash val="solid"/>
              <a:bevel/>
            </a:ln>
            <a:effectLst/>
          </p:spPr>
          <p:txBody>
            <a:bodyPr wrap="square" lIns="45719" tIns="45719" rIns="45719" bIns="45719" numCol="1" anchor="ctr">
              <a:noAutofit/>
            </a:bodyPr>
            <a:lstStyle/>
            <a:p>
              <a:pPr algn="ctr">
                <a:lnSpc>
                  <a:spcPct val="150000"/>
                </a:lnSpc>
                <a:defRPr>
                  <a:solidFill>
                    <a:srgbClr val="FFFFFF"/>
                  </a:solidFill>
                </a:defRPr>
              </a:pPr>
              <a:endParaRPr/>
            </a:p>
          </p:txBody>
        </p:sp>
        <p:sp>
          <p:nvSpPr>
            <p:cNvPr id="1396" name="Shape 1396"/>
            <p:cNvSpPr/>
            <p:nvPr/>
          </p:nvSpPr>
          <p:spPr>
            <a:xfrm>
              <a:off x="158850" y="725080"/>
              <a:ext cx="2866607" cy="1231621"/>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5400" cap="flat">
              <a:solidFill>
                <a:srgbClr val="3A5E8A"/>
              </a:solidFill>
              <a:prstDash val="solid"/>
              <a:bevel/>
            </a:ln>
            <a:effectLst/>
          </p:spPr>
          <p:txBody>
            <a:bodyPr wrap="square" lIns="45719" tIns="45719" rIns="45719" bIns="45719" numCol="1" anchor="ctr">
              <a:noAutofit/>
            </a:bodyPr>
            <a:lstStyle/>
            <a:p>
              <a:pPr algn="ctr">
                <a:lnSpc>
                  <a:spcPct val="150000"/>
                </a:lnSpc>
                <a:defRPr>
                  <a:solidFill>
                    <a:srgbClr val="FFFFFF"/>
                  </a:solidFill>
                </a:defRPr>
              </a:pPr>
              <a:endParaRPr/>
            </a:p>
          </p:txBody>
        </p:sp>
        <p:sp>
          <p:nvSpPr>
            <p:cNvPr id="1397" name="Shape 1397"/>
            <p:cNvSpPr/>
            <p:nvPr/>
          </p:nvSpPr>
          <p:spPr>
            <a:xfrm>
              <a:off x="433238" y="875333"/>
              <a:ext cx="2040856" cy="923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lnSpc>
                  <a:spcPct val="150000"/>
                </a:lnSpc>
                <a:defRPr b="1"/>
              </a:lvl1pPr>
            </a:lstStyle>
            <a:p>
              <a:pPr>
                <a:defRPr b="0">
                  <a:solidFill>
                    <a:srgbClr val="FFFFFF"/>
                  </a:solidFill>
                </a:defRPr>
              </a:pPr>
              <a:r>
                <a:rPr>
                  <a:solidFill>
                    <a:srgbClr val="000000"/>
                  </a:solidFill>
                </a:rPr>
                <a:t>AWS uses a hourly charge rate</a:t>
              </a:r>
            </a:p>
          </p:txBody>
        </p:sp>
      </p:grpSp>
      <p:sp>
        <p:nvSpPr>
          <p:cNvPr id="1399" name="Shape 1399"/>
          <p:cNvSpPr/>
          <p:nvPr/>
        </p:nvSpPr>
        <p:spPr>
          <a:xfrm>
            <a:off x="1784927" y="5943601"/>
            <a:ext cx="89154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sz="1200"/>
              <a:t>“</a:t>
            </a:r>
            <a:r>
              <a:rPr sz="1200" b="1"/>
              <a:t>Evaluating Cloud Service Elasticity Behavior</a:t>
            </a:r>
            <a:r>
              <a:rPr sz="1200"/>
              <a:t>", G. Copil, </a:t>
            </a:r>
            <a:r>
              <a:rPr sz="1200" b="1"/>
              <a:t>D. Trihinas</a:t>
            </a:r>
            <a:r>
              <a:rPr sz="1200"/>
              <a:t>, H.L Truong, D. Moldovan, G. Pallis, S. Dustdar, M. D. Dikaiakos, International Journal of Cooperative Information Systems (IJCIS), 2015.</a:t>
            </a:r>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Slide Number Placeholder 2"/>
          <p:cNvSpPr>
            <a:spLocks noGrp="1"/>
          </p:cNvSpPr>
          <p:nvPr>
            <p:ph type="sldNum" sz="quarter" idx="12"/>
          </p:nvPr>
        </p:nvSpPr>
        <p:spPr/>
        <p:txBody>
          <a:bodyPr/>
          <a:lstStyle/>
          <a:p>
            <a:fld id="{2E1132C6-AAAE-EC48-8E6B-34456B74D6B2}" type="slidenum">
              <a:rPr lang="en-US" smtClean="0"/>
              <a:t>114</a:t>
            </a:fld>
            <a:endParaRPr lang="en-US" dirty="0"/>
          </a:p>
        </p:txBody>
      </p:sp>
    </p:spTree>
    <p:extLst>
      <p:ext uri="{BB962C8B-B14F-4D97-AF65-F5344CB8AC3E}">
        <p14:creationId xmlns:p14="http://schemas.microsoft.com/office/powerpoint/2010/main" val="171385021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39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0" grpId="0" animBg="1" advAuto="0"/>
      <p:bldP spid="1391" grpId="0" animBg="1" advAuto="0"/>
      <p:bldP spid="1399" grpId="0"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Tutorial Outline</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70000" lnSpcReduction="20000"/>
          </a:bodyPr>
          <a:lstStyle/>
          <a:p>
            <a:pPr marL="332613" indent="-332613" defTabSz="886968">
              <a:spcBef>
                <a:spcPts val="1900"/>
              </a:spcBef>
              <a:defRPr sz="2910">
                <a:solidFill>
                  <a:srgbClr val="A7A7A7"/>
                </a:solidFill>
              </a:defRPr>
            </a:pPr>
            <a:r>
              <a:rPr lang="en-US" dirty="0">
                <a:latin typeface="Century Gothic" charset="0"/>
                <a:ea typeface="Century Gothic" charset="0"/>
                <a:cs typeface="Century Gothic" charset="0"/>
              </a:rPr>
              <a:t>Cloud Computing</a:t>
            </a:r>
          </a:p>
          <a:p>
            <a:pPr marL="332613" indent="-332613" defTabSz="886968">
              <a:spcBef>
                <a:spcPts val="1900"/>
              </a:spcBef>
              <a:defRPr sz="2910"/>
            </a:pPr>
            <a:r>
              <a:rPr lang="en-US" dirty="0">
                <a:solidFill>
                  <a:schemeClr val="bg1">
                    <a:lumMod val="65000"/>
                  </a:schemeClr>
                </a:solidFill>
                <a:latin typeface="Century Gothic" charset="0"/>
                <a:ea typeface="Century Gothic" charset="0"/>
                <a:cs typeface="Century Gothic" charset="0"/>
              </a:rPr>
              <a:t>Main topics:</a:t>
            </a:r>
          </a:p>
          <a:p>
            <a:pPr marL="808992" lvl="1" indent="-365508" defTabSz="886968">
              <a:spcBef>
                <a:spcPts val="1400"/>
              </a:spcBef>
              <a:defRPr sz="2910"/>
            </a:pPr>
            <a:r>
              <a:rPr lang="en-US" dirty="0">
                <a:solidFill>
                  <a:schemeClr val="bg1">
                    <a:lumMod val="65000"/>
                  </a:schemeClr>
                </a:solidFill>
                <a:latin typeface="Century Gothic" charset="0"/>
                <a:ea typeface="Century Gothic" charset="0"/>
                <a:cs typeface="Century Gothic" charset="0"/>
              </a:rPr>
              <a:t>Elasticity</a:t>
            </a:r>
          </a:p>
          <a:p>
            <a:pPr marL="808992" lvl="1" indent="-365508" defTabSz="886968">
              <a:spcBef>
                <a:spcPts val="1400"/>
              </a:spcBef>
              <a:defRPr sz="2910"/>
            </a:pPr>
            <a:r>
              <a:rPr lang="en-US" dirty="0">
                <a:solidFill>
                  <a:schemeClr val="bg1">
                    <a:lumMod val="65000"/>
                  </a:schemeClr>
                </a:solidFill>
                <a:latin typeface="Century Gothic" charset="0"/>
                <a:ea typeface="Century Gothic" charset="0"/>
                <a:cs typeface="Century Gothic" charset="0"/>
              </a:rPr>
              <a:t>Application Management</a:t>
            </a:r>
          </a:p>
          <a:p>
            <a:pPr marL="332613" indent="-332613" defTabSz="886968">
              <a:spcBef>
                <a:spcPts val="1900"/>
              </a:spcBef>
              <a:defRPr sz="2910"/>
            </a:pPr>
            <a:r>
              <a:rPr lang="en-US" dirty="0">
                <a:solidFill>
                  <a:schemeClr val="bg1">
                    <a:lumMod val="65000"/>
                  </a:schemeClr>
                </a:solidFill>
                <a:latin typeface="Century Gothic" charset="0"/>
                <a:ea typeface="Century Gothic" charset="0"/>
                <a:cs typeface="Century Gothic" charset="0"/>
              </a:rPr>
              <a:t>CELAR Architecture</a:t>
            </a:r>
          </a:p>
          <a:p>
            <a:pPr marL="332613" indent="-332613" defTabSz="886968">
              <a:spcBef>
                <a:spcPts val="1900"/>
              </a:spcBef>
              <a:defRPr sz="2910"/>
            </a:pPr>
            <a:r>
              <a:rPr lang="en-US" dirty="0">
                <a:solidFill>
                  <a:schemeClr val="bg1">
                    <a:lumMod val="50000"/>
                  </a:schemeClr>
                </a:solidFill>
                <a:latin typeface="Century Gothic" charset="0"/>
                <a:ea typeface="Century Gothic" charset="0"/>
                <a:cs typeface="Century Gothic" charset="0"/>
              </a:rPr>
              <a:t>Elasticity and Monitoring</a:t>
            </a:r>
          </a:p>
          <a:p>
            <a:pPr marL="789813" lvl="1" indent="-332613" defTabSz="886968">
              <a:spcBef>
                <a:spcPts val="1900"/>
              </a:spcBef>
              <a:defRPr sz="2910"/>
            </a:pPr>
            <a:r>
              <a:rPr lang="en-US" dirty="0">
                <a:solidFill>
                  <a:schemeClr val="bg1">
                    <a:lumMod val="50000"/>
                  </a:schemeClr>
                </a:solidFill>
                <a:latin typeface="Century Gothic" charset="0"/>
                <a:ea typeface="Century Gothic" charset="0"/>
                <a:cs typeface="Century Gothic" charset="0"/>
              </a:rPr>
              <a:t>SYBL &amp; </a:t>
            </a:r>
            <a:r>
              <a:rPr lang="en-US" dirty="0" err="1">
                <a:solidFill>
                  <a:schemeClr val="bg1">
                    <a:lumMod val="50000"/>
                  </a:schemeClr>
                </a:solidFill>
                <a:latin typeface="Century Gothic" charset="0"/>
                <a:ea typeface="Century Gothic" charset="0"/>
                <a:cs typeface="Century Gothic" charset="0"/>
              </a:rPr>
              <a:t>rSYBL</a:t>
            </a:r>
            <a:endParaRPr lang="en-US" dirty="0">
              <a:solidFill>
                <a:schemeClr val="bg1">
                  <a:lumMod val="50000"/>
                </a:schemeClr>
              </a:solidFill>
              <a:latin typeface="Century Gothic" charset="0"/>
              <a:ea typeface="Century Gothic" charset="0"/>
              <a:cs typeface="Century Gothic" charset="0"/>
            </a:endParaRPr>
          </a:p>
          <a:p>
            <a:pPr marL="789813" lvl="1" indent="-332613" defTabSz="886968">
              <a:spcBef>
                <a:spcPts val="1900"/>
              </a:spcBef>
              <a:defRPr sz="2910"/>
            </a:pPr>
            <a:r>
              <a:rPr lang="en-US" dirty="0" err="1">
                <a:solidFill>
                  <a:schemeClr val="bg1">
                    <a:lumMod val="50000"/>
                  </a:schemeClr>
                </a:solidFill>
                <a:latin typeface="Century Gothic" charset="0"/>
                <a:ea typeface="Century Gothic" charset="0"/>
                <a:cs typeface="Century Gothic" charset="0"/>
              </a:rPr>
              <a:t>JCatascopia</a:t>
            </a:r>
            <a:endParaRPr lang="en-US" dirty="0">
              <a:solidFill>
                <a:schemeClr val="bg1">
                  <a:lumMod val="50000"/>
                </a:schemeClr>
              </a:solidFill>
              <a:latin typeface="Century Gothic" charset="0"/>
              <a:ea typeface="Century Gothic" charset="0"/>
              <a:cs typeface="Century Gothic" charset="0"/>
            </a:endParaRPr>
          </a:p>
          <a:p>
            <a:pPr marL="332613" indent="-332613" defTabSz="886968">
              <a:spcBef>
                <a:spcPts val="1900"/>
              </a:spcBef>
              <a:defRPr sz="2910"/>
            </a:pPr>
            <a:r>
              <a:rPr lang="en-US" b="1" dirty="0">
                <a:latin typeface="Century Gothic" charset="0"/>
                <a:ea typeface="Century Gothic" charset="0"/>
                <a:cs typeface="Century Gothic" charset="0"/>
              </a:rPr>
              <a:t>Eclipse CAMF</a:t>
            </a:r>
          </a:p>
          <a:p>
            <a:pPr marL="332613" indent="-332613" defTabSz="886968">
              <a:spcBef>
                <a:spcPts val="1900"/>
              </a:spcBef>
              <a:defRPr sz="2910"/>
            </a:pPr>
            <a:r>
              <a:rPr lang="en-US" dirty="0">
                <a:latin typeface="Century Gothic" charset="0"/>
                <a:ea typeface="Century Gothic" charset="0"/>
                <a:cs typeface="Century Gothic" charset="0"/>
              </a:rPr>
              <a:t>Conclusions</a:t>
            </a:r>
          </a:p>
          <a:p>
            <a:pPr marL="0" indent="0">
              <a:buNone/>
            </a:pP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115</a:t>
            </a:fld>
            <a:endParaRPr lang="en-US" dirty="0"/>
          </a:p>
        </p:txBody>
      </p:sp>
    </p:spTree>
    <p:extLst>
      <p:ext uri="{BB962C8B-B14F-4D97-AF65-F5344CB8AC3E}">
        <p14:creationId xmlns:p14="http://schemas.microsoft.com/office/powerpoint/2010/main" val="176101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Cloud Application Management Frameworks</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a:bodyPr>
          <a:lstStyle/>
          <a:p>
            <a:pPr marL="312039" indent="-312039" defTabSz="832104">
              <a:lnSpc>
                <a:spcPct val="150000"/>
              </a:lnSpc>
              <a:spcBef>
                <a:spcPts val="1800"/>
              </a:spcBef>
              <a:defRPr sz="2730"/>
            </a:pPr>
            <a:r>
              <a:rPr lang="en-US" sz="1800" b="1" dirty="0">
                <a:solidFill>
                  <a:schemeClr val="accent2">
                    <a:lumMod val="75000"/>
                  </a:schemeClr>
                </a:solidFill>
                <a:latin typeface="Century Gothic" charset="0"/>
                <a:ea typeface="Century Gothic" charset="0"/>
                <a:cs typeface="Century Gothic" charset="0"/>
              </a:rPr>
              <a:t>Goal:</a:t>
            </a:r>
            <a:r>
              <a:rPr lang="en-US" sz="1800" dirty="0">
                <a:latin typeface="Century Gothic" charset="0"/>
                <a:ea typeface="Century Gothic" charset="0"/>
                <a:cs typeface="Century Gothic" charset="0"/>
              </a:rPr>
              <a:t> ease the description &amp; deployment of applications over Cloud infrastructures.</a:t>
            </a:r>
          </a:p>
          <a:p>
            <a:pPr marL="312039" indent="-312039" defTabSz="832104">
              <a:lnSpc>
                <a:spcPct val="150000"/>
              </a:lnSpc>
              <a:spcBef>
                <a:spcPts val="1800"/>
              </a:spcBef>
              <a:defRPr sz="2730"/>
            </a:pPr>
            <a:r>
              <a:rPr lang="en-US" sz="1800" dirty="0">
                <a:latin typeface="Century Gothic" charset="0"/>
                <a:ea typeface="Century Gothic" charset="0"/>
                <a:cs typeface="Century Gothic" charset="0"/>
              </a:rPr>
              <a:t>However:</a:t>
            </a:r>
          </a:p>
          <a:p>
            <a:pPr marL="713232" lvl="1" indent="-297180" defTabSz="832104">
              <a:lnSpc>
                <a:spcPct val="150000"/>
              </a:lnSpc>
              <a:spcBef>
                <a:spcPts val="700"/>
              </a:spcBef>
              <a:defRPr sz="2366"/>
            </a:pPr>
            <a:r>
              <a:rPr lang="en-US" sz="1800" dirty="0">
                <a:latin typeface="Century Gothic" charset="0"/>
                <a:ea typeface="Century Gothic" charset="0"/>
                <a:cs typeface="Century Gothic" charset="0"/>
              </a:rPr>
              <a:t>Most frameworks are vendor-specific and fail to address one of the main challenges in cloud application management, that is the </a:t>
            </a:r>
            <a:r>
              <a:rPr lang="en-US" sz="1800" dirty="0">
                <a:solidFill>
                  <a:srgbClr val="0433FF"/>
                </a:solidFill>
                <a:latin typeface="Century Gothic" charset="0"/>
                <a:ea typeface="Century Gothic" charset="0"/>
                <a:cs typeface="Century Gothic" charset="0"/>
              </a:rPr>
              <a:t>vendor neutrality</a:t>
            </a:r>
            <a:r>
              <a:rPr lang="en-US" sz="1800" dirty="0">
                <a:latin typeface="Century Gothic" charset="0"/>
                <a:ea typeface="Century Gothic" charset="0"/>
                <a:cs typeface="Century Gothic" charset="0"/>
              </a:rPr>
              <a:t> [Gartner]</a:t>
            </a:r>
          </a:p>
          <a:p>
            <a:pPr marL="713232" lvl="1" indent="-297180" defTabSz="832104">
              <a:lnSpc>
                <a:spcPct val="150000"/>
              </a:lnSpc>
              <a:spcBef>
                <a:spcPts val="700"/>
              </a:spcBef>
              <a:defRPr sz="2366"/>
            </a:pPr>
            <a:r>
              <a:rPr lang="en-US" sz="1800" dirty="0">
                <a:latin typeface="Century Gothic" charset="0"/>
                <a:ea typeface="Century Gothic" charset="0"/>
                <a:cs typeface="Century Gothic" charset="0"/>
              </a:rPr>
              <a:t>Proprietary</a:t>
            </a:r>
          </a:p>
          <a:p>
            <a:pPr marL="713232" lvl="1" indent="-297180" defTabSz="832104">
              <a:lnSpc>
                <a:spcPct val="150000"/>
              </a:lnSpc>
              <a:spcBef>
                <a:spcPts val="700"/>
              </a:spcBef>
              <a:defRPr sz="2366"/>
            </a:pPr>
            <a:r>
              <a:rPr lang="en-US" sz="1800" dirty="0">
                <a:latin typeface="Century Gothic" charset="0"/>
                <a:ea typeface="Century Gothic" charset="0"/>
                <a:cs typeface="Century Gothic" charset="0"/>
              </a:rPr>
              <a:t>Provide limited support for </a:t>
            </a:r>
            <a:r>
              <a:rPr lang="en-US" sz="1800" dirty="0" smtClean="0">
                <a:latin typeface="Century Gothic" charset="0"/>
                <a:ea typeface="Century Gothic" charset="0"/>
                <a:cs typeface="Century Gothic" charset="0"/>
              </a:rPr>
              <a:t>elasticity</a:t>
            </a:r>
            <a:endParaRPr lang="en-US" sz="18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12.png"/>
          <p:cNvPicPr>
            <a:picLocks noChangeAspect="1"/>
          </p:cNvPicPr>
          <p:nvPr/>
        </p:nvPicPr>
        <p:blipFill>
          <a:blip r:embed="rId2">
            <a:extLst/>
          </a:blip>
          <a:stretch>
            <a:fillRect/>
          </a:stretch>
        </p:blipFill>
        <p:spPr>
          <a:xfrm>
            <a:off x="3845440" y="5255432"/>
            <a:ext cx="1876442" cy="795612"/>
          </a:xfrm>
          <a:prstGeom prst="rect">
            <a:avLst/>
          </a:prstGeom>
          <a:ln w="12700">
            <a:miter lim="400000"/>
          </a:ln>
        </p:spPr>
      </p:pic>
      <p:pic>
        <p:nvPicPr>
          <p:cNvPr id="7" name="image13.jpg"/>
          <p:cNvPicPr>
            <a:picLocks noChangeAspect="1"/>
          </p:cNvPicPr>
          <p:nvPr/>
        </p:nvPicPr>
        <p:blipFill>
          <a:blip r:embed="rId3">
            <a:extLst/>
          </a:blip>
          <a:srcRect l="9347" t="18237" r="8122"/>
          <a:stretch>
            <a:fillRect/>
          </a:stretch>
        </p:blipFill>
        <p:spPr>
          <a:xfrm>
            <a:off x="6678846" y="5633244"/>
            <a:ext cx="1408321" cy="488325"/>
          </a:xfrm>
          <a:prstGeom prst="rect">
            <a:avLst/>
          </a:prstGeom>
          <a:ln w="12700">
            <a:miter lim="400000"/>
          </a:ln>
        </p:spPr>
      </p:pic>
      <p:pic>
        <p:nvPicPr>
          <p:cNvPr id="8" name="image34.jpg"/>
          <p:cNvPicPr>
            <a:picLocks noChangeAspect="1"/>
          </p:cNvPicPr>
          <p:nvPr/>
        </p:nvPicPr>
        <p:blipFill>
          <a:blip r:embed="rId4">
            <a:extLst/>
          </a:blip>
          <a:stretch>
            <a:fillRect/>
          </a:stretch>
        </p:blipFill>
        <p:spPr>
          <a:xfrm>
            <a:off x="7153911" y="5969316"/>
            <a:ext cx="1038242" cy="300117"/>
          </a:xfrm>
          <a:prstGeom prst="rect">
            <a:avLst/>
          </a:prstGeom>
          <a:ln w="12700">
            <a:miter lim="400000"/>
          </a:ln>
        </p:spPr>
      </p:pic>
      <p:pic>
        <p:nvPicPr>
          <p:cNvPr id="9" name="image20.png"/>
          <p:cNvPicPr>
            <a:picLocks noChangeAspect="1"/>
          </p:cNvPicPr>
          <p:nvPr/>
        </p:nvPicPr>
        <p:blipFill>
          <a:blip r:embed="rId5">
            <a:extLst/>
          </a:blip>
          <a:stretch>
            <a:fillRect/>
          </a:stretch>
        </p:blipFill>
        <p:spPr>
          <a:xfrm>
            <a:off x="6341564" y="5214947"/>
            <a:ext cx="2083075" cy="426077"/>
          </a:xfrm>
          <a:prstGeom prst="rect">
            <a:avLst/>
          </a:prstGeom>
          <a:ln w="12700">
            <a:miter lim="400000"/>
          </a:ln>
        </p:spPr>
      </p:pic>
      <p:pic>
        <p:nvPicPr>
          <p:cNvPr id="10" name="image32.jpg"/>
          <p:cNvPicPr>
            <a:picLocks noChangeAspect="1"/>
          </p:cNvPicPr>
          <p:nvPr/>
        </p:nvPicPr>
        <p:blipFill>
          <a:blip r:embed="rId6">
            <a:extLst/>
          </a:blip>
          <a:stretch>
            <a:fillRect/>
          </a:stretch>
        </p:blipFill>
        <p:spPr>
          <a:xfrm>
            <a:off x="8615831" y="5211155"/>
            <a:ext cx="1905001" cy="236841"/>
          </a:xfrm>
          <a:prstGeom prst="rect">
            <a:avLst/>
          </a:prstGeom>
          <a:ln w="12700">
            <a:miter lim="400000"/>
          </a:ln>
        </p:spPr>
      </p:pic>
      <p:pic>
        <p:nvPicPr>
          <p:cNvPr id="11" name="image33.png"/>
          <p:cNvPicPr>
            <a:picLocks noChangeAspect="1"/>
          </p:cNvPicPr>
          <p:nvPr/>
        </p:nvPicPr>
        <p:blipFill>
          <a:blip r:embed="rId7">
            <a:extLst/>
          </a:blip>
          <a:stretch>
            <a:fillRect/>
          </a:stretch>
        </p:blipFill>
        <p:spPr>
          <a:xfrm>
            <a:off x="10182915" y="5855948"/>
            <a:ext cx="1561629" cy="412780"/>
          </a:xfrm>
          <a:prstGeom prst="rect">
            <a:avLst/>
          </a:prstGeom>
          <a:ln w="12700">
            <a:miter lim="400000"/>
          </a:ln>
        </p:spPr>
      </p:pic>
      <p:pic>
        <p:nvPicPr>
          <p:cNvPr id="12" name="image18.jpg"/>
          <p:cNvPicPr>
            <a:picLocks noChangeAspect="1"/>
          </p:cNvPicPr>
          <p:nvPr/>
        </p:nvPicPr>
        <p:blipFill>
          <a:blip r:embed="rId8">
            <a:extLst/>
          </a:blip>
          <a:stretch>
            <a:fillRect/>
          </a:stretch>
        </p:blipFill>
        <p:spPr>
          <a:xfrm>
            <a:off x="8632788" y="5625417"/>
            <a:ext cx="1600201" cy="96439"/>
          </a:xfrm>
          <a:prstGeom prst="rect">
            <a:avLst/>
          </a:prstGeom>
          <a:ln w="12700">
            <a:miter lim="400000"/>
          </a:ln>
        </p:spPr>
      </p:pic>
      <p:pic>
        <p:nvPicPr>
          <p:cNvPr id="13" name="image19.jpg" descr="C:\Users\stalo.cs8526\Dropbox\Stalo\Euro-par2014\winery.jpg"/>
          <p:cNvPicPr>
            <a:picLocks noChangeAspect="1"/>
          </p:cNvPicPr>
          <p:nvPr/>
        </p:nvPicPr>
        <p:blipFill>
          <a:blip r:embed="rId9">
            <a:extLst/>
          </a:blip>
          <a:srcRect l="16481" r="21617"/>
          <a:stretch>
            <a:fillRect/>
          </a:stretch>
        </p:blipFill>
        <p:spPr>
          <a:xfrm>
            <a:off x="8441616" y="5899276"/>
            <a:ext cx="1228154" cy="412624"/>
          </a:xfrm>
          <a:prstGeom prst="rect">
            <a:avLst/>
          </a:prstGeom>
          <a:ln w="12700">
            <a:miter lim="400000"/>
          </a:ln>
        </p:spPr>
      </p:pic>
      <p:pic>
        <p:nvPicPr>
          <p:cNvPr id="14" name="image20.jpg" descr="C:\Users\stalo.cs8526\Dropbox\Stalo\Euro-par2014\cloudify.jpg"/>
          <p:cNvPicPr>
            <a:picLocks noChangeAspect="1"/>
          </p:cNvPicPr>
          <p:nvPr/>
        </p:nvPicPr>
        <p:blipFill>
          <a:blip r:embed="rId10">
            <a:extLst/>
          </a:blip>
          <a:stretch>
            <a:fillRect/>
          </a:stretch>
        </p:blipFill>
        <p:spPr>
          <a:xfrm>
            <a:off x="10983545" y="5022459"/>
            <a:ext cx="1011500" cy="699396"/>
          </a:xfrm>
          <a:prstGeom prst="rect">
            <a:avLst/>
          </a:prstGeom>
          <a:ln w="12700">
            <a:miter lim="400000"/>
          </a:ln>
        </p:spPr>
      </p:pic>
      <p:sp>
        <p:nvSpPr>
          <p:cNvPr id="15" name="Slide Number Placeholder 14"/>
          <p:cNvSpPr>
            <a:spLocks noGrp="1"/>
          </p:cNvSpPr>
          <p:nvPr>
            <p:ph type="sldNum" sz="quarter" idx="12"/>
          </p:nvPr>
        </p:nvSpPr>
        <p:spPr/>
        <p:txBody>
          <a:bodyPr/>
          <a:lstStyle/>
          <a:p>
            <a:fld id="{2E1132C6-AAAE-EC48-8E6B-34456B74D6B2}" type="slidenum">
              <a:rPr lang="en-US" smtClean="0"/>
              <a:t>116</a:t>
            </a:fld>
            <a:endParaRPr lang="en-US" dirty="0"/>
          </a:p>
        </p:txBody>
      </p:sp>
    </p:spTree>
    <p:extLst>
      <p:ext uri="{BB962C8B-B14F-4D97-AF65-F5344CB8AC3E}">
        <p14:creationId xmlns:p14="http://schemas.microsoft.com/office/powerpoint/2010/main" val="97873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Eclipse CAMF – Concept</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aphicFrame>
        <p:nvGraphicFramePr>
          <p:cNvPr id="7" name="Diagram 6"/>
          <p:cNvGraphicFramePr/>
          <p:nvPr>
            <p:extLst>
              <p:ext uri="{D42A27DB-BD31-4B8C-83A1-F6EECF244321}">
                <p14:modId xmlns:p14="http://schemas.microsoft.com/office/powerpoint/2010/main" val="212686226"/>
              </p:ext>
            </p:extLst>
          </p:nvPr>
        </p:nvGraphicFramePr>
        <p:xfrm>
          <a:off x="3019168" y="213918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p:cNvSpPr/>
          <p:nvPr/>
        </p:nvSpPr>
        <p:spPr>
          <a:xfrm>
            <a:off x="5222216" y="3358065"/>
            <a:ext cx="1682715" cy="1632030"/>
          </a:xfrm>
          <a:prstGeom prst="ellipse">
            <a:avLst/>
          </a:prstGeom>
          <a:noFill/>
          <a:ln>
            <a:solidFill>
              <a:srgbClr val="FCB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939598"/>
                </a:solidFill>
              </a:rPr>
              <a:t>Application Lifecycle</a:t>
            </a:r>
            <a:endParaRPr lang="en-US" sz="1600" b="1" dirty="0">
              <a:solidFill>
                <a:srgbClr val="939598"/>
              </a:solidFill>
            </a:endParaRPr>
          </a:p>
        </p:txBody>
      </p:sp>
      <p:sp>
        <p:nvSpPr>
          <p:cNvPr id="9" name="Slide Number Placeholder 8"/>
          <p:cNvSpPr>
            <a:spLocks noGrp="1"/>
          </p:cNvSpPr>
          <p:nvPr>
            <p:ph type="sldNum" sz="quarter" idx="12"/>
          </p:nvPr>
        </p:nvSpPr>
        <p:spPr/>
        <p:txBody>
          <a:bodyPr/>
          <a:lstStyle/>
          <a:p>
            <a:fld id="{2E1132C6-AAAE-EC48-8E6B-34456B74D6B2}" type="slidenum">
              <a:rPr lang="en-US" smtClean="0"/>
              <a:t>117</a:t>
            </a:fld>
            <a:endParaRPr lang="en-US" dirty="0"/>
          </a:p>
        </p:txBody>
      </p:sp>
    </p:spTree>
    <p:extLst>
      <p:ext uri="{BB962C8B-B14F-4D97-AF65-F5344CB8AC3E}">
        <p14:creationId xmlns:p14="http://schemas.microsoft.com/office/powerpoint/2010/main" val="14393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graphicEl>
                                              <a:dgm id="{DE7D1E29-BB42-4944-B1E2-D6C8D76FCB9B}"/>
                                            </p:graphicEl>
                                          </p:spTgt>
                                        </p:tgtEl>
                                        <p:attrNameLst>
                                          <p:attrName>style.visibility</p:attrName>
                                        </p:attrNameLst>
                                      </p:cBhvr>
                                      <p:to>
                                        <p:strVal val="visible"/>
                                      </p:to>
                                    </p:set>
                                    <p:animEffect transition="in" filter="blinds(horizontal)">
                                      <p:cBhvr>
                                        <p:cTn id="11" dur="500"/>
                                        <p:tgtEl>
                                          <p:spTgt spid="7">
                                            <p:graphicEl>
                                              <a:dgm id="{DE7D1E29-BB42-4944-B1E2-D6C8D76FCB9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graphicEl>
                                              <a:dgm id="{6E7AF0E9-26C2-CF44-A79F-E5A9330C31F7}"/>
                                            </p:graphicEl>
                                          </p:spTgt>
                                        </p:tgtEl>
                                        <p:attrNameLst>
                                          <p:attrName>style.visibility</p:attrName>
                                        </p:attrNameLst>
                                      </p:cBhvr>
                                      <p:to>
                                        <p:strVal val="visible"/>
                                      </p:to>
                                    </p:set>
                                    <p:animEffect transition="in" filter="blinds(horizontal)">
                                      <p:cBhvr>
                                        <p:cTn id="16" dur="500"/>
                                        <p:tgtEl>
                                          <p:spTgt spid="7">
                                            <p:graphicEl>
                                              <a:dgm id="{6E7AF0E9-26C2-CF44-A79F-E5A9330C31F7}"/>
                                            </p:graphic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graphicEl>
                                              <a:dgm id="{2FFAF830-91FF-8945-8519-B9640B925992}"/>
                                            </p:graphicEl>
                                          </p:spTgt>
                                        </p:tgtEl>
                                        <p:attrNameLst>
                                          <p:attrName>style.visibility</p:attrName>
                                        </p:attrNameLst>
                                      </p:cBhvr>
                                      <p:to>
                                        <p:strVal val="visible"/>
                                      </p:to>
                                    </p:set>
                                    <p:animEffect transition="in" filter="blinds(horizontal)">
                                      <p:cBhvr>
                                        <p:cTn id="19" dur="500"/>
                                        <p:tgtEl>
                                          <p:spTgt spid="7">
                                            <p:graphicEl>
                                              <a:dgm id="{2FFAF830-91FF-8945-8519-B9640B92599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graphicEl>
                                              <a:dgm id="{1394DA3A-555F-5A42-895C-6AFEB47E7073}"/>
                                            </p:graphicEl>
                                          </p:spTgt>
                                        </p:tgtEl>
                                        <p:attrNameLst>
                                          <p:attrName>style.visibility</p:attrName>
                                        </p:attrNameLst>
                                      </p:cBhvr>
                                      <p:to>
                                        <p:strVal val="visible"/>
                                      </p:to>
                                    </p:set>
                                    <p:animEffect transition="in" filter="blinds(horizontal)">
                                      <p:cBhvr>
                                        <p:cTn id="24" dur="500"/>
                                        <p:tgtEl>
                                          <p:spTgt spid="7">
                                            <p:graphicEl>
                                              <a:dgm id="{1394DA3A-555F-5A42-895C-6AFEB47E7073}"/>
                                            </p:graphic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graphicEl>
                                              <a:dgm id="{7A1659D4-727A-4948-91F9-079CFF6F9C32}"/>
                                            </p:graphicEl>
                                          </p:spTgt>
                                        </p:tgtEl>
                                        <p:attrNameLst>
                                          <p:attrName>style.visibility</p:attrName>
                                        </p:attrNameLst>
                                      </p:cBhvr>
                                      <p:to>
                                        <p:strVal val="visible"/>
                                      </p:to>
                                    </p:set>
                                    <p:animEffect transition="in" filter="blinds(horizontal)">
                                      <p:cBhvr>
                                        <p:cTn id="27" dur="500"/>
                                        <p:tgtEl>
                                          <p:spTgt spid="7">
                                            <p:graphicEl>
                                              <a:dgm id="{7A1659D4-727A-4948-91F9-079CFF6F9C3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graphicEl>
                                              <a:dgm id="{6CE58253-76E3-AE41-9D3B-D74F47605F2C}"/>
                                            </p:graphicEl>
                                          </p:spTgt>
                                        </p:tgtEl>
                                        <p:attrNameLst>
                                          <p:attrName>style.visibility</p:attrName>
                                        </p:attrNameLst>
                                      </p:cBhvr>
                                      <p:to>
                                        <p:strVal val="visible"/>
                                      </p:to>
                                    </p:set>
                                    <p:animEffect transition="in" filter="blinds(horizontal)">
                                      <p:cBhvr>
                                        <p:cTn id="32" dur="500"/>
                                        <p:tgtEl>
                                          <p:spTgt spid="7">
                                            <p:graphicEl>
                                              <a:dgm id="{6CE58253-76E3-AE41-9D3B-D74F47605F2C}"/>
                                            </p:graphic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graphicEl>
                                              <a:dgm id="{91A1DE10-D928-194E-A8E2-0ADC6CD078D9}"/>
                                            </p:graphicEl>
                                          </p:spTgt>
                                        </p:tgtEl>
                                        <p:attrNameLst>
                                          <p:attrName>style.visibility</p:attrName>
                                        </p:attrNameLst>
                                      </p:cBhvr>
                                      <p:to>
                                        <p:strVal val="visible"/>
                                      </p:to>
                                    </p:set>
                                    <p:animEffect transition="in" filter="blinds(horizontal)">
                                      <p:cBhvr>
                                        <p:cTn id="35" dur="500"/>
                                        <p:tgtEl>
                                          <p:spTgt spid="7">
                                            <p:graphicEl>
                                              <a:dgm id="{91A1DE10-D928-194E-A8E2-0ADC6CD078D9}"/>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graphicEl>
                                              <a:dgm id="{86FB28BF-988B-EE49-A8D9-D5A44631B232}"/>
                                            </p:graphicEl>
                                          </p:spTgt>
                                        </p:tgtEl>
                                        <p:attrNameLst>
                                          <p:attrName>style.visibility</p:attrName>
                                        </p:attrNameLst>
                                      </p:cBhvr>
                                      <p:to>
                                        <p:strVal val="visible"/>
                                      </p:to>
                                    </p:set>
                                    <p:animEffect transition="in" filter="blinds(horizontal)">
                                      <p:cBhvr>
                                        <p:cTn id="40" dur="500"/>
                                        <p:tgtEl>
                                          <p:spTgt spid="7">
                                            <p:graphicEl>
                                              <a:dgm id="{86FB28BF-988B-EE49-A8D9-D5A44631B232}"/>
                                            </p:graphic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7">
                                            <p:graphicEl>
                                              <a:dgm id="{EBC9B8F2-020B-0140-953E-3F84D3A93478}"/>
                                            </p:graphicEl>
                                          </p:spTgt>
                                        </p:tgtEl>
                                        <p:attrNameLst>
                                          <p:attrName>style.visibility</p:attrName>
                                        </p:attrNameLst>
                                      </p:cBhvr>
                                      <p:to>
                                        <p:strVal val="visible"/>
                                      </p:to>
                                    </p:set>
                                    <p:animEffect transition="in" filter="blinds(horizontal)">
                                      <p:cBhvr>
                                        <p:cTn id="43" dur="500"/>
                                        <p:tgtEl>
                                          <p:spTgt spid="7">
                                            <p:graphicEl>
                                              <a:dgm id="{EBC9B8F2-020B-0140-953E-3F84D3A93478}"/>
                                            </p:graphic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7">
                                            <p:graphicEl>
                                              <a:dgm id="{FDC94084-45A7-1D4D-800B-748639616C85}"/>
                                            </p:graphicEl>
                                          </p:spTgt>
                                        </p:tgtEl>
                                        <p:attrNameLst>
                                          <p:attrName>style.visibility</p:attrName>
                                        </p:attrNameLst>
                                      </p:cBhvr>
                                      <p:to>
                                        <p:strVal val="visible"/>
                                      </p:to>
                                    </p:set>
                                    <p:animEffect transition="in" filter="blinds(horizontal)">
                                      <p:cBhvr>
                                        <p:cTn id="46" dur="500"/>
                                        <p:tgtEl>
                                          <p:spTgt spid="7">
                                            <p:graphicEl>
                                              <a:dgm id="{FDC94084-45A7-1D4D-800B-748639616C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a:t>
            </a:r>
            <a:br>
              <a:rPr lang="en-US" b="1" dirty="0" smtClean="0">
                <a:solidFill>
                  <a:schemeClr val="accent1">
                    <a:lumMod val="75000"/>
                  </a:schemeClr>
                </a:solidFill>
              </a:rPr>
            </a:br>
            <a:r>
              <a:rPr lang="en-GB" sz="2400" i="1" dirty="0">
                <a:solidFill>
                  <a:schemeClr val="bg1">
                    <a:lumMod val="50000"/>
                  </a:schemeClr>
                </a:solidFill>
              </a:rPr>
              <a:t> Extensible, multiplatform, </a:t>
            </a:r>
            <a:r>
              <a:rPr lang="en-US" sz="2400" i="1" dirty="0">
                <a:solidFill>
                  <a:schemeClr val="bg1">
                    <a:lumMod val="50000"/>
                  </a:schemeClr>
                </a:solidFill>
              </a:rPr>
              <a:t>standards compliant, plug and play framework</a:t>
            </a:r>
            <a:endParaRPr lang="en-US" sz="2400" b="1"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11" name="Rectangle 10"/>
          <p:cNvSpPr/>
          <p:nvPr/>
        </p:nvSpPr>
        <p:spPr>
          <a:xfrm>
            <a:off x="838200" y="1975702"/>
            <a:ext cx="10616514" cy="4154984"/>
          </a:xfrm>
          <a:prstGeom prst="rect">
            <a:avLst/>
          </a:prstGeom>
        </p:spPr>
        <p:txBody>
          <a:bodyPr wrap="square">
            <a:spAutoFit/>
          </a:bodyPr>
          <a:lstStyle/>
          <a:p>
            <a:pPr marL="342900" indent="-342900" algn="just">
              <a:lnSpc>
                <a:spcPct val="150000"/>
              </a:lnSpc>
              <a:buFont typeface="Arial" charset="0"/>
              <a:buChar char="•"/>
            </a:pPr>
            <a:r>
              <a:rPr lang="en-GB" sz="2000" b="1" dirty="0">
                <a:solidFill>
                  <a:schemeClr val="accent2">
                    <a:lumMod val="75000"/>
                  </a:schemeClr>
                </a:solidFill>
                <a:latin typeface="Century Gothic" charset="0"/>
                <a:ea typeface="Century Gothic" charset="0"/>
                <a:cs typeface="Century Gothic" charset="0"/>
              </a:rPr>
              <a:t>Open-source</a:t>
            </a:r>
            <a:r>
              <a:rPr lang="en-GB" sz="2000" b="1" dirty="0">
                <a:latin typeface="Century Gothic" charset="0"/>
                <a:ea typeface="Century Gothic" charset="0"/>
                <a:cs typeface="Century Gothic" charset="0"/>
              </a:rPr>
              <a:t> </a:t>
            </a:r>
            <a:r>
              <a:rPr lang="en-GB" sz="2000" dirty="0">
                <a:latin typeface="Century Gothic" charset="0"/>
                <a:ea typeface="Century Gothic" charset="0"/>
                <a:cs typeface="Century Gothic" charset="0"/>
              </a:rPr>
              <a:t>– build on top of Eclipse platform</a:t>
            </a:r>
          </a:p>
          <a:p>
            <a:pPr marL="342900" indent="-342900" algn="just">
              <a:lnSpc>
                <a:spcPct val="150000"/>
              </a:lnSpc>
              <a:buFont typeface="Arial" charset="0"/>
              <a:buChar char="•"/>
            </a:pPr>
            <a:r>
              <a:rPr lang="en-GB" sz="2000" b="1" dirty="0">
                <a:solidFill>
                  <a:schemeClr val="accent2">
                    <a:lumMod val="75000"/>
                  </a:schemeClr>
                </a:solidFill>
                <a:latin typeface="Century Gothic" charset="0"/>
                <a:ea typeface="Century Gothic" charset="0"/>
                <a:cs typeface="Century Gothic" charset="0"/>
              </a:rPr>
              <a:t>Platform independent</a:t>
            </a:r>
            <a:r>
              <a:rPr lang="en-GB" sz="2000" b="1" dirty="0">
                <a:latin typeface="Century Gothic" charset="0"/>
                <a:ea typeface="Century Gothic" charset="0"/>
                <a:cs typeface="Century Gothic" charset="0"/>
              </a:rPr>
              <a:t> - </a:t>
            </a:r>
            <a:r>
              <a:rPr lang="en-GB" sz="2000" dirty="0">
                <a:latin typeface="Century Gothic" charset="0"/>
                <a:ea typeface="Century Gothic" charset="0"/>
                <a:cs typeface="Century Gothic" charset="0"/>
              </a:rPr>
              <a:t>Runs on any OS supported by Eclipse</a:t>
            </a:r>
          </a:p>
          <a:p>
            <a:pPr marL="342900" indent="-342900" algn="just">
              <a:lnSpc>
                <a:spcPct val="150000"/>
              </a:lnSpc>
              <a:buFont typeface="Arial" charset="0"/>
              <a:buChar char="•"/>
            </a:pPr>
            <a:r>
              <a:rPr lang="en-GB" sz="2000" b="1" dirty="0">
                <a:solidFill>
                  <a:schemeClr val="accent2">
                    <a:lumMod val="75000"/>
                  </a:schemeClr>
                </a:solidFill>
                <a:latin typeface="Century Gothic" charset="0"/>
                <a:ea typeface="Century Gothic" charset="0"/>
                <a:cs typeface="Century Gothic" charset="0"/>
              </a:rPr>
              <a:t>Cloud Agnostic</a:t>
            </a:r>
            <a:r>
              <a:rPr lang="en-GB" sz="2000" b="1" dirty="0">
                <a:latin typeface="Century Gothic" charset="0"/>
                <a:ea typeface="Century Gothic" charset="0"/>
                <a:cs typeface="Century Gothic" charset="0"/>
              </a:rPr>
              <a:t> </a:t>
            </a:r>
            <a:r>
              <a:rPr lang="en-GB" sz="2000" dirty="0">
                <a:latin typeface="Century Gothic" charset="0"/>
                <a:ea typeface="Century Gothic" charset="0"/>
                <a:cs typeface="Century Gothic" charset="0"/>
              </a:rPr>
              <a:t>– Integrated with major platforms</a:t>
            </a:r>
          </a:p>
          <a:p>
            <a:pPr marL="742950" lvl="1" indent="-285750" algn="just">
              <a:lnSpc>
                <a:spcPct val="150000"/>
              </a:lnSpc>
              <a:buFont typeface="Arial" charset="0"/>
              <a:buChar char="•"/>
            </a:pPr>
            <a:r>
              <a:rPr lang="en-GB" sz="1600" dirty="0" err="1">
                <a:latin typeface="Century Gothic" charset="0"/>
                <a:ea typeface="Century Gothic" charset="0"/>
                <a:cs typeface="Century Gothic" charset="0"/>
              </a:rPr>
              <a:t>CELARized</a:t>
            </a:r>
            <a:r>
              <a:rPr lang="en-GB" sz="1600" dirty="0">
                <a:latin typeface="Century Gothic" charset="0"/>
                <a:ea typeface="Century Gothic" charset="0"/>
                <a:cs typeface="Century Gothic" charset="0"/>
              </a:rPr>
              <a:t> </a:t>
            </a:r>
          </a:p>
          <a:p>
            <a:pPr marL="742950" lvl="1" indent="-285750" algn="just">
              <a:lnSpc>
                <a:spcPct val="150000"/>
              </a:lnSpc>
              <a:buFont typeface="Arial" charset="0"/>
              <a:buChar char="•"/>
            </a:pPr>
            <a:r>
              <a:rPr lang="en-GB" sz="1600" dirty="0">
                <a:latin typeface="Century Gothic" charset="0"/>
                <a:ea typeface="Century Gothic" charset="0"/>
                <a:cs typeface="Century Gothic" charset="0"/>
              </a:rPr>
              <a:t>Amazon Web Services </a:t>
            </a:r>
          </a:p>
          <a:p>
            <a:pPr marL="742950" lvl="1" indent="-285750" algn="just">
              <a:lnSpc>
                <a:spcPct val="150000"/>
              </a:lnSpc>
              <a:buFont typeface="Arial" charset="0"/>
              <a:buChar char="•"/>
            </a:pPr>
            <a:r>
              <a:rPr lang="en-GB" sz="1600" dirty="0" err="1">
                <a:latin typeface="Century Gothic" charset="0"/>
                <a:ea typeface="Century Gothic" charset="0"/>
                <a:cs typeface="Century Gothic" charset="0"/>
              </a:rPr>
              <a:t>OpenStack</a:t>
            </a:r>
            <a:endParaRPr lang="en-GB" sz="1600" dirty="0">
              <a:latin typeface="Century Gothic" charset="0"/>
              <a:ea typeface="Century Gothic" charset="0"/>
              <a:cs typeface="Century Gothic" charset="0"/>
            </a:endParaRPr>
          </a:p>
          <a:p>
            <a:pPr marL="742950" lvl="1" indent="-285750" algn="just">
              <a:lnSpc>
                <a:spcPct val="150000"/>
              </a:lnSpc>
              <a:buFont typeface="Arial" charset="0"/>
              <a:buChar char="•"/>
            </a:pPr>
            <a:r>
              <a:rPr lang="en-GB" sz="1600" dirty="0">
                <a:latin typeface="Century Gothic" charset="0"/>
                <a:ea typeface="Century Gothic" charset="0"/>
                <a:cs typeface="Century Gothic" charset="0"/>
              </a:rPr>
              <a:t>Microsoft Azure</a:t>
            </a:r>
          </a:p>
          <a:p>
            <a:pPr marL="342900" indent="-342900" algn="just">
              <a:lnSpc>
                <a:spcPct val="150000"/>
              </a:lnSpc>
              <a:buFont typeface="Arial" charset="0"/>
              <a:buChar char="•"/>
            </a:pPr>
            <a:r>
              <a:rPr lang="en-GB" sz="2000" dirty="0">
                <a:latin typeface="Century Gothic" charset="0"/>
                <a:ea typeface="Century Gothic" charset="0"/>
                <a:cs typeface="Century Gothic" charset="0"/>
              </a:rPr>
              <a:t>Adopts </a:t>
            </a:r>
            <a:r>
              <a:rPr lang="en-GB" sz="2000" b="1" dirty="0">
                <a:solidFill>
                  <a:schemeClr val="accent2">
                    <a:lumMod val="75000"/>
                  </a:schemeClr>
                </a:solidFill>
                <a:latin typeface="Century Gothic" charset="0"/>
                <a:ea typeface="Century Gothic" charset="0"/>
                <a:cs typeface="Century Gothic" charset="0"/>
              </a:rPr>
              <a:t>Open Cloud specifications</a:t>
            </a:r>
          </a:p>
          <a:p>
            <a:pPr marL="742950" lvl="1" indent="-285750" algn="just">
              <a:lnSpc>
                <a:spcPct val="150000"/>
              </a:lnSpc>
              <a:buFont typeface="Arial" charset="0"/>
              <a:buChar char="•"/>
            </a:pPr>
            <a:r>
              <a:rPr lang="en-GB" sz="1600" b="1" dirty="0">
                <a:solidFill>
                  <a:schemeClr val="accent2">
                    <a:lumMod val="75000"/>
                  </a:schemeClr>
                </a:solidFill>
                <a:latin typeface="Century Gothic" charset="0"/>
                <a:ea typeface="Century Gothic" charset="0"/>
                <a:cs typeface="Century Gothic" charset="0"/>
              </a:rPr>
              <a:t>OASIS TOSCA</a:t>
            </a:r>
            <a:r>
              <a:rPr lang="en-GB" sz="1600" b="1" dirty="0">
                <a:latin typeface="Century Gothic" charset="0"/>
                <a:ea typeface="Century Gothic" charset="0"/>
                <a:cs typeface="Century Gothic" charset="0"/>
              </a:rPr>
              <a:t> </a:t>
            </a:r>
            <a:r>
              <a:rPr lang="en-GB" sz="1600" dirty="0">
                <a:latin typeface="Century Gothic" charset="0"/>
                <a:ea typeface="Century Gothic" charset="0"/>
                <a:cs typeface="Century Gothic" charset="0"/>
              </a:rPr>
              <a:t>– Application Portability</a:t>
            </a:r>
          </a:p>
          <a:p>
            <a:pPr marL="742950" lvl="1" indent="-285750" algn="just">
              <a:lnSpc>
                <a:spcPct val="150000"/>
              </a:lnSpc>
              <a:buFont typeface="Arial" charset="0"/>
              <a:buChar char="•"/>
            </a:pPr>
            <a:r>
              <a:rPr lang="en-GB" sz="1600" b="1" dirty="0">
                <a:solidFill>
                  <a:schemeClr val="accent2">
                    <a:lumMod val="75000"/>
                  </a:schemeClr>
                </a:solidFill>
                <a:latin typeface="Century Gothic" charset="0"/>
                <a:ea typeface="Century Gothic" charset="0"/>
                <a:cs typeface="Century Gothic" charset="0"/>
              </a:rPr>
              <a:t>SYBL</a:t>
            </a:r>
            <a:r>
              <a:rPr lang="en-GB" sz="1600" b="1" dirty="0">
                <a:latin typeface="Century Gothic" charset="0"/>
                <a:ea typeface="Century Gothic" charset="0"/>
                <a:cs typeface="Century Gothic" charset="0"/>
              </a:rPr>
              <a:t>  </a:t>
            </a:r>
            <a:r>
              <a:rPr lang="en-GB" sz="1600" dirty="0">
                <a:latin typeface="Century Gothic" charset="0"/>
                <a:ea typeface="Century Gothic" charset="0"/>
                <a:cs typeface="Century Gothic" charset="0"/>
              </a:rPr>
              <a:t>- Elasticity Requirements Specification</a:t>
            </a:r>
            <a:endParaRPr lang="en-GB" sz="2000" dirty="0">
              <a:latin typeface="Century Gothic" charset="0"/>
              <a:ea typeface="Century Gothic" charset="0"/>
              <a:cs typeface="Century Gothic" charset="0"/>
            </a:endParaRPr>
          </a:p>
        </p:txBody>
      </p:sp>
      <p:sp>
        <p:nvSpPr>
          <p:cNvPr id="13" name="Rectangle 12"/>
          <p:cNvSpPr/>
          <p:nvPr/>
        </p:nvSpPr>
        <p:spPr>
          <a:xfrm>
            <a:off x="8102839" y="4250970"/>
            <a:ext cx="3758721" cy="584775"/>
          </a:xfrm>
          <a:prstGeom prst="rect">
            <a:avLst/>
          </a:prstGeom>
        </p:spPr>
        <p:txBody>
          <a:bodyPr wrap="none">
            <a:spAutoFit/>
          </a:bodyPr>
          <a:lstStyle/>
          <a:p>
            <a:pPr algn="r"/>
            <a:r>
              <a:rPr lang="en-US" b="1" dirty="0"/>
              <a:t>An official Eclipse Technology Project </a:t>
            </a:r>
            <a:endParaRPr lang="en-US" b="1" dirty="0" smtClean="0"/>
          </a:p>
          <a:p>
            <a:pPr algn="r"/>
            <a:r>
              <a:rPr lang="en-US" sz="1400" dirty="0" smtClean="0">
                <a:hlinkClick r:id="rId2"/>
              </a:rPr>
              <a:t>www.eclipse.org/camf</a:t>
            </a:r>
            <a:endParaRPr lang="en-US" dirty="0"/>
          </a:p>
        </p:txBody>
      </p:sp>
      <p:pic>
        <p:nvPicPr>
          <p:cNvPr id="14" name="Picture 13" descr="eclips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965" y="3716776"/>
            <a:ext cx="1937896" cy="455405"/>
          </a:xfrm>
          <a:prstGeom prst="rect">
            <a:avLst/>
          </a:prstGeom>
        </p:spPr>
      </p:pic>
      <p:sp>
        <p:nvSpPr>
          <p:cNvPr id="15" name="Slide Number Placeholder 14"/>
          <p:cNvSpPr>
            <a:spLocks noGrp="1"/>
          </p:cNvSpPr>
          <p:nvPr>
            <p:ph type="sldNum" sz="quarter" idx="12"/>
          </p:nvPr>
        </p:nvSpPr>
        <p:spPr/>
        <p:txBody>
          <a:bodyPr/>
          <a:lstStyle/>
          <a:p>
            <a:fld id="{2E1132C6-AAAE-EC48-8E6B-34456B74D6B2}" type="slidenum">
              <a:rPr lang="en-US" smtClean="0"/>
              <a:t>118</a:t>
            </a:fld>
            <a:endParaRPr lang="en-US" dirty="0"/>
          </a:p>
        </p:txBody>
      </p:sp>
    </p:spTree>
    <p:extLst>
      <p:ext uri="{BB962C8B-B14F-4D97-AF65-F5344CB8AC3E}">
        <p14:creationId xmlns:p14="http://schemas.microsoft.com/office/powerpoint/2010/main" val="21220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Eclipse </a:t>
            </a:r>
            <a:r>
              <a:rPr lang="en-US" b="1" dirty="0" smtClean="0">
                <a:solidFill>
                  <a:schemeClr val="accent1">
                    <a:lumMod val="75000"/>
                  </a:schemeClr>
                </a:solidFill>
              </a:rPr>
              <a:t>CAMF</a:t>
            </a:r>
            <a:br>
              <a:rPr lang="en-US" b="1" dirty="0" smtClean="0">
                <a:solidFill>
                  <a:schemeClr val="accent1">
                    <a:lumMod val="75000"/>
                  </a:schemeClr>
                </a:solidFill>
              </a:rPr>
            </a:br>
            <a:r>
              <a:rPr lang="en-GB" sz="2400" i="1" dirty="0">
                <a:solidFill>
                  <a:schemeClr val="bg1">
                    <a:lumMod val="50000"/>
                  </a:schemeClr>
                </a:solidFill>
              </a:rPr>
              <a:t> Extensible, multiplatform, </a:t>
            </a:r>
            <a:r>
              <a:rPr lang="en-US" sz="2400" i="1" dirty="0">
                <a:solidFill>
                  <a:schemeClr val="bg1">
                    <a:lumMod val="50000"/>
                  </a:schemeClr>
                </a:solidFill>
              </a:rPr>
              <a:t>standards compliant, plug and play framework</a:t>
            </a:r>
            <a:endParaRPr lang="en-US" sz="2400" dirty="0"/>
          </a:p>
        </p:txBody>
      </p:sp>
      <p:sp>
        <p:nvSpPr>
          <p:cNvPr id="3" name="Content Placeholder 2"/>
          <p:cNvSpPr>
            <a:spLocks noGrp="1"/>
          </p:cNvSpPr>
          <p:nvPr>
            <p:ph idx="1"/>
          </p:nvPr>
        </p:nvSpPr>
        <p:spPr/>
        <p:txBody>
          <a:bodyPr>
            <a:normAutofit fontScale="70000" lnSpcReduction="20000"/>
          </a:bodyPr>
          <a:lstStyle/>
          <a:p>
            <a:pPr algn="just">
              <a:lnSpc>
                <a:spcPct val="150000"/>
              </a:lnSpc>
              <a:buFont typeface="Arial" charset="0"/>
              <a:buChar char="•"/>
            </a:pPr>
            <a:r>
              <a:rPr lang="en-GB" sz="2600" b="1" dirty="0">
                <a:solidFill>
                  <a:schemeClr val="accent2">
                    <a:lumMod val="75000"/>
                  </a:schemeClr>
                </a:solidFill>
                <a:latin typeface="Century Gothic" charset="0"/>
                <a:ea typeface="Century Gothic" charset="0"/>
                <a:cs typeface="Century Gothic" charset="0"/>
              </a:rPr>
              <a:t>Intuitive</a:t>
            </a:r>
            <a:r>
              <a:rPr lang="en-GB" sz="2600" dirty="0">
                <a:solidFill>
                  <a:schemeClr val="accent2">
                    <a:lumMod val="75000"/>
                  </a:schemeClr>
                </a:solidFill>
                <a:latin typeface="Century Gothic" charset="0"/>
                <a:ea typeface="Century Gothic" charset="0"/>
                <a:cs typeface="Century Gothic" charset="0"/>
              </a:rPr>
              <a:t> </a:t>
            </a:r>
            <a:r>
              <a:rPr lang="en-GB" sz="2600" dirty="0">
                <a:latin typeface="Century Gothic" charset="0"/>
                <a:ea typeface="Century Gothic" charset="0"/>
                <a:cs typeface="Century Gothic" charset="0"/>
              </a:rPr>
              <a:t>drag-and-drop GUI</a:t>
            </a:r>
          </a:p>
          <a:p>
            <a:pPr lvl="1" algn="just">
              <a:lnSpc>
                <a:spcPct val="150000"/>
              </a:lnSpc>
              <a:buFont typeface="Arial" charset="0"/>
              <a:buChar char="•"/>
            </a:pPr>
            <a:r>
              <a:rPr lang="en-GB" sz="2200" dirty="0">
                <a:latin typeface="Century Gothic" charset="0"/>
                <a:ea typeface="Century Gothic" charset="0"/>
                <a:cs typeface="Century Gothic" charset="0"/>
              </a:rPr>
              <a:t>Low entry barrier for new </a:t>
            </a:r>
            <a:r>
              <a:rPr lang="en-GB" sz="2200" dirty="0" smtClean="0">
                <a:latin typeface="Century Gothic" charset="0"/>
                <a:ea typeface="Century Gothic" charset="0"/>
                <a:cs typeface="Century Gothic" charset="0"/>
              </a:rPr>
              <a:t>end-users</a:t>
            </a:r>
          </a:p>
          <a:p>
            <a:pPr algn="just">
              <a:lnSpc>
                <a:spcPct val="150000"/>
              </a:lnSpc>
              <a:buFont typeface="Arial" charset="0"/>
              <a:buChar char="•"/>
            </a:pPr>
            <a:r>
              <a:rPr lang="en-GB" sz="3000" dirty="0" smtClean="0">
                <a:latin typeface="Century Gothic" charset="0"/>
                <a:ea typeface="Century Gothic" charset="0"/>
                <a:cs typeface="Century Gothic" charset="0"/>
              </a:rPr>
              <a:t>Interface </a:t>
            </a:r>
            <a:r>
              <a:rPr lang="en-GB" sz="3000" dirty="0">
                <a:latin typeface="Century Gothic" charset="0"/>
                <a:ea typeface="Century Gothic" charset="0"/>
                <a:cs typeface="Century Gothic" charset="0"/>
              </a:rPr>
              <a:t>with </a:t>
            </a:r>
            <a:r>
              <a:rPr lang="en-GB" sz="3000" b="1" dirty="0">
                <a:solidFill>
                  <a:schemeClr val="accent2">
                    <a:lumMod val="75000"/>
                  </a:schemeClr>
                </a:solidFill>
                <a:latin typeface="Century Gothic" charset="0"/>
                <a:ea typeface="Century Gothic" charset="0"/>
                <a:cs typeface="Century Gothic" charset="0"/>
              </a:rPr>
              <a:t>Monitoring Systems</a:t>
            </a:r>
          </a:p>
          <a:p>
            <a:pPr lvl="1" algn="just">
              <a:lnSpc>
                <a:spcPct val="150000"/>
              </a:lnSpc>
              <a:buFont typeface="Arial" charset="0"/>
              <a:buChar char="•"/>
            </a:pPr>
            <a:r>
              <a:rPr lang="en-GB" sz="2100" b="1" dirty="0" err="1">
                <a:latin typeface="Century Gothic" charset="0"/>
                <a:ea typeface="Century Gothic" charset="0"/>
                <a:cs typeface="Century Gothic" charset="0"/>
              </a:rPr>
              <a:t>JCatascopia</a:t>
            </a:r>
            <a:r>
              <a:rPr lang="en-GB" sz="2100" dirty="0">
                <a:latin typeface="Century Gothic" charset="0"/>
                <a:ea typeface="Century Gothic" charset="0"/>
                <a:cs typeface="Century Gothic" charset="0"/>
              </a:rPr>
              <a:t> Elastic Monitoring </a:t>
            </a:r>
            <a:r>
              <a:rPr lang="en-GB" sz="2100" dirty="0" smtClean="0">
                <a:latin typeface="Century Gothic" charset="0"/>
                <a:ea typeface="Century Gothic" charset="0"/>
                <a:cs typeface="Century Gothic" charset="0"/>
              </a:rPr>
              <a:t>Service</a:t>
            </a:r>
          </a:p>
          <a:p>
            <a:pPr lvl="1" algn="just">
              <a:lnSpc>
                <a:spcPct val="150000"/>
              </a:lnSpc>
              <a:buFont typeface="Arial" charset="0"/>
              <a:buChar char="•"/>
            </a:pPr>
            <a:r>
              <a:rPr lang="en-GB" sz="2100" b="1" dirty="0" smtClean="0">
                <a:latin typeface="Century Gothic" charset="0"/>
                <a:ea typeface="Century Gothic" charset="0"/>
                <a:cs typeface="Century Gothic" charset="0"/>
              </a:rPr>
              <a:t>Native </a:t>
            </a:r>
            <a:r>
              <a:rPr lang="en-GB" sz="2100" b="1" dirty="0" err="1">
                <a:latin typeface="Century Gothic" charset="0"/>
                <a:ea typeface="Century Gothic" charset="0"/>
                <a:cs typeface="Century Gothic" charset="0"/>
              </a:rPr>
              <a:t>IaaS</a:t>
            </a:r>
            <a:r>
              <a:rPr lang="en-GB" sz="2100" b="1" dirty="0">
                <a:solidFill>
                  <a:schemeClr val="accent6">
                    <a:lumMod val="75000"/>
                  </a:schemeClr>
                </a:solidFill>
                <a:latin typeface="Century Gothic" charset="0"/>
                <a:ea typeface="Century Gothic" charset="0"/>
                <a:cs typeface="Century Gothic" charset="0"/>
              </a:rPr>
              <a:t> </a:t>
            </a:r>
            <a:r>
              <a:rPr lang="en-GB" sz="2100" dirty="0">
                <a:latin typeface="Century Gothic" charset="0"/>
                <a:ea typeface="Century Gothic" charset="0"/>
                <a:cs typeface="Century Gothic" charset="0"/>
              </a:rPr>
              <a:t>Monitoring System</a:t>
            </a:r>
          </a:p>
          <a:p>
            <a:pPr algn="just">
              <a:lnSpc>
                <a:spcPct val="150000"/>
              </a:lnSpc>
              <a:buFont typeface="Arial" charset="0"/>
              <a:buChar char="•"/>
            </a:pPr>
            <a:r>
              <a:rPr lang="en-GB" sz="2600" dirty="0">
                <a:latin typeface="Century Gothic" charset="0"/>
                <a:ea typeface="Century Gothic" charset="0"/>
                <a:cs typeface="Century Gothic" charset="0"/>
              </a:rPr>
              <a:t>Interface with </a:t>
            </a:r>
            <a:r>
              <a:rPr lang="en-GB" sz="2600" b="1" dirty="0">
                <a:solidFill>
                  <a:schemeClr val="accent2">
                    <a:lumMod val="75000"/>
                  </a:schemeClr>
                </a:solidFill>
                <a:latin typeface="Century Gothic" charset="0"/>
                <a:ea typeface="Century Gothic" charset="0"/>
                <a:cs typeface="Century Gothic" charset="0"/>
              </a:rPr>
              <a:t>Information Systems</a:t>
            </a:r>
          </a:p>
          <a:p>
            <a:pPr lvl="1" algn="just">
              <a:lnSpc>
                <a:spcPct val="150000"/>
              </a:lnSpc>
              <a:buFont typeface="Arial" charset="0"/>
              <a:buChar char="•"/>
            </a:pPr>
            <a:r>
              <a:rPr lang="en-GB" sz="2100" dirty="0">
                <a:latin typeface="Century Gothic" charset="0"/>
                <a:ea typeface="Century Gothic" charset="0"/>
                <a:cs typeface="Century Gothic" charset="0"/>
              </a:rPr>
              <a:t>Improve Decision </a:t>
            </a:r>
            <a:r>
              <a:rPr lang="en-GB" sz="2100" dirty="0" smtClean="0">
                <a:latin typeface="Century Gothic" charset="0"/>
                <a:ea typeface="Century Gothic" charset="0"/>
                <a:cs typeface="Century Gothic" charset="0"/>
              </a:rPr>
              <a:t>Making</a:t>
            </a:r>
          </a:p>
          <a:p>
            <a:pPr algn="just">
              <a:lnSpc>
                <a:spcPct val="150000"/>
              </a:lnSpc>
              <a:buFont typeface="Arial" charset="0"/>
              <a:buChar char="•"/>
            </a:pPr>
            <a:r>
              <a:rPr lang="en-US" sz="2900" dirty="0" smtClean="0">
                <a:latin typeface="Century Gothic" charset="0"/>
                <a:ea typeface="Century Gothic" charset="0"/>
                <a:cs typeface="Century Gothic" charset="0"/>
              </a:rPr>
              <a:t>Demonstrated </a:t>
            </a:r>
            <a:r>
              <a:rPr lang="en-US" sz="2900" dirty="0">
                <a:latin typeface="Century Gothic" charset="0"/>
                <a:ea typeface="Century Gothic" charset="0"/>
                <a:cs typeface="Century Gothic" charset="0"/>
              </a:rPr>
              <a:t>with</a:t>
            </a:r>
            <a:r>
              <a:rPr lang="en-US" sz="2900" b="1" dirty="0">
                <a:latin typeface="Century Gothic" charset="0"/>
                <a:ea typeface="Century Gothic" charset="0"/>
                <a:cs typeface="Century Gothic" charset="0"/>
              </a:rPr>
              <a:t> </a:t>
            </a:r>
            <a:r>
              <a:rPr lang="en-US" sz="2900" b="1" dirty="0">
                <a:solidFill>
                  <a:schemeClr val="accent2">
                    <a:lumMod val="75000"/>
                  </a:schemeClr>
                </a:solidFill>
                <a:latin typeface="Century Gothic" charset="0"/>
                <a:ea typeface="Century Gothic" charset="0"/>
                <a:cs typeface="Century Gothic" charset="0"/>
              </a:rPr>
              <a:t>Real Apps</a:t>
            </a:r>
          </a:p>
          <a:p>
            <a:pPr lvl="1" algn="just">
              <a:lnSpc>
                <a:spcPct val="150000"/>
              </a:lnSpc>
              <a:buFont typeface="Arial" charset="0"/>
              <a:buChar char="•"/>
            </a:pPr>
            <a:r>
              <a:rPr lang="en-US" sz="2100" dirty="0" err="1" smtClean="0">
                <a:latin typeface="Century Gothic" charset="0"/>
                <a:ea typeface="Century Gothic" charset="0"/>
                <a:cs typeface="Century Gothic" charset="0"/>
              </a:rPr>
              <a:t>DataPlay</a:t>
            </a:r>
            <a:r>
              <a:rPr lang="en-US" sz="2100" dirty="0" smtClean="0">
                <a:latin typeface="Century Gothic" charset="0"/>
                <a:ea typeface="Century Gothic" charset="0"/>
                <a:cs typeface="Century Gothic" charset="0"/>
              </a:rPr>
              <a:t>, SCAN, </a:t>
            </a:r>
            <a:r>
              <a:rPr lang="en-US" sz="2100" dirty="0">
                <a:latin typeface="Century Gothic" charset="0"/>
                <a:ea typeface="Century Gothic" charset="0"/>
                <a:cs typeface="Century Gothic" charset="0"/>
              </a:rPr>
              <a:t>Scientific </a:t>
            </a:r>
            <a:r>
              <a:rPr lang="en-US" sz="2100" dirty="0" smtClean="0">
                <a:latin typeface="Century Gothic" charset="0"/>
                <a:ea typeface="Century Gothic" charset="0"/>
                <a:cs typeface="Century Gothic" charset="0"/>
              </a:rPr>
              <a:t>Computing, </a:t>
            </a:r>
            <a:r>
              <a:rPr lang="en-US" sz="2100" dirty="0">
                <a:latin typeface="Century Gothic" charset="0"/>
                <a:ea typeface="Century Gothic" charset="0"/>
                <a:cs typeface="Century Gothic" charset="0"/>
                <a:hlinkClick r:id="rId2"/>
              </a:rPr>
              <a:t>IaaS Integration</a:t>
            </a:r>
            <a:r>
              <a:rPr lang="en-US" sz="2100" dirty="0">
                <a:latin typeface="Century Gothic" charset="0"/>
                <a:ea typeface="Century Gothic" charset="0"/>
                <a:cs typeface="Century Gothic" charset="0"/>
              </a:rPr>
              <a:t>, </a:t>
            </a:r>
            <a:r>
              <a:rPr lang="en-US" sz="2100" dirty="0">
                <a:latin typeface="Century Gothic" charset="0"/>
                <a:ea typeface="Century Gothic" charset="0"/>
                <a:cs typeface="Century Gothic" charset="0"/>
                <a:hlinkClick r:id="rId3"/>
              </a:rPr>
              <a:t>Video Streaming (ICWE),</a:t>
            </a:r>
            <a:r>
              <a:rPr lang="en-US" sz="2100" dirty="0">
                <a:latin typeface="Century Gothic" charset="0"/>
                <a:ea typeface="Century Gothic" charset="0"/>
                <a:cs typeface="Century Gothic" charset="0"/>
              </a:rPr>
              <a:t> Application Portability </a:t>
            </a:r>
            <a:r>
              <a:rPr lang="en-US" sz="2100" dirty="0" smtClean="0">
                <a:latin typeface="Century Gothic" charset="0"/>
                <a:ea typeface="Century Gothic" charset="0"/>
                <a:cs typeface="Century Gothic" charset="0"/>
              </a:rPr>
              <a:t>(See UCC’15 Challenge)</a:t>
            </a:r>
            <a:endParaRPr lang="en-US" sz="21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Picture 5" descr="eclipse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5904" y="1825625"/>
            <a:ext cx="1937896" cy="455405"/>
          </a:xfrm>
          <a:prstGeom prst="rect">
            <a:avLst/>
          </a:prstGeom>
        </p:spPr>
      </p:pic>
      <p:sp>
        <p:nvSpPr>
          <p:cNvPr id="7" name="Slide Number Placeholder 6"/>
          <p:cNvSpPr>
            <a:spLocks noGrp="1"/>
          </p:cNvSpPr>
          <p:nvPr>
            <p:ph type="sldNum" sz="quarter" idx="12"/>
          </p:nvPr>
        </p:nvSpPr>
        <p:spPr/>
        <p:txBody>
          <a:bodyPr/>
          <a:lstStyle/>
          <a:p>
            <a:fld id="{2E1132C6-AAAE-EC48-8E6B-34456B74D6B2}" type="slidenum">
              <a:rPr lang="en-US" smtClean="0"/>
              <a:t>119</a:t>
            </a:fld>
            <a:endParaRPr lang="en-US" dirty="0"/>
          </a:p>
        </p:txBody>
      </p:sp>
    </p:spTree>
    <p:extLst>
      <p:ext uri="{BB962C8B-B14F-4D97-AF65-F5344CB8AC3E}">
        <p14:creationId xmlns:p14="http://schemas.microsoft.com/office/powerpoint/2010/main" val="169059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Tutorial Outline</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70000" lnSpcReduction="20000"/>
          </a:bodyPr>
          <a:lstStyle/>
          <a:p>
            <a:pPr marL="332613" indent="-332613" defTabSz="886968">
              <a:spcBef>
                <a:spcPts val="1900"/>
              </a:spcBef>
              <a:defRPr sz="2910">
                <a:solidFill>
                  <a:srgbClr val="A7A7A7"/>
                </a:solidFill>
              </a:defRPr>
            </a:pPr>
            <a:r>
              <a:rPr lang="en-US" dirty="0">
                <a:latin typeface="Century Gothic" charset="0"/>
                <a:ea typeface="Century Gothic" charset="0"/>
                <a:cs typeface="Century Gothic" charset="0"/>
              </a:rPr>
              <a:t>Cloud Computing</a:t>
            </a:r>
          </a:p>
          <a:p>
            <a:pPr marL="332613" indent="-332613" defTabSz="886968">
              <a:spcBef>
                <a:spcPts val="1900"/>
              </a:spcBef>
              <a:defRPr sz="2910"/>
            </a:pPr>
            <a:r>
              <a:rPr lang="en-US" dirty="0">
                <a:latin typeface="Century Gothic" charset="0"/>
                <a:ea typeface="Century Gothic" charset="0"/>
                <a:cs typeface="Century Gothic" charset="0"/>
              </a:rPr>
              <a:t>Main topics:</a:t>
            </a:r>
          </a:p>
          <a:p>
            <a:pPr marL="808992" lvl="1" indent="-365508" defTabSz="886968">
              <a:spcBef>
                <a:spcPts val="1400"/>
              </a:spcBef>
              <a:defRPr sz="2910"/>
            </a:pPr>
            <a:r>
              <a:rPr lang="en-US" dirty="0" smtClean="0">
                <a:solidFill>
                  <a:schemeClr val="bg1">
                    <a:lumMod val="65000"/>
                  </a:schemeClr>
                </a:solidFill>
                <a:latin typeface="Century Gothic" charset="0"/>
                <a:ea typeface="Century Gothic" charset="0"/>
                <a:cs typeface="Century Gothic" charset="0"/>
              </a:rPr>
              <a:t>Elasticity</a:t>
            </a:r>
          </a:p>
          <a:p>
            <a:pPr marL="808992" lvl="1" indent="-365508" defTabSz="886968">
              <a:spcBef>
                <a:spcPts val="1400"/>
              </a:spcBef>
              <a:defRPr sz="2910"/>
            </a:pPr>
            <a:r>
              <a:rPr lang="en-US" b="1" dirty="0" smtClean="0">
                <a:latin typeface="Century Gothic" charset="0"/>
                <a:ea typeface="Century Gothic" charset="0"/>
                <a:cs typeface="Century Gothic" charset="0"/>
              </a:rPr>
              <a:t>Application </a:t>
            </a:r>
            <a:r>
              <a:rPr lang="en-US" b="1" dirty="0">
                <a:latin typeface="Century Gothic" charset="0"/>
                <a:ea typeface="Century Gothic" charset="0"/>
                <a:cs typeface="Century Gothic" charset="0"/>
              </a:rPr>
              <a:t>Management</a:t>
            </a:r>
          </a:p>
          <a:p>
            <a:pPr marL="332613" indent="-332613" defTabSz="886968">
              <a:spcBef>
                <a:spcPts val="1900"/>
              </a:spcBef>
              <a:defRPr sz="2910"/>
            </a:pPr>
            <a:r>
              <a:rPr lang="en-US" dirty="0">
                <a:latin typeface="Century Gothic" charset="0"/>
                <a:ea typeface="Century Gothic" charset="0"/>
                <a:cs typeface="Century Gothic" charset="0"/>
              </a:rPr>
              <a:t>CELAR Architecture</a:t>
            </a:r>
          </a:p>
          <a:p>
            <a:pPr marL="332613" indent="-332613" defTabSz="886968">
              <a:spcBef>
                <a:spcPts val="1900"/>
              </a:spcBef>
              <a:defRPr sz="2910"/>
            </a:pPr>
            <a:r>
              <a:rPr lang="en-US" dirty="0">
                <a:latin typeface="Century Gothic" charset="0"/>
                <a:ea typeface="Century Gothic" charset="0"/>
                <a:cs typeface="Century Gothic" charset="0"/>
              </a:rPr>
              <a:t>Elasticity and Monitoring</a:t>
            </a:r>
          </a:p>
          <a:p>
            <a:pPr marL="789813" lvl="1" indent="-332613" defTabSz="886968">
              <a:spcBef>
                <a:spcPts val="1900"/>
              </a:spcBef>
              <a:defRPr sz="2910"/>
            </a:pPr>
            <a:r>
              <a:rPr lang="en-US" dirty="0">
                <a:latin typeface="Century Gothic" charset="0"/>
                <a:ea typeface="Century Gothic" charset="0"/>
                <a:cs typeface="Century Gothic" charset="0"/>
              </a:rPr>
              <a:t>SYBL &amp; </a:t>
            </a:r>
            <a:r>
              <a:rPr lang="en-US" dirty="0" err="1">
                <a:latin typeface="Century Gothic" charset="0"/>
                <a:ea typeface="Century Gothic" charset="0"/>
                <a:cs typeface="Century Gothic" charset="0"/>
              </a:rPr>
              <a:t>rSYBL</a:t>
            </a:r>
            <a:endParaRPr lang="en-US" dirty="0">
              <a:latin typeface="Century Gothic" charset="0"/>
              <a:ea typeface="Century Gothic" charset="0"/>
              <a:cs typeface="Century Gothic" charset="0"/>
            </a:endParaRPr>
          </a:p>
          <a:p>
            <a:pPr marL="789813" lvl="1" indent="-332613" defTabSz="886968">
              <a:spcBef>
                <a:spcPts val="1900"/>
              </a:spcBef>
              <a:defRPr sz="2910"/>
            </a:pPr>
            <a:r>
              <a:rPr lang="en-US" dirty="0" err="1">
                <a:latin typeface="Century Gothic" charset="0"/>
                <a:ea typeface="Century Gothic" charset="0"/>
                <a:cs typeface="Century Gothic" charset="0"/>
              </a:rPr>
              <a:t>JCatascopia</a:t>
            </a:r>
            <a:endParaRPr lang="en-US" dirty="0">
              <a:latin typeface="Century Gothic" charset="0"/>
              <a:ea typeface="Century Gothic" charset="0"/>
              <a:cs typeface="Century Gothic" charset="0"/>
            </a:endParaRPr>
          </a:p>
          <a:p>
            <a:pPr marL="332613" indent="-332613" defTabSz="886968">
              <a:spcBef>
                <a:spcPts val="1900"/>
              </a:spcBef>
              <a:defRPr sz="2910"/>
            </a:pPr>
            <a:r>
              <a:rPr lang="en-US" dirty="0">
                <a:latin typeface="Century Gothic" charset="0"/>
                <a:ea typeface="Century Gothic" charset="0"/>
                <a:cs typeface="Century Gothic" charset="0"/>
              </a:rPr>
              <a:t>Eclipse CAMF</a:t>
            </a:r>
          </a:p>
          <a:p>
            <a:pPr marL="332613" indent="-332613" defTabSz="886968">
              <a:spcBef>
                <a:spcPts val="1900"/>
              </a:spcBef>
              <a:defRPr sz="2910"/>
            </a:pPr>
            <a:r>
              <a:rPr lang="en-US" dirty="0" smtClean="0">
                <a:latin typeface="Century Gothic" charset="0"/>
                <a:ea typeface="Century Gothic" charset="0"/>
                <a:cs typeface="Century Gothic" charset="0"/>
              </a:rPr>
              <a:t>Conclusions</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12</a:t>
            </a:fld>
            <a:endParaRPr lang="en-US" dirty="0"/>
          </a:p>
        </p:txBody>
      </p:sp>
    </p:spTree>
    <p:extLst>
      <p:ext uri="{BB962C8B-B14F-4D97-AF65-F5344CB8AC3E}">
        <p14:creationId xmlns:p14="http://schemas.microsoft.com/office/powerpoint/2010/main" val="857023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Eclipse </a:t>
            </a:r>
            <a:r>
              <a:rPr lang="en-US" b="1" dirty="0" smtClean="0">
                <a:solidFill>
                  <a:schemeClr val="accent1">
                    <a:lumMod val="75000"/>
                  </a:schemeClr>
                </a:solidFill>
              </a:rPr>
              <a:t>CAMF</a:t>
            </a:r>
            <a:br>
              <a:rPr lang="en-US" b="1" dirty="0" smtClean="0">
                <a:solidFill>
                  <a:schemeClr val="accent1">
                    <a:lumMod val="75000"/>
                  </a:schemeClr>
                </a:solidFill>
              </a:rPr>
            </a:br>
            <a:r>
              <a:rPr lang="en-US" sz="2400" i="1" dirty="0" smtClean="0">
                <a:solidFill>
                  <a:schemeClr val="bg1">
                    <a:lumMod val="50000"/>
                  </a:schemeClr>
                </a:solidFill>
              </a:rPr>
              <a:t>OASIS TOSCA</a:t>
            </a:r>
            <a:endParaRPr lang="en-US" sz="2400" dirty="0"/>
          </a:p>
        </p:txBody>
      </p:sp>
      <p:sp>
        <p:nvSpPr>
          <p:cNvPr id="3" name="Content Placeholder 2"/>
          <p:cNvSpPr>
            <a:spLocks noGrp="1"/>
          </p:cNvSpPr>
          <p:nvPr>
            <p:ph idx="1"/>
          </p:nvPr>
        </p:nvSpPr>
        <p:spPr/>
        <p:txBody>
          <a:bodyPr>
            <a:normAutofit/>
          </a:bodyPr>
          <a:lstStyle/>
          <a:p>
            <a:pPr marL="308609" indent="-308609">
              <a:lnSpc>
                <a:spcPct val="150000"/>
              </a:lnSpc>
              <a:spcBef>
                <a:spcPts val="600"/>
              </a:spcBef>
            </a:pPr>
            <a:r>
              <a:rPr lang="en-US" sz="2200" dirty="0">
                <a:latin typeface="Century Gothic" charset="0"/>
                <a:ea typeface="Century Gothic" charset="0"/>
                <a:cs typeface="Century Gothic" charset="0"/>
              </a:rPr>
              <a:t>TOSCA provides a language to describe:</a:t>
            </a:r>
          </a:p>
          <a:p>
            <a:pPr marL="758650" lvl="1" indent="-301450">
              <a:lnSpc>
                <a:spcPct val="150000"/>
              </a:lnSpc>
              <a:spcBef>
                <a:spcPts val="600"/>
              </a:spcBef>
              <a:defRPr sz="3000"/>
            </a:pPr>
            <a:r>
              <a:rPr lang="en-US" sz="2200" dirty="0">
                <a:latin typeface="Century Gothic" charset="0"/>
                <a:ea typeface="Century Gothic" charset="0"/>
                <a:cs typeface="Century Gothic" charset="0"/>
              </a:rPr>
              <a:t>Application components &amp; relationships (</a:t>
            </a:r>
            <a:r>
              <a:rPr lang="en-US" sz="2200" dirty="0">
                <a:solidFill>
                  <a:schemeClr val="accent2">
                    <a:lumMod val="75000"/>
                  </a:schemeClr>
                </a:solidFill>
                <a:latin typeface="Century Gothic" charset="0"/>
                <a:ea typeface="Century Gothic" charset="0"/>
                <a:cs typeface="Century Gothic" charset="0"/>
              </a:rPr>
              <a:t>topology</a:t>
            </a:r>
            <a:r>
              <a:rPr lang="en-US" sz="2200" dirty="0">
                <a:latin typeface="Century Gothic" charset="0"/>
                <a:ea typeface="Century Gothic" charset="0"/>
                <a:cs typeface="Century Gothic" charset="0"/>
              </a:rPr>
              <a:t>)</a:t>
            </a:r>
          </a:p>
          <a:p>
            <a:pPr marL="758650" lvl="1" indent="-301450">
              <a:lnSpc>
                <a:spcPct val="150000"/>
              </a:lnSpc>
              <a:defRPr sz="2800"/>
            </a:pPr>
            <a:r>
              <a:rPr lang="en-US" sz="2200" dirty="0">
                <a:latin typeface="Century Gothic" charset="0"/>
                <a:ea typeface="Century Gothic" charset="0"/>
                <a:cs typeface="Century Gothic" charset="0"/>
              </a:rPr>
              <a:t>Application management procedures (</a:t>
            </a:r>
            <a:r>
              <a:rPr lang="en-US" sz="2200" dirty="0">
                <a:solidFill>
                  <a:schemeClr val="accent2">
                    <a:lumMod val="75000"/>
                  </a:schemeClr>
                </a:solidFill>
                <a:latin typeface="Century Gothic" charset="0"/>
                <a:ea typeface="Century Gothic" charset="0"/>
                <a:cs typeface="Century Gothic" charset="0"/>
              </a:rPr>
              <a:t>orchestration</a:t>
            </a:r>
            <a:r>
              <a:rPr lang="en-US" sz="2200" dirty="0">
                <a:latin typeface="Century Gothic" charset="0"/>
                <a:ea typeface="Century Gothic" charset="0"/>
                <a:cs typeface="Century Gothic" charset="0"/>
              </a:rPr>
              <a:t>)</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25.jpg" descr="C:\Users\stalo.cs8526\Desktop\oasis.jpg"/>
          <p:cNvPicPr>
            <a:picLocks noChangeAspect="1"/>
          </p:cNvPicPr>
          <p:nvPr/>
        </p:nvPicPr>
        <p:blipFill>
          <a:blip r:embed="rId2">
            <a:extLst/>
          </a:blip>
          <a:stretch>
            <a:fillRect/>
          </a:stretch>
        </p:blipFill>
        <p:spPr>
          <a:xfrm>
            <a:off x="9191624" y="1825625"/>
            <a:ext cx="2162176" cy="561976"/>
          </a:xfrm>
          <a:prstGeom prst="rect">
            <a:avLst/>
          </a:prstGeom>
          <a:ln w="12700">
            <a:miter lim="400000"/>
          </a:ln>
        </p:spPr>
      </p:pic>
      <p:pic>
        <p:nvPicPr>
          <p:cNvPr id="7" name="image24.jpg" descr="C:\Users\stalo.cs8526\Desktop\tosca-model.jpg"/>
          <p:cNvPicPr>
            <a:picLocks noChangeAspect="1"/>
          </p:cNvPicPr>
          <p:nvPr/>
        </p:nvPicPr>
        <p:blipFill>
          <a:blip r:embed="rId3">
            <a:extLst/>
          </a:blip>
          <a:stretch>
            <a:fillRect/>
          </a:stretch>
        </p:blipFill>
        <p:spPr>
          <a:xfrm>
            <a:off x="3581400" y="3707306"/>
            <a:ext cx="4578178" cy="2649044"/>
          </a:xfrm>
          <a:prstGeom prst="rect">
            <a:avLst/>
          </a:prstGeom>
          <a:ln w="12700">
            <a:miter lim="400000"/>
          </a:ln>
        </p:spPr>
      </p:pic>
      <p:sp>
        <p:nvSpPr>
          <p:cNvPr id="8" name="Shape 1453"/>
          <p:cNvSpPr/>
          <p:nvPr/>
        </p:nvSpPr>
        <p:spPr>
          <a:xfrm>
            <a:off x="8594188" y="4693297"/>
            <a:ext cx="1929714"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a:lvl1pPr>
          </a:lstStyle>
          <a:p>
            <a:pPr algn="ctr">
              <a:defRPr sz="1800"/>
            </a:pPr>
            <a:r>
              <a:rPr dirty="0"/>
              <a:t>Orchestration can be inferred from Types’ semantics i.e. interfaces</a:t>
            </a:r>
          </a:p>
        </p:txBody>
      </p:sp>
      <p:sp>
        <p:nvSpPr>
          <p:cNvPr id="9" name="Shape 1454"/>
          <p:cNvSpPr/>
          <p:nvPr/>
        </p:nvSpPr>
        <p:spPr>
          <a:xfrm>
            <a:off x="8304006" y="4592639"/>
            <a:ext cx="250859" cy="1317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0"/>
                </a:lnTo>
                <a:cubicBezTo>
                  <a:pt x="5965" y="0"/>
                  <a:pt x="10800" y="153"/>
                  <a:pt x="10800" y="343"/>
                </a:cubicBezTo>
                <a:lnTo>
                  <a:pt x="10800" y="10457"/>
                </a:lnTo>
                <a:cubicBezTo>
                  <a:pt x="10800" y="10647"/>
                  <a:pt x="15635" y="10800"/>
                  <a:pt x="21600" y="10800"/>
                </a:cubicBezTo>
                <a:cubicBezTo>
                  <a:pt x="15635" y="10800"/>
                  <a:pt x="10800" y="10953"/>
                  <a:pt x="10800" y="11143"/>
                </a:cubicBezTo>
                <a:lnTo>
                  <a:pt x="10800" y="21257"/>
                </a:lnTo>
                <a:cubicBezTo>
                  <a:pt x="10800" y="21447"/>
                  <a:pt x="5965" y="21600"/>
                  <a:pt x="0" y="21600"/>
                </a:cubicBezTo>
              </a:path>
            </a:pathLst>
          </a:custGeom>
          <a:ln>
            <a:solidFill>
              <a:srgbClr val="4A7EBB"/>
            </a:solidFill>
            <a:bevel/>
          </a:ln>
        </p:spPr>
        <p:txBody>
          <a:bodyPr lIns="45719" rIns="45719" anchor="ctr"/>
          <a:lstStyle/>
          <a:p>
            <a:pPr algn="ctr"/>
            <a:endParaRPr/>
          </a:p>
        </p:txBody>
      </p:sp>
      <p:sp>
        <p:nvSpPr>
          <p:cNvPr id="10" name="Shape 1455"/>
          <p:cNvSpPr/>
          <p:nvPr/>
        </p:nvSpPr>
        <p:spPr>
          <a:xfrm>
            <a:off x="3733800" y="4656907"/>
            <a:ext cx="689862" cy="1529979"/>
          </a:xfrm>
          <a:prstGeom prst="roundRect">
            <a:avLst>
              <a:gd name="adj" fmla="val 16667"/>
            </a:avLst>
          </a:prstGeom>
          <a:ln w="6350">
            <a:solidFill>
              <a:srgbClr val="A6A6A6"/>
            </a:solidFill>
            <a:prstDash val="sysDash"/>
            <a:bevel/>
          </a:ln>
        </p:spPr>
        <p:txBody>
          <a:bodyPr lIns="45719" rIns="45719" anchor="ctr"/>
          <a:lstStyle/>
          <a:p>
            <a:pPr algn="ctr">
              <a:defRPr>
                <a:solidFill>
                  <a:srgbClr val="FFFFFF"/>
                </a:solidFill>
              </a:defRPr>
            </a:pPr>
            <a:endParaRPr/>
          </a:p>
        </p:txBody>
      </p:sp>
      <p:sp>
        <p:nvSpPr>
          <p:cNvPr id="11" name="Shape 1456"/>
          <p:cNvSpPr/>
          <p:nvPr/>
        </p:nvSpPr>
        <p:spPr>
          <a:xfrm>
            <a:off x="1382477" y="4001294"/>
            <a:ext cx="1279122"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a:lvl1pPr>
          </a:lstStyle>
          <a:p>
            <a:pPr algn="ctr">
              <a:defRPr sz="1800"/>
            </a:pPr>
            <a:r>
              <a:rPr/>
              <a:t>Component</a:t>
            </a:r>
          </a:p>
        </p:txBody>
      </p:sp>
      <p:sp>
        <p:nvSpPr>
          <p:cNvPr id="12" name="Shape 1457"/>
          <p:cNvSpPr/>
          <p:nvPr/>
        </p:nvSpPr>
        <p:spPr>
          <a:xfrm>
            <a:off x="1382477" y="4974145"/>
            <a:ext cx="1233037" cy="64633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a:lvl1pPr>
          </a:lstStyle>
          <a:p>
            <a:pPr algn="ctr">
              <a:defRPr sz="1800"/>
            </a:pPr>
            <a:r>
              <a:rPr dirty="0"/>
              <a:t>Composite Component</a:t>
            </a:r>
          </a:p>
        </p:txBody>
      </p:sp>
      <p:sp>
        <p:nvSpPr>
          <p:cNvPr id="13" name="Shape 1458"/>
          <p:cNvSpPr/>
          <p:nvPr/>
        </p:nvSpPr>
        <p:spPr>
          <a:xfrm flipH="1">
            <a:off x="2759941" y="5251144"/>
            <a:ext cx="919917" cy="478"/>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4" name="Shape 1459"/>
          <p:cNvSpPr/>
          <p:nvPr/>
        </p:nvSpPr>
        <p:spPr>
          <a:xfrm flipH="1">
            <a:off x="2787069" y="4199414"/>
            <a:ext cx="1425217" cy="0"/>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5" name="Slide Number Placeholder 14"/>
          <p:cNvSpPr>
            <a:spLocks noGrp="1"/>
          </p:cNvSpPr>
          <p:nvPr>
            <p:ph type="sldNum" sz="quarter" idx="12"/>
          </p:nvPr>
        </p:nvSpPr>
        <p:spPr/>
        <p:txBody>
          <a:bodyPr/>
          <a:lstStyle/>
          <a:p>
            <a:fld id="{2E1132C6-AAAE-EC48-8E6B-34456B74D6B2}" type="slidenum">
              <a:rPr lang="en-US" smtClean="0"/>
              <a:t>120</a:t>
            </a:fld>
            <a:endParaRPr lang="en-US" dirty="0"/>
          </a:p>
        </p:txBody>
      </p:sp>
    </p:spTree>
    <p:extLst>
      <p:ext uri="{BB962C8B-B14F-4D97-AF65-F5344CB8AC3E}">
        <p14:creationId xmlns:p14="http://schemas.microsoft.com/office/powerpoint/2010/main" val="86781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9" grpId="0" animBg="1" advAuto="0"/>
      <p:bldP spid="11" grpId="0" animBg="1" advAuto="0"/>
      <p:bldP spid="12" grpId="0" animBg="1" advAuto="0"/>
      <p:bldP spid="13" grpId="0" animBg="1" advAuto="0"/>
      <p:bldP spid="14" grpId="0"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Eclipse CAMF</a:t>
            </a:r>
            <a:br>
              <a:rPr lang="en-US" b="1" dirty="0">
                <a:solidFill>
                  <a:schemeClr val="accent1">
                    <a:lumMod val="75000"/>
                  </a:schemeClr>
                </a:solidFill>
              </a:rPr>
            </a:br>
            <a:r>
              <a:rPr lang="en-US" sz="2400" i="1" dirty="0">
                <a:solidFill>
                  <a:schemeClr val="bg1">
                    <a:lumMod val="50000"/>
                  </a:schemeClr>
                </a:solidFill>
              </a:rPr>
              <a:t>OASIS TOSCA</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hape 1467"/>
          <p:cNvSpPr txBox="1">
            <a:spLocks/>
          </p:cNvSpPr>
          <p:nvPr/>
        </p:nvSpPr>
        <p:spPr>
          <a:xfrm>
            <a:off x="838200" y="1814476"/>
            <a:ext cx="10515600" cy="4376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39" indent="-320039" algn="just">
              <a:defRPr sz="2800"/>
            </a:pPr>
            <a:r>
              <a:rPr lang="en-US" dirty="0" smtClean="0">
                <a:latin typeface="Century Gothic" charset="0"/>
                <a:ea typeface="Century Gothic" charset="0"/>
                <a:cs typeface="Century Gothic" charset="0"/>
              </a:rPr>
              <a:t>Specifies an XML Binding</a:t>
            </a:r>
          </a:p>
          <a:p>
            <a:pPr lvl="1" algn="just"/>
            <a:r>
              <a:rPr lang="en-US" dirty="0" smtClean="0">
                <a:latin typeface="Century Gothic" charset="0"/>
                <a:ea typeface="Century Gothic" charset="0"/>
                <a:cs typeface="Century Gothic" charset="0"/>
              </a:rPr>
              <a:t>Implemented in CAMF</a:t>
            </a:r>
          </a:p>
          <a:p>
            <a:pPr algn="just"/>
            <a:endParaRPr lang="en-US" dirty="0" smtClean="0">
              <a:latin typeface="Century Gothic" charset="0"/>
              <a:ea typeface="Century Gothic" charset="0"/>
              <a:cs typeface="Century Gothic" charset="0"/>
            </a:endParaRPr>
          </a:p>
          <a:p>
            <a:pPr algn="just"/>
            <a:endParaRPr lang="en-US" dirty="0" smtClean="0">
              <a:latin typeface="Century Gothic" charset="0"/>
              <a:ea typeface="Century Gothic" charset="0"/>
              <a:cs typeface="Century Gothic" charset="0"/>
            </a:endParaRPr>
          </a:p>
          <a:p>
            <a:pPr algn="just"/>
            <a:endParaRPr lang="en-US" dirty="0" smtClean="0">
              <a:latin typeface="Century Gothic" charset="0"/>
              <a:ea typeface="Century Gothic" charset="0"/>
              <a:cs typeface="Century Gothic" charset="0"/>
            </a:endParaRPr>
          </a:p>
          <a:p>
            <a:pPr marL="320039" indent="-320039" algn="just">
              <a:spcBef>
                <a:spcPts val="600"/>
              </a:spcBef>
            </a:pPr>
            <a:r>
              <a:rPr lang="en-US" dirty="0" smtClean="0">
                <a:latin typeface="Century Gothic" charset="0"/>
                <a:ea typeface="Century Gothic" charset="0"/>
                <a:cs typeface="Century Gothic" charset="0"/>
              </a:rPr>
              <a:t>Specifies </a:t>
            </a:r>
            <a:r>
              <a:rPr lang="en-US" dirty="0" smtClean="0">
                <a:solidFill>
                  <a:schemeClr val="accent2">
                    <a:lumMod val="75000"/>
                  </a:schemeClr>
                </a:solidFill>
                <a:latin typeface="Century Gothic" charset="0"/>
                <a:ea typeface="Century Gothic" charset="0"/>
                <a:cs typeface="Century Gothic" charset="0"/>
              </a:rPr>
              <a:t>CSAR</a:t>
            </a:r>
            <a:r>
              <a:rPr lang="en-US" dirty="0" smtClean="0">
                <a:solidFill>
                  <a:srgbClr val="0433FF"/>
                </a:solidFill>
                <a:latin typeface="Century Gothic" charset="0"/>
                <a:ea typeface="Century Gothic" charset="0"/>
                <a:cs typeface="Century Gothic" charset="0"/>
              </a:rPr>
              <a:t> </a:t>
            </a:r>
            <a:r>
              <a:rPr lang="en-US" dirty="0" smtClean="0">
                <a:latin typeface="Century Gothic" charset="0"/>
                <a:ea typeface="Century Gothic" charset="0"/>
                <a:cs typeface="Century Gothic" charset="0"/>
              </a:rPr>
              <a:t>(Cloud Service Archive)</a:t>
            </a:r>
            <a:r>
              <a:rPr lang="en-US" dirty="0" smtClean="0">
                <a:solidFill>
                  <a:srgbClr val="0433FF"/>
                </a:solidFill>
                <a:latin typeface="Century Gothic" charset="0"/>
                <a:ea typeface="Century Gothic" charset="0"/>
                <a:cs typeface="Century Gothic" charset="0"/>
              </a:rPr>
              <a:t> </a:t>
            </a:r>
            <a:r>
              <a:rPr lang="en-US" dirty="0" smtClean="0">
                <a:latin typeface="Century Gothic" charset="0"/>
                <a:ea typeface="Century Gothic" charset="0"/>
                <a:cs typeface="Century Gothic" charset="0"/>
              </a:rPr>
              <a:t>an </a:t>
            </a:r>
            <a:r>
              <a:rPr lang="en-US" dirty="0" smtClean="0">
                <a:solidFill>
                  <a:schemeClr val="accent2">
                    <a:lumMod val="75000"/>
                  </a:schemeClr>
                </a:solidFill>
                <a:latin typeface="Century Gothic" charset="0"/>
                <a:ea typeface="Century Gothic" charset="0"/>
                <a:cs typeface="Century Gothic" charset="0"/>
              </a:rPr>
              <a:t>exchange format</a:t>
            </a:r>
            <a:r>
              <a:rPr lang="en-US" dirty="0" smtClean="0">
                <a:latin typeface="Century Gothic" charset="0"/>
                <a:ea typeface="Century Gothic" charset="0"/>
                <a:cs typeface="Century Gothic" charset="0"/>
              </a:rPr>
              <a:t> to package Cloud applications</a:t>
            </a:r>
            <a:endParaRPr lang="en-US" dirty="0">
              <a:latin typeface="Century Gothic" charset="0"/>
              <a:ea typeface="Century Gothic" charset="0"/>
              <a:cs typeface="Century Gothic" charset="0"/>
            </a:endParaRPr>
          </a:p>
        </p:txBody>
      </p:sp>
      <p:pic>
        <p:nvPicPr>
          <p:cNvPr id="7" name="image27.png" descr="C:\Users\stalo.cs8526\Dropbox\Stalo\Euro-par2014\tosca-example.png"/>
          <p:cNvPicPr>
            <a:picLocks noChangeAspect="1"/>
          </p:cNvPicPr>
          <p:nvPr/>
        </p:nvPicPr>
        <p:blipFill>
          <a:blip r:embed="rId2">
            <a:extLst/>
          </a:blip>
          <a:stretch>
            <a:fillRect/>
          </a:stretch>
        </p:blipFill>
        <p:spPr>
          <a:xfrm>
            <a:off x="7229401" y="1856303"/>
            <a:ext cx="4124399" cy="2196746"/>
          </a:xfrm>
          <a:prstGeom prst="rect">
            <a:avLst/>
          </a:prstGeom>
          <a:ln w="12700">
            <a:miter lim="400000"/>
          </a:ln>
        </p:spPr>
      </p:pic>
      <p:pic>
        <p:nvPicPr>
          <p:cNvPr id="8" name="image28.gif"/>
          <p:cNvPicPr>
            <a:picLocks noChangeAspect="1"/>
          </p:cNvPicPr>
          <p:nvPr/>
        </p:nvPicPr>
        <p:blipFill>
          <a:blip r:embed="rId3">
            <a:extLst/>
          </a:blip>
          <a:stretch>
            <a:fillRect/>
          </a:stretch>
        </p:blipFill>
        <p:spPr>
          <a:xfrm>
            <a:off x="8330440" y="4832349"/>
            <a:ext cx="1922319" cy="1524001"/>
          </a:xfrm>
          <a:prstGeom prst="rect">
            <a:avLst/>
          </a:prstGeom>
          <a:ln w="12700">
            <a:miter lim="400000"/>
          </a:ln>
        </p:spPr>
      </p:pic>
      <p:sp>
        <p:nvSpPr>
          <p:cNvPr id="9" name="Shape 1471"/>
          <p:cNvSpPr/>
          <p:nvPr/>
        </p:nvSpPr>
        <p:spPr>
          <a:xfrm>
            <a:off x="10388942" y="5319531"/>
            <a:ext cx="1349977"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r>
              <a:rPr dirty="0"/>
              <a:t>CSAR Format</a:t>
            </a:r>
          </a:p>
        </p:txBody>
      </p:sp>
      <p:sp>
        <p:nvSpPr>
          <p:cNvPr id="10" name="Slide Number Placeholder 9"/>
          <p:cNvSpPr>
            <a:spLocks noGrp="1"/>
          </p:cNvSpPr>
          <p:nvPr>
            <p:ph type="sldNum" sz="quarter" idx="12"/>
          </p:nvPr>
        </p:nvSpPr>
        <p:spPr/>
        <p:txBody>
          <a:bodyPr/>
          <a:lstStyle/>
          <a:p>
            <a:fld id="{2E1132C6-AAAE-EC48-8E6B-34456B74D6B2}" type="slidenum">
              <a:rPr lang="en-US" smtClean="0"/>
              <a:t>121</a:t>
            </a:fld>
            <a:endParaRPr lang="en-US" dirty="0"/>
          </a:p>
        </p:txBody>
      </p:sp>
    </p:spTree>
    <p:extLst>
      <p:ext uri="{BB962C8B-B14F-4D97-AF65-F5344CB8AC3E}">
        <p14:creationId xmlns:p14="http://schemas.microsoft.com/office/powerpoint/2010/main" val="7147004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Eclipse </a:t>
            </a:r>
            <a:r>
              <a:rPr lang="en-US" b="1" dirty="0" smtClean="0">
                <a:solidFill>
                  <a:schemeClr val="accent1">
                    <a:lumMod val="75000"/>
                  </a:schemeClr>
                </a:solidFill>
              </a:rPr>
              <a:t>CAMF Architecture</a:t>
            </a:r>
            <a:r>
              <a:rPr lang="en-US" b="1" dirty="0">
                <a:solidFill>
                  <a:schemeClr val="accent1">
                    <a:lumMod val="75000"/>
                  </a:schemeClr>
                </a:solidFill>
              </a:rPr>
              <a:t/>
            </a:r>
            <a:br>
              <a:rPr lang="en-US" b="1" dirty="0">
                <a:solidFill>
                  <a:schemeClr val="accent1">
                    <a:lumMod val="75000"/>
                  </a:schemeClr>
                </a:solidFill>
              </a:rPr>
            </a:br>
            <a:r>
              <a:rPr lang="en-US" sz="1700" b="1" i="1" dirty="0">
                <a:solidFill>
                  <a:schemeClr val="bg1">
                    <a:lumMod val="50000"/>
                  </a:schemeClr>
                </a:solidFill>
              </a:rPr>
              <a:t>"c-Eclipse: An Open-Source Management Framework for Cloud Applications" </a:t>
            </a:r>
            <a:r>
              <a:rPr lang="en-US" sz="1700" b="1" i="1" dirty="0" smtClean="0">
                <a:solidFill>
                  <a:schemeClr val="bg1">
                    <a:lumMod val="50000"/>
                  </a:schemeClr>
                </a:solidFill>
              </a:rPr>
              <a:t/>
            </a:r>
            <a:br>
              <a:rPr lang="en-US" sz="1700" b="1" i="1" dirty="0" smtClean="0">
                <a:solidFill>
                  <a:schemeClr val="bg1">
                    <a:lumMod val="50000"/>
                  </a:schemeClr>
                </a:solidFill>
              </a:rPr>
            </a:br>
            <a:r>
              <a:rPr lang="en-US" sz="1700" i="1" dirty="0" smtClean="0">
                <a:solidFill>
                  <a:schemeClr val="bg1">
                    <a:lumMod val="50000"/>
                  </a:schemeClr>
                </a:solidFill>
              </a:rPr>
              <a:t>C</a:t>
            </a:r>
            <a:r>
              <a:rPr lang="en-US" sz="1700" i="1" dirty="0">
                <a:solidFill>
                  <a:schemeClr val="bg1">
                    <a:lumMod val="50000"/>
                  </a:schemeClr>
                </a:solidFill>
              </a:rPr>
              <a:t>. </a:t>
            </a:r>
            <a:r>
              <a:rPr lang="en-US" sz="1700" i="1" dirty="0" err="1">
                <a:solidFill>
                  <a:schemeClr val="bg1">
                    <a:lumMod val="50000"/>
                  </a:schemeClr>
                </a:solidFill>
              </a:rPr>
              <a:t>Sofokleous</a:t>
            </a:r>
            <a:r>
              <a:rPr lang="en-US" sz="1700" i="1" dirty="0">
                <a:solidFill>
                  <a:schemeClr val="bg1">
                    <a:lumMod val="50000"/>
                  </a:schemeClr>
                </a:solidFill>
              </a:rPr>
              <a:t>,</a:t>
            </a:r>
            <a:r>
              <a:rPr lang="en-US" sz="1700" b="1" i="1" dirty="0">
                <a:solidFill>
                  <a:schemeClr val="bg1">
                    <a:lumMod val="50000"/>
                  </a:schemeClr>
                </a:solidFill>
              </a:rPr>
              <a:t> </a:t>
            </a:r>
            <a:r>
              <a:rPr lang="en-US" sz="1700" i="1" dirty="0">
                <a:solidFill>
                  <a:schemeClr val="bg1">
                    <a:lumMod val="50000"/>
                  </a:schemeClr>
                </a:solidFill>
              </a:rPr>
              <a:t>N. Loulloudes, D. </a:t>
            </a:r>
            <a:r>
              <a:rPr lang="en-US" sz="1700" i="1" dirty="0" err="1">
                <a:solidFill>
                  <a:schemeClr val="bg1">
                    <a:lumMod val="50000"/>
                  </a:schemeClr>
                </a:solidFill>
              </a:rPr>
              <a:t>Trihinas</a:t>
            </a:r>
            <a:r>
              <a:rPr lang="en-US" sz="1700" i="1" dirty="0">
                <a:solidFill>
                  <a:schemeClr val="bg1">
                    <a:lumMod val="50000"/>
                  </a:schemeClr>
                </a:solidFill>
              </a:rPr>
              <a:t>, G. Pallis and M. Dikaiakos, </a:t>
            </a:r>
            <a:r>
              <a:rPr lang="en-US" sz="1700" i="1" dirty="0" err="1">
                <a:solidFill>
                  <a:schemeClr val="bg1">
                    <a:lumMod val="50000"/>
                  </a:schemeClr>
                </a:solidFill>
              </a:rPr>
              <a:t>EuroPar</a:t>
            </a:r>
            <a:r>
              <a:rPr lang="en-US" sz="1700" i="1" dirty="0">
                <a:solidFill>
                  <a:schemeClr val="bg1">
                    <a:lumMod val="50000"/>
                  </a:schemeClr>
                </a:solidFill>
              </a:rPr>
              <a:t> </a:t>
            </a:r>
            <a:r>
              <a:rPr lang="en-US" sz="1700" i="1" dirty="0" smtClean="0">
                <a:solidFill>
                  <a:schemeClr val="bg1">
                    <a:lumMod val="50000"/>
                  </a:schemeClr>
                </a:solidFill>
              </a:rPr>
              <a:t>2014</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11" name="Picture 10" descr="CAMF_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835" y="2097691"/>
            <a:ext cx="6182330" cy="4070644"/>
          </a:xfrm>
          <a:prstGeom prst="rect">
            <a:avLst/>
          </a:prstGeom>
        </p:spPr>
      </p:pic>
      <p:pic>
        <p:nvPicPr>
          <p:cNvPr id="12" name="Picture 11" descr="eclips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904" y="1869988"/>
            <a:ext cx="1937896" cy="455405"/>
          </a:xfrm>
          <a:prstGeom prst="rect">
            <a:avLst/>
          </a:prstGeom>
        </p:spPr>
      </p:pic>
      <p:sp>
        <p:nvSpPr>
          <p:cNvPr id="13" name="Slide Number Placeholder 12"/>
          <p:cNvSpPr>
            <a:spLocks noGrp="1"/>
          </p:cNvSpPr>
          <p:nvPr>
            <p:ph type="sldNum" sz="quarter" idx="12"/>
          </p:nvPr>
        </p:nvSpPr>
        <p:spPr/>
        <p:txBody>
          <a:bodyPr/>
          <a:lstStyle/>
          <a:p>
            <a:fld id="{2E1132C6-AAAE-EC48-8E6B-34456B74D6B2}" type="slidenum">
              <a:rPr lang="en-US" smtClean="0"/>
              <a:t>122</a:t>
            </a:fld>
            <a:endParaRPr lang="en-US" dirty="0"/>
          </a:p>
        </p:txBody>
      </p:sp>
    </p:spTree>
    <p:extLst>
      <p:ext uri="{BB962C8B-B14F-4D97-AF65-F5344CB8AC3E}">
        <p14:creationId xmlns:p14="http://schemas.microsoft.com/office/powerpoint/2010/main" val="137586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Eclipse CAMF Architecture </a:t>
            </a:r>
            <a:r>
              <a:rPr lang="en-US" b="1" dirty="0" smtClean="0">
                <a:solidFill>
                  <a:schemeClr val="accent1">
                    <a:lumMod val="75000"/>
                  </a:schemeClr>
                </a:solidFill>
              </a:rPr>
              <a:t/>
            </a:r>
            <a:br>
              <a:rPr lang="en-US" b="1" dirty="0" smtClean="0">
                <a:solidFill>
                  <a:schemeClr val="accent1">
                    <a:lumMod val="75000"/>
                  </a:schemeClr>
                </a:solidFill>
              </a:rPr>
            </a:br>
            <a:r>
              <a:rPr lang="en-US" sz="1700" b="1" i="1" dirty="0" smtClean="0">
                <a:solidFill>
                  <a:schemeClr val="bg1">
                    <a:lumMod val="50000"/>
                  </a:schemeClr>
                </a:solidFill>
              </a:rPr>
              <a:t>"c-Eclipse: An Open-Source Management Framework for Cloud Applications" </a:t>
            </a:r>
            <a:br>
              <a:rPr lang="en-US" sz="1700" b="1" i="1" dirty="0" smtClean="0">
                <a:solidFill>
                  <a:schemeClr val="bg1">
                    <a:lumMod val="50000"/>
                  </a:schemeClr>
                </a:solidFill>
              </a:rPr>
            </a:br>
            <a:r>
              <a:rPr lang="en-US" sz="1700" i="1" dirty="0" smtClean="0">
                <a:solidFill>
                  <a:schemeClr val="bg1">
                    <a:lumMod val="50000"/>
                  </a:schemeClr>
                </a:solidFill>
              </a:rPr>
              <a:t>C. </a:t>
            </a:r>
            <a:r>
              <a:rPr lang="en-US" sz="1700" i="1" dirty="0" err="1" smtClean="0">
                <a:solidFill>
                  <a:schemeClr val="bg1">
                    <a:lumMod val="50000"/>
                  </a:schemeClr>
                </a:solidFill>
              </a:rPr>
              <a:t>Sofokleous</a:t>
            </a:r>
            <a:r>
              <a:rPr lang="en-US" sz="1700" i="1" dirty="0" smtClean="0">
                <a:solidFill>
                  <a:schemeClr val="bg1">
                    <a:lumMod val="50000"/>
                  </a:schemeClr>
                </a:solidFill>
              </a:rPr>
              <a:t>,</a:t>
            </a:r>
            <a:r>
              <a:rPr lang="en-US" sz="1700" b="1" i="1" dirty="0" smtClean="0">
                <a:solidFill>
                  <a:schemeClr val="bg1">
                    <a:lumMod val="50000"/>
                  </a:schemeClr>
                </a:solidFill>
              </a:rPr>
              <a:t> </a:t>
            </a:r>
            <a:r>
              <a:rPr lang="en-US" sz="1700" i="1" dirty="0" smtClean="0">
                <a:solidFill>
                  <a:schemeClr val="bg1">
                    <a:lumMod val="50000"/>
                  </a:schemeClr>
                </a:solidFill>
              </a:rPr>
              <a:t>N. Loulloudes, D. </a:t>
            </a:r>
            <a:r>
              <a:rPr lang="en-US" sz="1700" i="1" dirty="0" err="1" smtClean="0">
                <a:solidFill>
                  <a:schemeClr val="bg1">
                    <a:lumMod val="50000"/>
                  </a:schemeClr>
                </a:solidFill>
              </a:rPr>
              <a:t>Trihinas</a:t>
            </a:r>
            <a:r>
              <a:rPr lang="en-US" sz="1700" i="1" dirty="0" smtClean="0">
                <a:solidFill>
                  <a:schemeClr val="bg1">
                    <a:lumMod val="50000"/>
                  </a:schemeClr>
                </a:solidFill>
              </a:rPr>
              <a:t>, G. Pallis and M. Dikaiakos, </a:t>
            </a:r>
            <a:r>
              <a:rPr lang="en-US" sz="1700" i="1" dirty="0" err="1" smtClean="0">
                <a:solidFill>
                  <a:schemeClr val="bg1">
                    <a:lumMod val="50000"/>
                  </a:schemeClr>
                </a:solidFill>
              </a:rPr>
              <a:t>EuroPar</a:t>
            </a:r>
            <a:r>
              <a:rPr lang="en-US" sz="1700" i="1" dirty="0" smtClean="0">
                <a:solidFill>
                  <a:schemeClr val="bg1">
                    <a:lumMod val="50000"/>
                  </a:schemeClr>
                </a:solidFill>
              </a:rPr>
              <a:t> 2014</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7" name="Shape 1488"/>
          <p:cNvSpPr/>
          <p:nvPr/>
        </p:nvSpPr>
        <p:spPr>
          <a:xfrm>
            <a:off x="838200" y="2137390"/>
            <a:ext cx="2743200" cy="107721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285750" indent="-285750">
              <a:buSzPct val="100000"/>
              <a:buFont typeface="Arial"/>
              <a:buChar char="•"/>
            </a:pPr>
            <a:r>
              <a:rPr sz="1600" dirty="0">
                <a:latin typeface="Century Gothic" charset="0"/>
                <a:ea typeface="Century Gothic" charset="0"/>
                <a:cs typeface="Century Gothic" charset="0"/>
              </a:rPr>
              <a:t>Graphical modeling of </a:t>
            </a:r>
            <a:r>
              <a:rPr sz="1600" dirty="0" smtClean="0">
                <a:latin typeface="Century Gothic" charset="0"/>
                <a:ea typeface="Century Gothic" charset="0"/>
                <a:cs typeface="Century Gothic" charset="0"/>
              </a:rPr>
              <a:t>application’s </a:t>
            </a:r>
            <a:r>
              <a:rPr sz="1600" dirty="0">
                <a:solidFill>
                  <a:schemeClr val="accent6"/>
                </a:solidFill>
                <a:latin typeface="Century Gothic" charset="0"/>
                <a:ea typeface="Century Gothic" charset="0"/>
                <a:cs typeface="Century Gothic" charset="0"/>
              </a:rPr>
              <a:t>topology</a:t>
            </a:r>
          </a:p>
          <a:p>
            <a:pPr marL="285750" indent="-285750">
              <a:buSzPct val="100000"/>
              <a:buFont typeface="Arial"/>
              <a:buChar char="•"/>
            </a:pPr>
            <a:r>
              <a:rPr sz="1600" dirty="0">
                <a:latin typeface="Century Gothic" charset="0"/>
                <a:ea typeface="Century Gothic" charset="0"/>
                <a:cs typeface="Century Gothic" charset="0"/>
              </a:rPr>
              <a:t>Drag-and-drop interface</a:t>
            </a:r>
          </a:p>
        </p:txBody>
      </p:sp>
      <p:pic>
        <p:nvPicPr>
          <p:cNvPr id="8" name="Picture 7" descr="CAMF_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70" y="1988197"/>
            <a:ext cx="6182330" cy="4070644"/>
          </a:xfrm>
          <a:prstGeom prst="rect">
            <a:avLst/>
          </a:prstGeom>
        </p:spPr>
      </p:pic>
      <p:sp>
        <p:nvSpPr>
          <p:cNvPr id="6" name="Shape 1487"/>
          <p:cNvSpPr/>
          <p:nvPr/>
        </p:nvSpPr>
        <p:spPr>
          <a:xfrm flipH="1" flipV="1">
            <a:off x="2819398" y="2876051"/>
            <a:ext cx="4670613" cy="338556"/>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 name="Slide Number Placeholder 2"/>
          <p:cNvSpPr>
            <a:spLocks noGrp="1"/>
          </p:cNvSpPr>
          <p:nvPr>
            <p:ph type="sldNum" sz="quarter" idx="12"/>
          </p:nvPr>
        </p:nvSpPr>
        <p:spPr/>
        <p:txBody>
          <a:bodyPr/>
          <a:lstStyle/>
          <a:p>
            <a:fld id="{2E1132C6-AAAE-EC48-8E6B-34456B74D6B2}" type="slidenum">
              <a:rPr lang="en-US" smtClean="0"/>
              <a:t>123</a:t>
            </a:fld>
            <a:endParaRPr lang="en-US" dirty="0"/>
          </a:p>
        </p:txBody>
      </p:sp>
    </p:spTree>
    <p:extLst>
      <p:ext uri="{BB962C8B-B14F-4D97-AF65-F5344CB8AC3E}">
        <p14:creationId xmlns:p14="http://schemas.microsoft.com/office/powerpoint/2010/main" val="2227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6" grpId="0"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Eclipse CAMF Architecture </a:t>
            </a:r>
            <a:br>
              <a:rPr lang="en-US" b="1" dirty="0">
                <a:solidFill>
                  <a:schemeClr val="accent1">
                    <a:lumMod val="75000"/>
                  </a:schemeClr>
                </a:solidFill>
              </a:rPr>
            </a:br>
            <a:r>
              <a:rPr lang="en-US" sz="1700" b="1" i="1" dirty="0">
                <a:solidFill>
                  <a:schemeClr val="bg1">
                    <a:lumMod val="50000"/>
                  </a:schemeClr>
                </a:solidFill>
              </a:rPr>
              <a:t>"c-Eclipse: An Open-Source Management Framework for Cloud Applications" </a:t>
            </a:r>
            <a:r>
              <a:rPr lang="en-US" sz="1700" b="1" i="1" dirty="0" smtClean="0">
                <a:solidFill>
                  <a:schemeClr val="bg1">
                    <a:lumMod val="50000"/>
                  </a:schemeClr>
                </a:solidFill>
              </a:rPr>
              <a:t/>
            </a:r>
            <a:br>
              <a:rPr lang="en-US" sz="1700" b="1" i="1" dirty="0" smtClean="0">
                <a:solidFill>
                  <a:schemeClr val="bg1">
                    <a:lumMod val="50000"/>
                  </a:schemeClr>
                </a:solidFill>
              </a:rPr>
            </a:br>
            <a:r>
              <a:rPr lang="en-US" sz="1700" i="1" dirty="0" smtClean="0">
                <a:solidFill>
                  <a:schemeClr val="bg1">
                    <a:lumMod val="50000"/>
                  </a:schemeClr>
                </a:solidFill>
              </a:rPr>
              <a:t>C</a:t>
            </a:r>
            <a:r>
              <a:rPr lang="en-US" sz="1700" i="1" dirty="0">
                <a:solidFill>
                  <a:schemeClr val="bg1">
                    <a:lumMod val="50000"/>
                  </a:schemeClr>
                </a:solidFill>
              </a:rPr>
              <a:t>. </a:t>
            </a:r>
            <a:r>
              <a:rPr lang="en-US" sz="1700" i="1" dirty="0" err="1">
                <a:solidFill>
                  <a:schemeClr val="bg1">
                    <a:lumMod val="50000"/>
                  </a:schemeClr>
                </a:solidFill>
              </a:rPr>
              <a:t>Sofokleous</a:t>
            </a:r>
            <a:r>
              <a:rPr lang="en-US" sz="1700" i="1" dirty="0">
                <a:solidFill>
                  <a:schemeClr val="bg1">
                    <a:lumMod val="50000"/>
                  </a:schemeClr>
                </a:solidFill>
              </a:rPr>
              <a:t>,</a:t>
            </a:r>
            <a:r>
              <a:rPr lang="en-US" sz="1700" b="1" i="1" dirty="0">
                <a:solidFill>
                  <a:schemeClr val="bg1">
                    <a:lumMod val="50000"/>
                  </a:schemeClr>
                </a:solidFill>
              </a:rPr>
              <a:t> </a:t>
            </a:r>
            <a:r>
              <a:rPr lang="en-US" sz="1700" i="1" dirty="0">
                <a:solidFill>
                  <a:schemeClr val="bg1">
                    <a:lumMod val="50000"/>
                  </a:schemeClr>
                </a:solidFill>
              </a:rPr>
              <a:t>N. Loulloudes, D. </a:t>
            </a:r>
            <a:r>
              <a:rPr lang="en-US" sz="1700" i="1" dirty="0" err="1">
                <a:solidFill>
                  <a:schemeClr val="bg1">
                    <a:lumMod val="50000"/>
                  </a:schemeClr>
                </a:solidFill>
              </a:rPr>
              <a:t>Trihinas</a:t>
            </a:r>
            <a:r>
              <a:rPr lang="en-US" sz="1700" i="1" dirty="0">
                <a:solidFill>
                  <a:schemeClr val="bg1">
                    <a:lumMod val="50000"/>
                  </a:schemeClr>
                </a:solidFill>
              </a:rPr>
              <a:t>, G. Pallis and M. Dikaiakos, </a:t>
            </a:r>
            <a:r>
              <a:rPr lang="en-US" sz="1700" i="1" dirty="0" err="1">
                <a:solidFill>
                  <a:schemeClr val="bg1">
                    <a:lumMod val="50000"/>
                  </a:schemeClr>
                </a:solidFill>
              </a:rPr>
              <a:t>EuroPar</a:t>
            </a:r>
            <a:r>
              <a:rPr lang="en-US" sz="1700" i="1" dirty="0">
                <a:solidFill>
                  <a:schemeClr val="bg1">
                    <a:lumMod val="50000"/>
                  </a:schemeClr>
                </a:solidFill>
              </a:rPr>
              <a:t> </a:t>
            </a:r>
            <a:r>
              <a:rPr lang="en-US" sz="1700" i="1" dirty="0" smtClean="0">
                <a:solidFill>
                  <a:schemeClr val="bg1">
                    <a:lumMod val="50000"/>
                  </a:schemeClr>
                </a:solidFill>
              </a:rPr>
              <a:t>2014</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8" name="Shape 1496"/>
          <p:cNvSpPr/>
          <p:nvPr/>
        </p:nvSpPr>
        <p:spPr>
          <a:xfrm>
            <a:off x="8059221" y="3412215"/>
            <a:ext cx="2438400" cy="83099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r>
              <a:rPr sz="1600" dirty="0">
                <a:latin typeface="Century Gothic" charset="0"/>
                <a:ea typeface="Century Gothic" charset="0"/>
                <a:cs typeface="Century Gothic" charset="0"/>
              </a:rPr>
              <a:t>Associated with visual elements by the Modeling Tool</a:t>
            </a:r>
          </a:p>
        </p:txBody>
      </p:sp>
      <p:pic>
        <p:nvPicPr>
          <p:cNvPr id="11" name="Picture 10" descr="CAMF_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88197"/>
            <a:ext cx="6182330" cy="4070644"/>
          </a:xfrm>
          <a:prstGeom prst="rect">
            <a:avLst/>
          </a:prstGeom>
        </p:spPr>
      </p:pic>
      <p:sp>
        <p:nvSpPr>
          <p:cNvPr id="9" name="Shape 1497"/>
          <p:cNvSpPr/>
          <p:nvPr/>
        </p:nvSpPr>
        <p:spPr>
          <a:xfrm>
            <a:off x="4827495" y="2958351"/>
            <a:ext cx="3231726" cy="605119"/>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12" name="Picture 11" descr="eclips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904" y="1889068"/>
            <a:ext cx="1937896" cy="455405"/>
          </a:xfrm>
          <a:prstGeom prst="rect">
            <a:avLst/>
          </a:prstGeom>
        </p:spPr>
      </p:pic>
      <p:sp>
        <p:nvSpPr>
          <p:cNvPr id="3" name="Slide Number Placeholder 2"/>
          <p:cNvSpPr>
            <a:spLocks noGrp="1"/>
          </p:cNvSpPr>
          <p:nvPr>
            <p:ph type="sldNum" sz="quarter" idx="12"/>
          </p:nvPr>
        </p:nvSpPr>
        <p:spPr/>
        <p:txBody>
          <a:bodyPr/>
          <a:lstStyle/>
          <a:p>
            <a:fld id="{2E1132C6-AAAE-EC48-8E6B-34456B74D6B2}" type="slidenum">
              <a:rPr lang="en-US" smtClean="0"/>
              <a:t>124</a:t>
            </a:fld>
            <a:endParaRPr lang="en-US" dirty="0"/>
          </a:p>
        </p:txBody>
      </p:sp>
    </p:spTree>
    <p:extLst>
      <p:ext uri="{BB962C8B-B14F-4D97-AF65-F5344CB8AC3E}">
        <p14:creationId xmlns:p14="http://schemas.microsoft.com/office/powerpoint/2010/main" val="3660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Eclipse CAMF Architecture </a:t>
            </a:r>
            <a:br>
              <a:rPr lang="en-US" b="1" dirty="0">
                <a:solidFill>
                  <a:schemeClr val="accent1">
                    <a:lumMod val="75000"/>
                  </a:schemeClr>
                </a:solidFill>
              </a:rPr>
            </a:br>
            <a:r>
              <a:rPr lang="en-US" sz="1700" b="1" i="1" dirty="0">
                <a:solidFill>
                  <a:schemeClr val="bg1">
                    <a:lumMod val="50000"/>
                  </a:schemeClr>
                </a:solidFill>
              </a:rPr>
              <a:t>"c-Eclipse: An Open-Source Management Framework for Cloud Applications" </a:t>
            </a:r>
            <a:r>
              <a:rPr lang="en-US" sz="1700" b="1" i="1" dirty="0" smtClean="0">
                <a:solidFill>
                  <a:schemeClr val="bg1">
                    <a:lumMod val="50000"/>
                  </a:schemeClr>
                </a:solidFill>
              </a:rPr>
              <a:t/>
            </a:r>
            <a:br>
              <a:rPr lang="en-US" sz="1700" b="1" i="1" dirty="0" smtClean="0">
                <a:solidFill>
                  <a:schemeClr val="bg1">
                    <a:lumMod val="50000"/>
                  </a:schemeClr>
                </a:solidFill>
              </a:rPr>
            </a:br>
            <a:r>
              <a:rPr lang="en-US" sz="1700" i="1" dirty="0" smtClean="0">
                <a:solidFill>
                  <a:schemeClr val="bg1">
                    <a:lumMod val="50000"/>
                  </a:schemeClr>
                </a:solidFill>
              </a:rPr>
              <a:t>C</a:t>
            </a:r>
            <a:r>
              <a:rPr lang="en-US" sz="1700" i="1" dirty="0">
                <a:solidFill>
                  <a:schemeClr val="bg1">
                    <a:lumMod val="50000"/>
                  </a:schemeClr>
                </a:solidFill>
              </a:rPr>
              <a:t>. </a:t>
            </a:r>
            <a:r>
              <a:rPr lang="en-US" sz="1700" i="1" dirty="0" err="1">
                <a:solidFill>
                  <a:schemeClr val="bg1">
                    <a:lumMod val="50000"/>
                  </a:schemeClr>
                </a:solidFill>
              </a:rPr>
              <a:t>Sofokleous</a:t>
            </a:r>
            <a:r>
              <a:rPr lang="en-US" sz="1700" i="1" dirty="0">
                <a:solidFill>
                  <a:schemeClr val="bg1">
                    <a:lumMod val="50000"/>
                  </a:schemeClr>
                </a:solidFill>
              </a:rPr>
              <a:t>,</a:t>
            </a:r>
            <a:r>
              <a:rPr lang="en-US" sz="1700" b="1" i="1" dirty="0">
                <a:solidFill>
                  <a:schemeClr val="bg1">
                    <a:lumMod val="50000"/>
                  </a:schemeClr>
                </a:solidFill>
              </a:rPr>
              <a:t> </a:t>
            </a:r>
            <a:r>
              <a:rPr lang="en-US" sz="1700" i="1" dirty="0">
                <a:solidFill>
                  <a:schemeClr val="bg1">
                    <a:lumMod val="50000"/>
                  </a:schemeClr>
                </a:solidFill>
              </a:rPr>
              <a:t>N. Loulloudes, D. </a:t>
            </a:r>
            <a:r>
              <a:rPr lang="en-US" sz="1700" i="1" dirty="0" err="1">
                <a:solidFill>
                  <a:schemeClr val="bg1">
                    <a:lumMod val="50000"/>
                  </a:schemeClr>
                </a:solidFill>
              </a:rPr>
              <a:t>Trihinas</a:t>
            </a:r>
            <a:r>
              <a:rPr lang="en-US" sz="1700" i="1" dirty="0">
                <a:solidFill>
                  <a:schemeClr val="bg1">
                    <a:lumMod val="50000"/>
                  </a:schemeClr>
                </a:solidFill>
              </a:rPr>
              <a:t>, G. Pallis and M. Dikaiakos, </a:t>
            </a:r>
            <a:r>
              <a:rPr lang="en-US" sz="1700" i="1" dirty="0" err="1">
                <a:solidFill>
                  <a:schemeClr val="bg1">
                    <a:lumMod val="50000"/>
                  </a:schemeClr>
                </a:solidFill>
              </a:rPr>
              <a:t>EuroPar</a:t>
            </a:r>
            <a:r>
              <a:rPr lang="en-US" sz="1700" i="1" dirty="0">
                <a:solidFill>
                  <a:schemeClr val="bg1">
                    <a:lumMod val="50000"/>
                  </a:schemeClr>
                </a:solidFill>
              </a:rPr>
              <a:t> </a:t>
            </a:r>
            <a:r>
              <a:rPr lang="en-US" sz="1700" i="1" dirty="0" smtClean="0">
                <a:solidFill>
                  <a:schemeClr val="bg1">
                    <a:lumMod val="50000"/>
                  </a:schemeClr>
                </a:solidFill>
              </a:rPr>
              <a:t>2014</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8" name="Shape 1496"/>
          <p:cNvSpPr/>
          <p:nvPr/>
        </p:nvSpPr>
        <p:spPr>
          <a:xfrm>
            <a:off x="8915400" y="2897936"/>
            <a:ext cx="2438400" cy="83099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r>
              <a:rPr lang="en-US" sz="1600" dirty="0" smtClean="0">
                <a:latin typeface="Century Gothic" charset="0"/>
                <a:ea typeface="Century Gothic" charset="0"/>
                <a:cs typeface="Century Gothic" charset="0"/>
              </a:rPr>
              <a:t>CAMF specific </a:t>
            </a:r>
            <a:r>
              <a:rPr lang="en-US" sz="1600" dirty="0">
                <a:latin typeface="Century Gothic" charset="0"/>
                <a:ea typeface="Century Gothic" charset="0"/>
                <a:cs typeface="Century Gothic" charset="0"/>
              </a:rPr>
              <a:t>types for Nodes, Relationships etc.</a:t>
            </a:r>
          </a:p>
        </p:txBody>
      </p:sp>
      <p:pic>
        <p:nvPicPr>
          <p:cNvPr id="11" name="Picture 10" descr="CAMF_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88197"/>
            <a:ext cx="6182330" cy="4070644"/>
          </a:xfrm>
          <a:prstGeom prst="rect">
            <a:avLst/>
          </a:prstGeom>
        </p:spPr>
      </p:pic>
      <p:sp>
        <p:nvSpPr>
          <p:cNvPr id="9" name="Shape 1497"/>
          <p:cNvSpPr/>
          <p:nvPr/>
        </p:nvSpPr>
        <p:spPr>
          <a:xfrm>
            <a:off x="4921624" y="3018959"/>
            <a:ext cx="3953435" cy="0"/>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12" name="Picture 11" descr="eclips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904" y="2001644"/>
            <a:ext cx="1937896" cy="455405"/>
          </a:xfrm>
          <a:prstGeom prst="rect">
            <a:avLst/>
          </a:prstGeom>
        </p:spPr>
      </p:pic>
      <p:sp>
        <p:nvSpPr>
          <p:cNvPr id="3" name="Slide Number Placeholder 2"/>
          <p:cNvSpPr>
            <a:spLocks noGrp="1"/>
          </p:cNvSpPr>
          <p:nvPr>
            <p:ph type="sldNum" sz="quarter" idx="12"/>
          </p:nvPr>
        </p:nvSpPr>
        <p:spPr/>
        <p:txBody>
          <a:bodyPr/>
          <a:lstStyle/>
          <a:p>
            <a:fld id="{2E1132C6-AAAE-EC48-8E6B-34456B74D6B2}" type="slidenum">
              <a:rPr lang="en-US" smtClean="0"/>
              <a:t>125</a:t>
            </a:fld>
            <a:endParaRPr lang="en-US" dirty="0"/>
          </a:p>
        </p:txBody>
      </p:sp>
    </p:spTree>
    <p:extLst>
      <p:ext uri="{BB962C8B-B14F-4D97-AF65-F5344CB8AC3E}">
        <p14:creationId xmlns:p14="http://schemas.microsoft.com/office/powerpoint/2010/main" val="4959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MF_Archit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70" y="1988196"/>
            <a:ext cx="6182330" cy="4070644"/>
          </a:xfrm>
          <a:prstGeom prst="rect">
            <a:avLst/>
          </a:prstGeom>
        </p:spPr>
      </p:pic>
      <p:sp>
        <p:nvSpPr>
          <p:cNvPr id="2" name="Title 1"/>
          <p:cNvSpPr>
            <a:spLocks noGrp="1"/>
          </p:cNvSpPr>
          <p:nvPr>
            <p:ph type="title"/>
          </p:nvPr>
        </p:nvSpPr>
        <p:spPr/>
        <p:txBody>
          <a:bodyPr>
            <a:normAutofit/>
          </a:bodyPr>
          <a:lstStyle/>
          <a:p>
            <a:r>
              <a:rPr lang="en-US" b="1" dirty="0">
                <a:solidFill>
                  <a:schemeClr val="accent1">
                    <a:lumMod val="75000"/>
                  </a:schemeClr>
                </a:solidFill>
              </a:rPr>
              <a:t>Eclipse CAMF Architecture </a:t>
            </a:r>
            <a:br>
              <a:rPr lang="en-US" b="1" dirty="0">
                <a:solidFill>
                  <a:schemeClr val="accent1">
                    <a:lumMod val="75000"/>
                  </a:schemeClr>
                </a:solidFill>
              </a:rPr>
            </a:br>
            <a:r>
              <a:rPr lang="en-US" sz="1700" b="1" i="1" dirty="0">
                <a:solidFill>
                  <a:schemeClr val="bg1">
                    <a:lumMod val="50000"/>
                  </a:schemeClr>
                </a:solidFill>
              </a:rPr>
              <a:t>"c-Eclipse: An Open-Source Management Framework for Cloud Applications" </a:t>
            </a:r>
            <a:r>
              <a:rPr lang="en-US" sz="1700" b="1" i="1" dirty="0" smtClean="0">
                <a:solidFill>
                  <a:schemeClr val="bg1">
                    <a:lumMod val="50000"/>
                  </a:schemeClr>
                </a:solidFill>
              </a:rPr>
              <a:t/>
            </a:r>
            <a:br>
              <a:rPr lang="en-US" sz="1700" b="1" i="1" dirty="0" smtClean="0">
                <a:solidFill>
                  <a:schemeClr val="bg1">
                    <a:lumMod val="50000"/>
                  </a:schemeClr>
                </a:solidFill>
              </a:rPr>
            </a:br>
            <a:r>
              <a:rPr lang="en-US" sz="1700" i="1" dirty="0" smtClean="0">
                <a:solidFill>
                  <a:schemeClr val="bg1">
                    <a:lumMod val="50000"/>
                  </a:schemeClr>
                </a:solidFill>
              </a:rPr>
              <a:t>C</a:t>
            </a:r>
            <a:r>
              <a:rPr lang="en-US" sz="1700" i="1" dirty="0">
                <a:solidFill>
                  <a:schemeClr val="bg1">
                    <a:lumMod val="50000"/>
                  </a:schemeClr>
                </a:solidFill>
              </a:rPr>
              <a:t>. </a:t>
            </a:r>
            <a:r>
              <a:rPr lang="en-US" sz="1700" i="1" dirty="0" err="1">
                <a:solidFill>
                  <a:schemeClr val="bg1">
                    <a:lumMod val="50000"/>
                  </a:schemeClr>
                </a:solidFill>
              </a:rPr>
              <a:t>Sofokleous</a:t>
            </a:r>
            <a:r>
              <a:rPr lang="en-US" sz="1700" i="1" dirty="0">
                <a:solidFill>
                  <a:schemeClr val="bg1">
                    <a:lumMod val="50000"/>
                  </a:schemeClr>
                </a:solidFill>
              </a:rPr>
              <a:t>,</a:t>
            </a:r>
            <a:r>
              <a:rPr lang="en-US" sz="1700" b="1" i="1" dirty="0">
                <a:solidFill>
                  <a:schemeClr val="bg1">
                    <a:lumMod val="50000"/>
                  </a:schemeClr>
                </a:solidFill>
              </a:rPr>
              <a:t> </a:t>
            </a:r>
            <a:r>
              <a:rPr lang="en-US" sz="1700" i="1" dirty="0">
                <a:solidFill>
                  <a:schemeClr val="bg1">
                    <a:lumMod val="50000"/>
                  </a:schemeClr>
                </a:solidFill>
              </a:rPr>
              <a:t>N. Loulloudes, D. </a:t>
            </a:r>
            <a:r>
              <a:rPr lang="en-US" sz="1700" i="1" dirty="0" err="1">
                <a:solidFill>
                  <a:schemeClr val="bg1">
                    <a:lumMod val="50000"/>
                  </a:schemeClr>
                </a:solidFill>
              </a:rPr>
              <a:t>Trihinas</a:t>
            </a:r>
            <a:r>
              <a:rPr lang="en-US" sz="1700" i="1" dirty="0">
                <a:solidFill>
                  <a:schemeClr val="bg1">
                    <a:lumMod val="50000"/>
                  </a:schemeClr>
                </a:solidFill>
              </a:rPr>
              <a:t>, G. Pallis and M. Dikaiakos, </a:t>
            </a:r>
            <a:r>
              <a:rPr lang="en-US" sz="1700" i="1" dirty="0" err="1">
                <a:solidFill>
                  <a:schemeClr val="bg1">
                    <a:lumMod val="50000"/>
                  </a:schemeClr>
                </a:solidFill>
              </a:rPr>
              <a:t>EuroPar</a:t>
            </a:r>
            <a:r>
              <a:rPr lang="en-US" sz="1700" i="1" dirty="0">
                <a:solidFill>
                  <a:schemeClr val="bg1">
                    <a:lumMod val="50000"/>
                  </a:schemeClr>
                </a:solidFill>
              </a:rPr>
              <a:t> </a:t>
            </a:r>
            <a:r>
              <a:rPr lang="en-US" sz="1700" i="1" dirty="0" smtClean="0">
                <a:solidFill>
                  <a:schemeClr val="bg1">
                    <a:lumMod val="50000"/>
                  </a:schemeClr>
                </a:solidFill>
              </a:rPr>
              <a:t>2014</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8" name="Shape 1496"/>
          <p:cNvSpPr/>
          <p:nvPr/>
        </p:nvSpPr>
        <p:spPr>
          <a:xfrm>
            <a:off x="551378" y="3608020"/>
            <a:ext cx="2438400" cy="83099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r>
              <a:rPr lang="en-US" sz="1600" dirty="0"/>
              <a:t>Packages application descriptions as CSAR archives</a:t>
            </a:r>
          </a:p>
        </p:txBody>
      </p:sp>
      <p:sp>
        <p:nvSpPr>
          <p:cNvPr id="9" name="Shape 1497"/>
          <p:cNvSpPr/>
          <p:nvPr/>
        </p:nvSpPr>
        <p:spPr>
          <a:xfrm flipH="1">
            <a:off x="2989777" y="4020672"/>
            <a:ext cx="3182420" cy="26894"/>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 name="Slide Number Placeholder 2"/>
          <p:cNvSpPr>
            <a:spLocks noGrp="1"/>
          </p:cNvSpPr>
          <p:nvPr>
            <p:ph type="sldNum" sz="quarter" idx="12"/>
          </p:nvPr>
        </p:nvSpPr>
        <p:spPr/>
        <p:txBody>
          <a:bodyPr/>
          <a:lstStyle/>
          <a:p>
            <a:fld id="{2E1132C6-AAAE-EC48-8E6B-34456B74D6B2}" type="slidenum">
              <a:rPr lang="en-US" smtClean="0"/>
              <a:t>126</a:t>
            </a:fld>
            <a:endParaRPr lang="en-US" dirty="0"/>
          </a:p>
        </p:txBody>
      </p:sp>
    </p:spTree>
    <p:extLst>
      <p:ext uri="{BB962C8B-B14F-4D97-AF65-F5344CB8AC3E}">
        <p14:creationId xmlns:p14="http://schemas.microsoft.com/office/powerpoint/2010/main" val="7655140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 - </a:t>
            </a:r>
            <a:r>
              <a:rPr lang="en-US" dirty="0" smtClean="0">
                <a:solidFill>
                  <a:schemeClr val="accent1">
                    <a:lumMod val="75000"/>
                  </a:schemeClr>
                </a:solidFill>
              </a:rPr>
              <a:t>Application Modelling Tool</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3" name="Picture 2"/>
          <p:cNvPicPr>
            <a:picLocks noChangeAspect="1"/>
          </p:cNvPicPr>
          <p:nvPr/>
        </p:nvPicPr>
        <p:blipFill>
          <a:blip r:embed="rId2"/>
          <a:stretch>
            <a:fillRect/>
          </a:stretch>
        </p:blipFill>
        <p:spPr>
          <a:xfrm>
            <a:off x="3068931" y="1894270"/>
            <a:ext cx="8284869" cy="4462080"/>
          </a:xfrm>
          <a:prstGeom prst="rect">
            <a:avLst/>
          </a:prstGeom>
        </p:spPr>
      </p:pic>
      <p:sp>
        <p:nvSpPr>
          <p:cNvPr id="10" name="Shape 1496"/>
          <p:cNvSpPr/>
          <p:nvPr/>
        </p:nvSpPr>
        <p:spPr>
          <a:xfrm>
            <a:off x="192691" y="2260465"/>
            <a:ext cx="2438400"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pPr marL="0" indent="0">
              <a:buNone/>
            </a:pPr>
            <a:r>
              <a:rPr lang="en-US" sz="1600" b="1" dirty="0" smtClean="0">
                <a:solidFill>
                  <a:schemeClr val="accent2">
                    <a:lumMod val="75000"/>
                  </a:schemeClr>
                </a:solidFill>
                <a:latin typeface="Century Gothic" charset="0"/>
                <a:ea typeface="Century Gothic" charset="0"/>
                <a:cs typeface="Century Gothic" charset="0"/>
              </a:rPr>
              <a:t>Cloud Project View</a:t>
            </a:r>
            <a:endParaRPr sz="1600" b="1" dirty="0">
              <a:solidFill>
                <a:schemeClr val="accent2">
                  <a:lumMod val="75000"/>
                </a:schemeClr>
              </a:solidFill>
              <a:latin typeface="Century Gothic" charset="0"/>
              <a:ea typeface="Century Gothic" charset="0"/>
              <a:cs typeface="Century Gothic" charset="0"/>
            </a:endParaRPr>
          </a:p>
        </p:txBody>
      </p:sp>
      <p:sp>
        <p:nvSpPr>
          <p:cNvPr id="12" name="Shape 1497"/>
          <p:cNvSpPr/>
          <p:nvPr/>
        </p:nvSpPr>
        <p:spPr>
          <a:xfrm>
            <a:off x="2164976" y="2599019"/>
            <a:ext cx="1021977" cy="426569"/>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3" name="Shape 1496"/>
          <p:cNvSpPr/>
          <p:nvPr/>
        </p:nvSpPr>
        <p:spPr>
          <a:xfrm>
            <a:off x="7803036" y="2599019"/>
            <a:ext cx="1152706" cy="5847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pPr marL="0" indent="0">
              <a:buNone/>
            </a:pPr>
            <a:r>
              <a:rPr lang="en-US" sz="1600" b="1" smtClean="0">
                <a:solidFill>
                  <a:schemeClr val="accent2">
                    <a:lumMod val="75000"/>
                  </a:schemeClr>
                </a:solidFill>
                <a:latin typeface="Century Gothic" charset="0"/>
                <a:ea typeface="Century Gothic" charset="0"/>
                <a:cs typeface="Century Gothic" charset="0"/>
              </a:rPr>
              <a:t>Modelling</a:t>
            </a:r>
          </a:p>
          <a:p>
            <a:pPr marL="0" indent="0">
              <a:buNone/>
            </a:pPr>
            <a:r>
              <a:rPr lang="en-US" sz="1600" b="1" dirty="0" smtClean="0">
                <a:solidFill>
                  <a:schemeClr val="accent2">
                    <a:lumMod val="75000"/>
                  </a:schemeClr>
                </a:solidFill>
                <a:latin typeface="Century Gothic" charset="0"/>
                <a:ea typeface="Century Gothic" charset="0"/>
                <a:cs typeface="Century Gothic" charset="0"/>
              </a:rPr>
              <a:t>Canvas</a:t>
            </a:r>
            <a:endParaRPr sz="1600" b="1" dirty="0">
              <a:solidFill>
                <a:schemeClr val="accent2">
                  <a:lumMod val="75000"/>
                </a:schemeClr>
              </a:solidFill>
              <a:latin typeface="Century Gothic" charset="0"/>
              <a:ea typeface="Century Gothic" charset="0"/>
              <a:cs typeface="Century Gothic" charset="0"/>
            </a:endParaRPr>
          </a:p>
        </p:txBody>
      </p:sp>
      <p:sp>
        <p:nvSpPr>
          <p:cNvPr id="14" name="Shape 1496"/>
          <p:cNvSpPr/>
          <p:nvPr/>
        </p:nvSpPr>
        <p:spPr>
          <a:xfrm>
            <a:off x="192691" y="5814971"/>
            <a:ext cx="2438400"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pPr marL="0" indent="0">
              <a:buNone/>
            </a:pPr>
            <a:r>
              <a:rPr lang="en-US" sz="1600" b="1" dirty="0" smtClean="0">
                <a:solidFill>
                  <a:schemeClr val="accent2">
                    <a:lumMod val="75000"/>
                  </a:schemeClr>
                </a:solidFill>
                <a:latin typeface="Century Gothic" charset="0"/>
                <a:ea typeface="Century Gothic" charset="0"/>
                <a:cs typeface="Century Gothic" charset="0"/>
              </a:rPr>
              <a:t>Properties View</a:t>
            </a:r>
            <a:endParaRPr sz="1600" b="1" dirty="0">
              <a:solidFill>
                <a:schemeClr val="accent2">
                  <a:lumMod val="75000"/>
                </a:schemeClr>
              </a:solidFill>
              <a:latin typeface="Century Gothic" charset="0"/>
              <a:ea typeface="Century Gothic" charset="0"/>
              <a:cs typeface="Century Gothic" charset="0"/>
            </a:endParaRPr>
          </a:p>
        </p:txBody>
      </p:sp>
      <p:sp>
        <p:nvSpPr>
          <p:cNvPr id="15" name="Shape 1497"/>
          <p:cNvSpPr/>
          <p:nvPr/>
        </p:nvSpPr>
        <p:spPr>
          <a:xfrm>
            <a:off x="1788459" y="5991225"/>
            <a:ext cx="3617259" cy="1"/>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6" name="Shape 1496"/>
          <p:cNvSpPr/>
          <p:nvPr/>
        </p:nvSpPr>
        <p:spPr>
          <a:xfrm>
            <a:off x="9583220" y="5622538"/>
            <a:ext cx="1770580" cy="5847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marL="285750" indent="-285750">
              <a:buSzPct val="100000"/>
              <a:buFont typeface="Arial"/>
              <a:buChar char="•"/>
            </a:lvl1pPr>
          </a:lstStyle>
          <a:p>
            <a:pPr marL="0" indent="0" algn="ctr">
              <a:buNone/>
            </a:pPr>
            <a:r>
              <a:rPr lang="en-US" sz="1600" b="1" dirty="0" smtClean="0">
                <a:solidFill>
                  <a:schemeClr val="accent2">
                    <a:lumMod val="75000"/>
                  </a:schemeClr>
                </a:solidFill>
                <a:latin typeface="Century Gothic" charset="0"/>
                <a:ea typeface="Century Gothic" charset="0"/>
                <a:cs typeface="Century Gothic" charset="0"/>
              </a:rPr>
              <a:t>Cloud Resource Navigator </a:t>
            </a:r>
            <a:endParaRPr sz="1600" b="1" dirty="0">
              <a:solidFill>
                <a:schemeClr val="accent2">
                  <a:lumMod val="75000"/>
                </a:schemeClr>
              </a:solidFill>
              <a:latin typeface="Century Gothic" charset="0"/>
              <a:ea typeface="Century Gothic" charset="0"/>
              <a:cs typeface="Century Gothic" charset="0"/>
            </a:endParaRPr>
          </a:p>
        </p:txBody>
      </p:sp>
      <p:sp>
        <p:nvSpPr>
          <p:cNvPr id="17" name="Shape 1497"/>
          <p:cNvSpPr/>
          <p:nvPr/>
        </p:nvSpPr>
        <p:spPr>
          <a:xfrm flipH="1" flipV="1">
            <a:off x="10273553" y="4545106"/>
            <a:ext cx="17189" cy="1072842"/>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6" name="Slide Number Placeholder 5"/>
          <p:cNvSpPr>
            <a:spLocks noGrp="1"/>
          </p:cNvSpPr>
          <p:nvPr>
            <p:ph type="sldNum" sz="quarter" idx="12"/>
          </p:nvPr>
        </p:nvSpPr>
        <p:spPr/>
        <p:txBody>
          <a:bodyPr/>
          <a:lstStyle/>
          <a:p>
            <a:fld id="{2E1132C6-AAAE-EC48-8E6B-34456B74D6B2}" type="slidenum">
              <a:rPr lang="en-US" smtClean="0"/>
              <a:t>127</a:t>
            </a:fld>
            <a:endParaRPr lang="en-US" dirty="0"/>
          </a:p>
        </p:txBody>
      </p:sp>
    </p:spTree>
    <p:extLst>
      <p:ext uri="{BB962C8B-B14F-4D97-AF65-F5344CB8AC3E}">
        <p14:creationId xmlns:p14="http://schemas.microsoft.com/office/powerpoint/2010/main" val="18728227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 - </a:t>
            </a:r>
            <a:r>
              <a:rPr lang="en-US" dirty="0" smtClean="0">
                <a:solidFill>
                  <a:schemeClr val="accent1">
                    <a:lumMod val="75000"/>
                  </a:schemeClr>
                </a:solidFill>
              </a:rPr>
              <a:t>Application Modelling Tool</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Picture 5"/>
          <p:cNvPicPr>
            <a:picLocks noChangeAspect="1"/>
          </p:cNvPicPr>
          <p:nvPr/>
        </p:nvPicPr>
        <p:blipFill>
          <a:blip r:embed="rId2"/>
          <a:stretch>
            <a:fillRect/>
          </a:stretch>
        </p:blipFill>
        <p:spPr>
          <a:xfrm>
            <a:off x="125506" y="1955520"/>
            <a:ext cx="5618985" cy="4297361"/>
          </a:xfrm>
          <a:prstGeom prst="rect">
            <a:avLst/>
          </a:prstGeom>
        </p:spPr>
      </p:pic>
      <p:pic>
        <p:nvPicPr>
          <p:cNvPr id="7" name="Picture 6"/>
          <p:cNvPicPr>
            <a:picLocks noChangeAspect="1"/>
          </p:cNvPicPr>
          <p:nvPr/>
        </p:nvPicPr>
        <p:blipFill rotWithShape="1">
          <a:blip r:embed="rId3"/>
          <a:srcRect l="20411" r="1854"/>
          <a:stretch/>
        </p:blipFill>
        <p:spPr>
          <a:xfrm>
            <a:off x="6212542" y="1955519"/>
            <a:ext cx="5782235" cy="4297363"/>
          </a:xfrm>
          <a:prstGeom prst="rect">
            <a:avLst/>
          </a:prstGeom>
        </p:spPr>
      </p:pic>
      <p:sp>
        <p:nvSpPr>
          <p:cNvPr id="8" name="Right Arrow 7"/>
          <p:cNvSpPr/>
          <p:nvPr/>
        </p:nvSpPr>
        <p:spPr>
          <a:xfrm>
            <a:off x="5568381" y="4000954"/>
            <a:ext cx="820271" cy="20649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12.png" descr="logo (1).png"/>
          <p:cNvPicPr>
            <a:picLocks noChangeAspect="1"/>
          </p:cNvPicPr>
          <p:nvPr/>
        </p:nvPicPr>
        <p:blipFill>
          <a:blip r:embed="rId4">
            <a:extLst/>
          </a:blip>
          <a:stretch>
            <a:fillRect/>
          </a:stretch>
        </p:blipFill>
        <p:spPr>
          <a:xfrm>
            <a:off x="335398" y="2486968"/>
            <a:ext cx="502802" cy="202444"/>
          </a:xfrm>
          <a:prstGeom prst="rect">
            <a:avLst/>
          </a:prstGeom>
          <a:ln w="12700">
            <a:miter lim="400000"/>
          </a:ln>
          <a:effectLst>
            <a:outerShdw blurRad="292100" dist="139700" dir="2700000" rotWithShape="0">
              <a:srgbClr val="333333">
                <a:alpha val="64999"/>
              </a:srgbClr>
            </a:outerShdw>
          </a:effectLst>
        </p:spPr>
      </p:pic>
      <p:sp>
        <p:nvSpPr>
          <p:cNvPr id="9" name="Slide Number Placeholder 8"/>
          <p:cNvSpPr>
            <a:spLocks noGrp="1"/>
          </p:cNvSpPr>
          <p:nvPr>
            <p:ph type="sldNum" sz="quarter" idx="12"/>
          </p:nvPr>
        </p:nvSpPr>
        <p:spPr/>
        <p:txBody>
          <a:bodyPr/>
          <a:lstStyle/>
          <a:p>
            <a:fld id="{2E1132C6-AAAE-EC48-8E6B-34456B74D6B2}" type="slidenum">
              <a:rPr lang="en-US" smtClean="0"/>
              <a:t>128</a:t>
            </a:fld>
            <a:endParaRPr lang="en-US" dirty="0"/>
          </a:p>
        </p:txBody>
      </p:sp>
    </p:spTree>
    <p:extLst>
      <p:ext uri="{BB962C8B-B14F-4D97-AF65-F5344CB8AC3E}">
        <p14:creationId xmlns:p14="http://schemas.microsoft.com/office/powerpoint/2010/main" val="100005450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 – </a:t>
            </a:r>
            <a:r>
              <a:rPr lang="en-US" dirty="0" smtClean="0">
                <a:solidFill>
                  <a:schemeClr val="accent1">
                    <a:lumMod val="75000"/>
                  </a:schemeClr>
                </a:solidFill>
              </a:rPr>
              <a:t>Cloud Project View</a:t>
            </a:r>
            <a:endParaRPr lang="en-US" sz="1700" dirty="0"/>
          </a:p>
        </p:txBody>
      </p:sp>
      <p:sp>
        <p:nvSpPr>
          <p:cNvPr id="3" name="Content Placeholder 2"/>
          <p:cNvSpPr>
            <a:spLocks noGrp="1"/>
          </p:cNvSpPr>
          <p:nvPr>
            <p:ph idx="1"/>
          </p:nvPr>
        </p:nvSpPr>
        <p:spPr>
          <a:xfrm>
            <a:off x="838200" y="1825625"/>
            <a:ext cx="6329082" cy="4351338"/>
          </a:xfrm>
        </p:spPr>
        <p:txBody>
          <a:bodyPr/>
          <a:lstStyle/>
          <a:p>
            <a:pPr marL="240029" indent="-240029" algn="just">
              <a:lnSpc>
                <a:spcPct val="150000"/>
              </a:lnSpc>
              <a:spcBef>
                <a:spcPts val="600"/>
              </a:spcBef>
              <a:defRPr sz="2100"/>
            </a:pPr>
            <a:r>
              <a:rPr lang="en-US" dirty="0" smtClean="0">
                <a:latin typeface="Century Gothic" charset="0"/>
                <a:ea typeface="Century Gothic" charset="0"/>
                <a:cs typeface="Century Gothic" charset="0"/>
              </a:rPr>
              <a:t>CAMF organizes </a:t>
            </a:r>
            <a:r>
              <a:rPr lang="en-US" dirty="0">
                <a:latin typeface="Century Gothic" charset="0"/>
                <a:ea typeface="Century Gothic" charset="0"/>
                <a:cs typeface="Century Gothic" charset="0"/>
              </a:rPr>
              <a:t>files in a </a:t>
            </a:r>
            <a:r>
              <a:rPr lang="en-US" dirty="0">
                <a:solidFill>
                  <a:schemeClr val="accent2">
                    <a:lumMod val="75000"/>
                  </a:schemeClr>
                </a:solidFill>
                <a:latin typeface="Century Gothic" charset="0"/>
                <a:ea typeface="Century Gothic" charset="0"/>
                <a:cs typeface="Century Gothic" charset="0"/>
              </a:rPr>
              <a:t>structured hierarchy</a:t>
            </a:r>
          </a:p>
          <a:p>
            <a:pPr marL="670727" lvl="1" indent="-213527" algn="just">
              <a:lnSpc>
                <a:spcPct val="150000"/>
              </a:lnSpc>
              <a:spcBef>
                <a:spcPts val="400"/>
              </a:spcBef>
              <a:defRPr sz="1700"/>
            </a:pPr>
            <a:r>
              <a:rPr lang="en-US" dirty="0">
                <a:latin typeface="Century Gothic" charset="0"/>
                <a:ea typeface="Century Gothic" charset="0"/>
                <a:cs typeface="Century Gothic" charset="0"/>
              </a:rPr>
              <a:t>Just like any other Eclipse project</a:t>
            </a:r>
            <a:endParaRPr lang="en-US" sz="2700" dirty="0">
              <a:latin typeface="Century Gothic" charset="0"/>
              <a:ea typeface="Century Gothic" charset="0"/>
              <a:cs typeface="Century Gothic" charset="0"/>
            </a:endParaRPr>
          </a:p>
          <a:p>
            <a:pPr marL="240029" indent="-240029" algn="just">
              <a:lnSpc>
                <a:spcPct val="150000"/>
              </a:lnSpc>
              <a:spcBef>
                <a:spcPts val="600"/>
              </a:spcBef>
              <a:defRPr sz="2100"/>
            </a:pPr>
            <a:r>
              <a:rPr lang="en-US" dirty="0">
                <a:latin typeface="Century Gothic" charset="0"/>
                <a:ea typeface="Century Gothic" charset="0"/>
                <a:cs typeface="Century Gothic" charset="0"/>
              </a:rPr>
              <a:t>Folders are placeholders for files required throughout application’s lifecycle i.e.</a:t>
            </a:r>
          </a:p>
          <a:p>
            <a:pPr marL="670727" lvl="1" indent="-213527" algn="just">
              <a:lnSpc>
                <a:spcPct val="150000"/>
              </a:lnSpc>
              <a:spcBef>
                <a:spcPts val="400"/>
              </a:spcBef>
              <a:defRPr sz="1700"/>
            </a:pPr>
            <a:r>
              <a:rPr lang="en-US" dirty="0">
                <a:latin typeface="Century Gothic" charset="0"/>
                <a:ea typeface="Century Gothic" charset="0"/>
                <a:cs typeface="Century Gothic" charset="0"/>
              </a:rPr>
              <a:t>Content needed to realize a deployment (executables, configuration files, VM images etc.)</a:t>
            </a:r>
            <a:endParaRPr lang="en-US" sz="2700" dirty="0">
              <a:latin typeface="Century Gothic" charset="0"/>
              <a:ea typeface="Century Gothic" charset="0"/>
              <a:cs typeface="Century Gothic" charset="0"/>
            </a:endParaRPr>
          </a:p>
          <a:p>
            <a:pPr marL="257175" lvl="1" indent="-257175" algn="just">
              <a:lnSpc>
                <a:spcPct val="150000"/>
              </a:lnSpc>
              <a:defRPr sz="2100"/>
            </a:pPr>
            <a:r>
              <a:rPr lang="en-US" dirty="0">
                <a:latin typeface="Century Gothic" charset="0"/>
                <a:ea typeface="Century Gothic" charset="0"/>
                <a:cs typeface="Century Gothic" charset="0"/>
              </a:rPr>
              <a:t>Folders’ structure is automatically created on project’s creation</a:t>
            </a:r>
          </a:p>
          <a:p>
            <a:pPr marL="0" indent="0" algn="just">
              <a:lnSpc>
                <a:spcPct val="150000"/>
              </a:lnSpc>
              <a:buNone/>
            </a:pP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9" name="image30.png" descr="C:\Users\stalo.cs8526\Desktop\europar\project_explorer.png"/>
          <p:cNvPicPr>
            <a:picLocks noChangeAspect="1"/>
          </p:cNvPicPr>
          <p:nvPr/>
        </p:nvPicPr>
        <p:blipFill>
          <a:blip r:embed="rId2">
            <a:extLst/>
          </a:blip>
          <a:stretch>
            <a:fillRect/>
          </a:stretch>
        </p:blipFill>
        <p:spPr>
          <a:xfrm>
            <a:off x="7377290" y="1825625"/>
            <a:ext cx="3976510" cy="4351338"/>
          </a:xfrm>
          <a:prstGeom prst="rect">
            <a:avLst/>
          </a:prstGeom>
          <a:ln w="12700">
            <a:miter lim="400000"/>
          </a:ln>
        </p:spPr>
      </p:pic>
      <p:sp>
        <p:nvSpPr>
          <p:cNvPr id="10" name="Slide Number Placeholder 9"/>
          <p:cNvSpPr>
            <a:spLocks noGrp="1"/>
          </p:cNvSpPr>
          <p:nvPr>
            <p:ph type="sldNum" sz="quarter" idx="12"/>
          </p:nvPr>
        </p:nvSpPr>
        <p:spPr/>
        <p:txBody>
          <a:bodyPr/>
          <a:lstStyle/>
          <a:p>
            <a:fld id="{2E1132C6-AAAE-EC48-8E6B-34456B74D6B2}" type="slidenum">
              <a:rPr lang="en-US" smtClean="0"/>
              <a:t>129</a:t>
            </a:fld>
            <a:endParaRPr lang="en-US" dirty="0"/>
          </a:p>
        </p:txBody>
      </p:sp>
    </p:spTree>
    <p:extLst>
      <p:ext uri="{BB962C8B-B14F-4D97-AF65-F5344CB8AC3E}">
        <p14:creationId xmlns:p14="http://schemas.microsoft.com/office/powerpoint/2010/main" val="1490869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Emerging Cloud Applications</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20000"/>
          </a:bodyPr>
          <a:lstStyle/>
          <a:p>
            <a:pPr marL="321468" indent="-321468">
              <a:lnSpc>
                <a:spcPct val="150000"/>
              </a:lnSpc>
            </a:pPr>
            <a:r>
              <a:rPr lang="en-US" dirty="0" smtClean="0">
                <a:latin typeface="Century Gothic" charset="0"/>
                <a:ea typeface="Century Gothic" charset="0"/>
                <a:cs typeface="Century Gothic" charset="0"/>
              </a:rPr>
              <a:t>Increasing </a:t>
            </a:r>
            <a:r>
              <a:rPr lang="en-US" dirty="0" smtClean="0">
                <a:solidFill>
                  <a:schemeClr val="accent2">
                    <a:lumMod val="75000"/>
                  </a:schemeClr>
                </a:solidFill>
                <a:latin typeface="Century Gothic" charset="0"/>
                <a:ea typeface="Century Gothic" charset="0"/>
                <a:cs typeface="Century Gothic" charset="0"/>
              </a:rPr>
              <a:t>complexity</a:t>
            </a:r>
          </a:p>
          <a:p>
            <a:pPr marL="321468" indent="-321468">
              <a:lnSpc>
                <a:spcPct val="150000"/>
              </a:lnSpc>
            </a:pPr>
            <a:r>
              <a:rPr lang="en-US" dirty="0" smtClean="0">
                <a:solidFill>
                  <a:schemeClr val="accent2">
                    <a:lumMod val="75000"/>
                  </a:schemeClr>
                </a:solidFill>
                <a:latin typeface="Century Gothic" charset="0"/>
                <a:ea typeface="Century Gothic" charset="0"/>
                <a:cs typeface="Century Gothic" charset="0"/>
              </a:rPr>
              <a:t>Dynamic</a:t>
            </a:r>
            <a:r>
              <a:rPr lang="en-US" dirty="0" smtClean="0">
                <a:latin typeface="Century Gothic" charset="0"/>
                <a:ea typeface="Century Gothic" charset="0"/>
                <a:cs typeface="Century Gothic" charset="0"/>
              </a:rPr>
              <a:t> behavior</a:t>
            </a:r>
          </a:p>
          <a:p>
            <a:pPr marL="321468" indent="-321468">
              <a:lnSpc>
                <a:spcPct val="150000"/>
              </a:lnSpc>
            </a:pPr>
            <a:r>
              <a:rPr lang="en-US" dirty="0" smtClean="0">
                <a:latin typeface="Century Gothic" charset="0"/>
                <a:ea typeface="Century Gothic" charset="0"/>
                <a:cs typeface="Century Gothic" charset="0"/>
              </a:rPr>
              <a:t>A </a:t>
            </a:r>
            <a:r>
              <a:rPr lang="en-US" dirty="0" smtClean="0">
                <a:solidFill>
                  <a:schemeClr val="accent2">
                    <a:lumMod val="75000"/>
                  </a:schemeClr>
                </a:solidFill>
                <a:latin typeface="Century Gothic" charset="0"/>
                <a:ea typeface="Century Gothic" charset="0"/>
                <a:cs typeface="Century Gothic" charset="0"/>
              </a:rPr>
              <a:t>variety </a:t>
            </a:r>
            <a:r>
              <a:rPr lang="en-US" dirty="0" smtClean="0">
                <a:latin typeface="Century Gothic" charset="0"/>
                <a:ea typeface="Century Gothic" charset="0"/>
                <a:cs typeface="Century Gothic" charset="0"/>
              </a:rPr>
              <a:t>of </a:t>
            </a:r>
            <a:r>
              <a:rPr lang="en-US" dirty="0" smtClean="0">
                <a:solidFill>
                  <a:schemeClr val="accent2">
                    <a:lumMod val="75000"/>
                  </a:schemeClr>
                </a:solidFill>
                <a:latin typeface="Century Gothic" charset="0"/>
                <a:ea typeface="Century Gothic" charset="0"/>
                <a:cs typeface="Century Gothic" charset="0"/>
              </a:rPr>
              <a:t>deployment platforms </a:t>
            </a:r>
            <a:r>
              <a:rPr lang="en-US" dirty="0" smtClean="0">
                <a:latin typeface="Century Gothic" charset="0"/>
                <a:ea typeface="Century Gothic" charset="0"/>
                <a:cs typeface="Century Gothic" charset="0"/>
              </a:rPr>
              <a:t>with different:</a:t>
            </a:r>
          </a:p>
          <a:p>
            <a:pPr marL="735806" lvl="1" indent="-278606">
              <a:lnSpc>
                <a:spcPct val="150000"/>
              </a:lnSpc>
              <a:spcBef>
                <a:spcPts val="1200"/>
              </a:spcBef>
            </a:pPr>
            <a:r>
              <a:rPr lang="en-US" dirty="0" smtClean="0">
                <a:latin typeface="Century Gothic" charset="0"/>
                <a:ea typeface="Century Gothic" charset="0"/>
                <a:cs typeface="Century Gothic" charset="0"/>
              </a:rPr>
              <a:t>configuration mechanisms</a:t>
            </a:r>
          </a:p>
          <a:p>
            <a:pPr marL="735806" lvl="1" indent="-278606">
              <a:lnSpc>
                <a:spcPct val="150000"/>
              </a:lnSpc>
              <a:spcBef>
                <a:spcPts val="1200"/>
              </a:spcBef>
            </a:pPr>
            <a:r>
              <a:rPr lang="en-US" dirty="0" smtClean="0">
                <a:latin typeface="Century Gothic" charset="0"/>
                <a:ea typeface="Century Gothic" charset="0"/>
                <a:cs typeface="Century Gothic" charset="0"/>
              </a:rPr>
              <a:t>offered services</a:t>
            </a:r>
          </a:p>
          <a:p>
            <a:pPr marL="735806" lvl="1" indent="-278606">
              <a:lnSpc>
                <a:spcPct val="150000"/>
              </a:lnSpc>
              <a:spcBef>
                <a:spcPts val="1200"/>
              </a:spcBef>
            </a:pPr>
            <a:r>
              <a:rPr lang="en-US" dirty="0" smtClean="0">
                <a:latin typeface="Century Gothic" charset="0"/>
                <a:ea typeface="Century Gothic" charset="0"/>
                <a:cs typeface="Century Gothic" charset="0"/>
              </a:rPr>
              <a:t>availability and pricing</a:t>
            </a:r>
          </a:p>
          <a:p>
            <a:pPr marL="735806" lvl="1" indent="-278606">
              <a:lnSpc>
                <a:spcPct val="150000"/>
              </a:lnSpc>
              <a:spcBef>
                <a:spcPts val="1200"/>
              </a:spcBef>
            </a:pPr>
            <a:r>
              <a:rPr lang="en-US" dirty="0" smtClean="0">
                <a:latin typeface="Century Gothic" charset="0"/>
                <a:ea typeface="Century Gothic" charset="0"/>
                <a:cs typeface="Century Gothic" charset="0"/>
              </a:rPr>
              <a:t>elasticity capabilities</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13</a:t>
            </a:fld>
            <a:endParaRPr lang="en-US" dirty="0"/>
          </a:p>
        </p:txBody>
      </p:sp>
    </p:spTree>
    <p:extLst>
      <p:ext uri="{BB962C8B-B14F-4D97-AF65-F5344CB8AC3E}">
        <p14:creationId xmlns:p14="http://schemas.microsoft.com/office/powerpoint/2010/main" val="79237745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 – </a:t>
            </a:r>
            <a:r>
              <a:rPr lang="en-US" dirty="0" smtClean="0">
                <a:solidFill>
                  <a:schemeClr val="accent1">
                    <a:lumMod val="75000"/>
                  </a:schemeClr>
                </a:solidFill>
              </a:rPr>
              <a:t>Cloud Project View</a:t>
            </a:r>
            <a:endParaRPr lang="en-US" sz="1700" dirty="0"/>
          </a:p>
        </p:txBody>
      </p:sp>
      <p:sp>
        <p:nvSpPr>
          <p:cNvPr id="3" name="Content Placeholder 2"/>
          <p:cNvSpPr>
            <a:spLocks noGrp="1"/>
          </p:cNvSpPr>
          <p:nvPr>
            <p:ph idx="1"/>
          </p:nvPr>
        </p:nvSpPr>
        <p:spPr>
          <a:xfrm>
            <a:off x="3581400" y="1742236"/>
            <a:ext cx="7772400" cy="4483752"/>
          </a:xfrm>
        </p:spPr>
        <p:txBody>
          <a:bodyPr>
            <a:noAutofit/>
          </a:bodyPr>
          <a:lstStyle/>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Connections</a:t>
            </a:r>
            <a:r>
              <a:rPr lang="en-US" sz="1400" dirty="0">
                <a:solidFill>
                  <a:schemeClr val="accent2">
                    <a:lumMod val="75000"/>
                  </a:schemeClr>
                </a:solidFill>
                <a:latin typeface="Century Gothic" charset="0"/>
                <a:ea typeface="Century Gothic" charset="0"/>
                <a:cs typeface="Century Gothic" charset="0"/>
              </a:rPr>
              <a:t>: </a:t>
            </a:r>
            <a:r>
              <a:rPr lang="en-US" sz="1400" dirty="0">
                <a:latin typeface="Century Gothic" charset="0"/>
                <a:ea typeface="Century Gothic" charset="0"/>
                <a:cs typeface="Century Gothic" charset="0"/>
              </a:rPr>
              <a:t>Different relationship types can be specified i.e. “Depends On”, “Connects To” </a:t>
            </a: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Application Components</a:t>
            </a:r>
            <a:r>
              <a:rPr lang="en-US" sz="1400" dirty="0">
                <a:solidFill>
                  <a:schemeClr val="accent2">
                    <a:lumMod val="75000"/>
                  </a:schemeClr>
                </a:solidFill>
                <a:latin typeface="Century Gothic" charset="0"/>
                <a:ea typeface="Century Gothic" charset="0"/>
                <a:cs typeface="Century Gothic" charset="0"/>
              </a:rPr>
              <a:t>: </a:t>
            </a:r>
            <a:r>
              <a:rPr lang="en-US" sz="1400" dirty="0">
                <a:latin typeface="Century Gothic" charset="0"/>
                <a:ea typeface="Century Gothic" charset="0"/>
                <a:cs typeface="Century Gothic" charset="0"/>
              </a:rPr>
              <a:t>Application component types + composite component</a:t>
            </a: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Images</a:t>
            </a:r>
            <a:r>
              <a:rPr lang="en-US" sz="1400" dirty="0">
                <a:latin typeface="Century Gothic" charset="0"/>
                <a:ea typeface="Century Gothic" charset="0"/>
                <a:cs typeface="Century Gothic" charset="0"/>
              </a:rPr>
              <a:t>: Provider’s images &amp; user’s custom built images</a:t>
            </a: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Monitoring Probes</a:t>
            </a:r>
            <a:r>
              <a:rPr lang="en-US" sz="1400" dirty="0">
                <a:solidFill>
                  <a:schemeClr val="accent2">
                    <a:lumMod val="75000"/>
                  </a:schemeClr>
                </a:solidFill>
                <a:latin typeface="Century Gothic" charset="0"/>
                <a:ea typeface="Century Gothic" charset="0"/>
                <a:cs typeface="Century Gothic" charset="0"/>
              </a:rPr>
              <a:t>: </a:t>
            </a:r>
            <a:r>
              <a:rPr lang="en-US" sz="1400" dirty="0">
                <a:latin typeface="Century Gothic" charset="0"/>
                <a:ea typeface="Century Gothic" charset="0"/>
                <a:cs typeface="Century Gothic" charset="0"/>
              </a:rPr>
              <a:t>Monitoring metrics available by the provider’s monitoring system or by the integrated to c-Eclipse monitoring system</a:t>
            </a: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Elasticity Actions</a:t>
            </a:r>
            <a:r>
              <a:rPr lang="en-US" sz="1400" dirty="0">
                <a:solidFill>
                  <a:schemeClr val="accent2">
                    <a:lumMod val="75000"/>
                  </a:schemeClr>
                </a:solidFill>
                <a:latin typeface="Century Gothic" charset="0"/>
                <a:ea typeface="Century Gothic" charset="0"/>
                <a:cs typeface="Century Gothic" charset="0"/>
              </a:rPr>
              <a:t>: </a:t>
            </a:r>
            <a:r>
              <a:rPr lang="en-US" sz="1400" dirty="0">
                <a:latin typeface="Century Gothic" charset="0"/>
                <a:ea typeface="Century Gothic" charset="0"/>
                <a:cs typeface="Century Gothic" charset="0"/>
              </a:rPr>
              <a:t>Provider supported elasticity actions </a:t>
            </a:r>
            <a:r>
              <a:rPr lang="en-US" sz="1400" dirty="0" smtClean="0">
                <a:latin typeface="Century Gothic" charset="0"/>
                <a:ea typeface="Century Gothic" charset="0"/>
                <a:cs typeface="Century Gothic" charset="0"/>
              </a:rPr>
              <a:t>actions </a:t>
            </a:r>
            <a:endParaRPr lang="en-US" sz="1400" dirty="0">
              <a:latin typeface="Century Gothic" charset="0"/>
              <a:ea typeface="Century Gothic" charset="0"/>
              <a:cs typeface="Century Gothic" charset="0"/>
            </a:endParaRP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User Applications</a:t>
            </a:r>
            <a:r>
              <a:rPr lang="en-US" sz="1400" dirty="0">
                <a:solidFill>
                  <a:schemeClr val="accent2">
                    <a:lumMod val="75000"/>
                  </a:schemeClr>
                </a:solidFill>
                <a:latin typeface="Century Gothic" charset="0"/>
                <a:ea typeface="Century Gothic" charset="0"/>
                <a:cs typeface="Century Gothic" charset="0"/>
              </a:rPr>
              <a:t>: </a:t>
            </a:r>
            <a:r>
              <a:rPr lang="en-US" sz="1400" dirty="0">
                <a:latin typeface="Century Gothic" charset="0"/>
                <a:ea typeface="Century Gothic" charset="0"/>
                <a:cs typeface="Century Gothic" charset="0"/>
              </a:rPr>
              <a:t>User’s custom created applications</a:t>
            </a: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Key Pairs</a:t>
            </a:r>
            <a:r>
              <a:rPr lang="en-US" sz="1400" dirty="0">
                <a:solidFill>
                  <a:schemeClr val="accent2">
                    <a:lumMod val="75000"/>
                  </a:schemeClr>
                </a:solidFill>
                <a:latin typeface="Century Gothic" charset="0"/>
                <a:ea typeface="Century Gothic" charset="0"/>
                <a:cs typeface="Century Gothic" charset="0"/>
              </a:rPr>
              <a:t>:</a:t>
            </a:r>
            <a:r>
              <a:rPr lang="en-US" sz="1400" dirty="0">
                <a:latin typeface="Century Gothic" charset="0"/>
                <a:ea typeface="Century Gothic" charset="0"/>
                <a:cs typeface="Century Gothic" charset="0"/>
              </a:rPr>
              <a:t> Generated by the user, used for accessing the deployed components</a:t>
            </a:r>
          </a:p>
          <a:p>
            <a:pPr marL="182879" indent="-182879" algn="just">
              <a:lnSpc>
                <a:spcPct val="170000"/>
              </a:lnSpc>
              <a:spcBef>
                <a:spcPts val="600"/>
              </a:spcBef>
            </a:pPr>
            <a:r>
              <a:rPr lang="en-US" sz="1400" b="1" dirty="0">
                <a:solidFill>
                  <a:schemeClr val="accent2">
                    <a:lumMod val="75000"/>
                  </a:schemeClr>
                </a:solidFill>
                <a:latin typeface="Century Gothic" charset="0"/>
                <a:ea typeface="Century Gothic" charset="0"/>
                <a:cs typeface="Century Gothic" charset="0"/>
              </a:rPr>
              <a:t>Deployment Scripts</a:t>
            </a:r>
            <a:r>
              <a:rPr lang="en-US" sz="1400" dirty="0">
                <a:solidFill>
                  <a:schemeClr val="accent2">
                    <a:lumMod val="75000"/>
                  </a:schemeClr>
                </a:solidFill>
                <a:latin typeface="Century Gothic" charset="0"/>
                <a:ea typeface="Century Gothic" charset="0"/>
                <a:cs typeface="Century Gothic" charset="0"/>
              </a:rPr>
              <a:t>:</a:t>
            </a:r>
            <a:r>
              <a:rPr lang="en-US" sz="1400" dirty="0">
                <a:latin typeface="Century Gothic" charset="0"/>
                <a:ea typeface="Century Gothic" charset="0"/>
                <a:cs typeface="Century Gothic" charset="0"/>
              </a:rPr>
              <a:t> User’s custom configuration scripts</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7" name="image31.png" descr="C:\Users\stalo.cs8526\Desktop\europar\palette.png"/>
          <p:cNvPicPr>
            <a:picLocks noChangeAspect="1"/>
          </p:cNvPicPr>
          <p:nvPr/>
        </p:nvPicPr>
        <p:blipFill>
          <a:blip r:embed="rId2">
            <a:extLst/>
          </a:blip>
          <a:stretch>
            <a:fillRect/>
          </a:stretch>
        </p:blipFill>
        <p:spPr>
          <a:xfrm>
            <a:off x="838200" y="1742236"/>
            <a:ext cx="2411506" cy="4483752"/>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130</a:t>
            </a:fld>
            <a:endParaRPr lang="en-US" dirty="0"/>
          </a:p>
        </p:txBody>
      </p:sp>
    </p:spTree>
    <p:extLst>
      <p:ext uri="{BB962C8B-B14F-4D97-AF65-F5344CB8AC3E}">
        <p14:creationId xmlns:p14="http://schemas.microsoft.com/office/powerpoint/2010/main" val="5511458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 – </a:t>
            </a:r>
            <a:r>
              <a:rPr lang="en-US" dirty="0" smtClean="0">
                <a:solidFill>
                  <a:schemeClr val="accent1">
                    <a:lumMod val="75000"/>
                  </a:schemeClr>
                </a:solidFill>
              </a:rPr>
              <a:t>Cloud Provider Selection</a:t>
            </a:r>
            <a:endParaRPr lang="en-US" sz="1700"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15" name="Content Placeholder 2"/>
          <p:cNvSpPr txBox="1">
            <a:spLocks/>
          </p:cNvSpPr>
          <p:nvPr/>
        </p:nvSpPr>
        <p:spPr>
          <a:xfrm>
            <a:off x="730623" y="1806445"/>
            <a:ext cx="8695795" cy="108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2000" dirty="0" smtClean="0">
                <a:latin typeface="Century Gothic" charset="0"/>
                <a:ea typeface="Century Gothic" charset="0"/>
                <a:cs typeface="Century Gothic" charset="0"/>
              </a:rPr>
              <a:t>Ability to:</a:t>
            </a:r>
            <a:endParaRPr lang="en-US" sz="2000" dirty="0">
              <a:latin typeface="Century Gothic" charset="0"/>
              <a:ea typeface="Century Gothic" charset="0"/>
              <a:cs typeface="Century Gothic" charset="0"/>
            </a:endParaRPr>
          </a:p>
          <a:p>
            <a:pPr lvl="1">
              <a:buClr>
                <a:schemeClr val="tx1"/>
              </a:buClr>
              <a:buFont typeface="Arial" pitchFamily="34" charset="0"/>
              <a:buChar char="–"/>
            </a:pPr>
            <a:r>
              <a:rPr lang="en-US" sz="1800" dirty="0" smtClean="0">
                <a:latin typeface="Century Gothic" charset="0"/>
                <a:ea typeface="Century Gothic" charset="0"/>
                <a:cs typeface="Century Gothic" charset="0"/>
              </a:rPr>
              <a:t>Select </a:t>
            </a:r>
            <a:r>
              <a:rPr lang="en-US" sz="1800" b="1" dirty="0" smtClean="0">
                <a:solidFill>
                  <a:schemeClr val="accent2">
                    <a:lumMod val="75000"/>
                  </a:schemeClr>
                </a:solidFill>
                <a:latin typeface="Century Gothic" charset="0"/>
                <a:ea typeface="Century Gothic" charset="0"/>
                <a:cs typeface="Century Gothic" charset="0"/>
              </a:rPr>
              <a:t>one or more </a:t>
            </a:r>
            <a:r>
              <a:rPr lang="en-US" sz="1800" dirty="0" smtClean="0">
                <a:latin typeface="Century Gothic" charset="0"/>
                <a:ea typeface="Century Gothic" charset="0"/>
                <a:cs typeface="Century Gothic" charset="0"/>
              </a:rPr>
              <a:t>target Cloud provider for Application Deployment</a:t>
            </a:r>
            <a:endParaRPr lang="en-US" sz="1800" dirty="0">
              <a:latin typeface="Century Gothic" charset="0"/>
              <a:ea typeface="Century Gothic" charset="0"/>
              <a:cs typeface="Century Gothic" charset="0"/>
            </a:endParaRPr>
          </a:p>
          <a:p>
            <a:pPr lvl="1">
              <a:buClr>
                <a:schemeClr val="tx1"/>
              </a:buClr>
              <a:buFont typeface="Arial" pitchFamily="34" charset="0"/>
              <a:buChar char="–"/>
            </a:pPr>
            <a:r>
              <a:rPr lang="en-US" sz="1800" dirty="0" smtClean="0">
                <a:latin typeface="Century Gothic" charset="0"/>
                <a:ea typeface="Century Gothic" charset="0"/>
                <a:cs typeface="Century Gothic" charset="0"/>
              </a:rPr>
              <a:t>Provide Authentication credentials using Vendor API</a:t>
            </a:r>
            <a:endParaRPr lang="en-US" sz="1800" dirty="0">
              <a:latin typeface="Century Gothic" charset="0"/>
              <a:ea typeface="Century Gothic" charset="0"/>
              <a:cs typeface="Century Gothic" charset="0"/>
            </a:endParaRPr>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549" y="2974699"/>
            <a:ext cx="6014888" cy="341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3"/>
          <a:stretch>
            <a:fillRect/>
          </a:stretch>
        </p:blipFill>
        <p:spPr>
          <a:xfrm>
            <a:off x="9253732" y="3171497"/>
            <a:ext cx="2212196" cy="910169"/>
          </a:xfrm>
          <a:prstGeom prst="rect">
            <a:avLst/>
          </a:prstGeom>
        </p:spPr>
      </p:pic>
      <p:pic>
        <p:nvPicPr>
          <p:cNvPr id="18" name="Picture 17"/>
          <p:cNvPicPr>
            <a:picLocks noChangeAspect="1"/>
          </p:cNvPicPr>
          <p:nvPr/>
        </p:nvPicPr>
        <p:blipFill>
          <a:blip r:embed="rId4"/>
          <a:stretch>
            <a:fillRect/>
          </a:stretch>
        </p:blipFill>
        <p:spPr>
          <a:xfrm>
            <a:off x="9830461" y="4393239"/>
            <a:ext cx="1259882" cy="1259882"/>
          </a:xfrm>
          <a:prstGeom prst="rect">
            <a:avLst/>
          </a:prstGeom>
        </p:spPr>
      </p:pic>
      <p:pic>
        <p:nvPicPr>
          <p:cNvPr id="19" name="Picture 18"/>
          <p:cNvPicPr>
            <a:picLocks noChangeAspect="1"/>
          </p:cNvPicPr>
          <p:nvPr/>
        </p:nvPicPr>
        <p:blipFill>
          <a:blip r:embed="rId5"/>
          <a:stretch>
            <a:fillRect/>
          </a:stretch>
        </p:blipFill>
        <p:spPr>
          <a:xfrm>
            <a:off x="9533995" y="5963681"/>
            <a:ext cx="2067967" cy="747988"/>
          </a:xfrm>
          <a:prstGeom prst="rect">
            <a:avLst/>
          </a:prstGeom>
        </p:spPr>
      </p:pic>
      <p:pic>
        <p:nvPicPr>
          <p:cNvPr id="20" name="Picture 19"/>
          <p:cNvPicPr>
            <a:picLocks noChangeAspect="1"/>
          </p:cNvPicPr>
          <p:nvPr/>
        </p:nvPicPr>
        <p:blipFill>
          <a:blip r:embed="rId6"/>
          <a:stretch>
            <a:fillRect/>
          </a:stretch>
        </p:blipFill>
        <p:spPr>
          <a:xfrm>
            <a:off x="9365860" y="1991324"/>
            <a:ext cx="1987940" cy="868600"/>
          </a:xfrm>
          <a:prstGeom prst="rect">
            <a:avLst/>
          </a:prstGeom>
        </p:spPr>
      </p:pic>
      <p:sp>
        <p:nvSpPr>
          <p:cNvPr id="7" name="Slide Number Placeholder 6"/>
          <p:cNvSpPr>
            <a:spLocks noGrp="1"/>
          </p:cNvSpPr>
          <p:nvPr>
            <p:ph type="sldNum" sz="quarter" idx="12"/>
          </p:nvPr>
        </p:nvSpPr>
        <p:spPr/>
        <p:txBody>
          <a:bodyPr/>
          <a:lstStyle/>
          <a:p>
            <a:fld id="{2E1132C6-AAAE-EC48-8E6B-34456B74D6B2}" type="slidenum">
              <a:rPr lang="en-US" smtClean="0"/>
              <a:t>131</a:t>
            </a:fld>
            <a:endParaRPr lang="en-US" dirty="0"/>
          </a:p>
        </p:txBody>
      </p:sp>
    </p:spTree>
    <p:extLst>
      <p:ext uri="{BB962C8B-B14F-4D97-AF65-F5344CB8AC3E}">
        <p14:creationId xmlns:p14="http://schemas.microsoft.com/office/powerpoint/2010/main" val="1893774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Eclipse CAMF</a:t>
            </a:r>
            <a:br>
              <a:rPr lang="en-US" b="1" dirty="0" smtClean="0">
                <a:solidFill>
                  <a:schemeClr val="accent1">
                    <a:lumMod val="75000"/>
                  </a:schemeClr>
                </a:solidFill>
              </a:rPr>
            </a:br>
            <a:r>
              <a:rPr lang="en-US" sz="3200" b="1" dirty="0" smtClean="0">
                <a:solidFill>
                  <a:schemeClr val="bg1">
                    <a:lumMod val="50000"/>
                  </a:schemeClr>
                </a:solidFill>
              </a:rPr>
              <a:t>Multi-Grain Elasticity Support</a:t>
            </a:r>
            <a:endParaRPr lang="en-US" sz="3200" b="1"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15" name="Content Placeholder 2"/>
          <p:cNvSpPr txBox="1">
            <a:spLocks/>
          </p:cNvSpPr>
          <p:nvPr/>
        </p:nvSpPr>
        <p:spPr>
          <a:xfrm>
            <a:off x="730623" y="1806445"/>
            <a:ext cx="10623177" cy="1918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just">
              <a:lnSpc>
                <a:spcPct val="170000"/>
              </a:lnSpc>
              <a:buClr>
                <a:srgbClr val="151515"/>
              </a:buClr>
              <a:buNone/>
            </a:pPr>
            <a:r>
              <a:rPr lang="en-US" sz="1800" dirty="0">
                <a:latin typeface="Century Gothic" charset="0"/>
                <a:ea typeface="Century Gothic" charset="0"/>
                <a:cs typeface="Century Gothic" charset="0"/>
              </a:rPr>
              <a:t>Supports powerful and flexible </a:t>
            </a:r>
            <a:r>
              <a:rPr lang="en-US" sz="1800" b="1" dirty="0">
                <a:solidFill>
                  <a:schemeClr val="accent2">
                    <a:lumMod val="75000"/>
                  </a:schemeClr>
                </a:solidFill>
                <a:latin typeface="Century Gothic" charset="0"/>
                <a:ea typeface="Century Gothic" charset="0"/>
                <a:cs typeface="Century Gothic" charset="0"/>
              </a:rPr>
              <a:t>SYBL</a:t>
            </a:r>
            <a:r>
              <a:rPr lang="en-US" sz="1800" dirty="0">
                <a:solidFill>
                  <a:schemeClr val="accent2">
                    <a:lumMod val="75000"/>
                  </a:schemeClr>
                </a:solidFill>
                <a:latin typeface="Century Gothic" charset="0"/>
                <a:ea typeface="Century Gothic" charset="0"/>
                <a:cs typeface="Century Gothic" charset="0"/>
              </a:rPr>
              <a:t> </a:t>
            </a:r>
            <a:r>
              <a:rPr lang="en-US" sz="1800" dirty="0">
                <a:latin typeface="Century Gothic" charset="0"/>
                <a:ea typeface="Century Gothic" charset="0"/>
                <a:cs typeface="Century Gothic" charset="0"/>
              </a:rPr>
              <a:t>definition language </a:t>
            </a:r>
          </a:p>
          <a:p>
            <a:pPr marL="457200" algn="just">
              <a:lnSpc>
                <a:spcPct val="170000"/>
              </a:lnSpc>
              <a:buClr>
                <a:srgbClr val="151515"/>
              </a:buClr>
            </a:pPr>
            <a:r>
              <a:rPr lang="en-US" sz="1600" dirty="0">
                <a:latin typeface="Century Gothic" charset="0"/>
                <a:ea typeface="Century Gothic" charset="0"/>
                <a:cs typeface="Century Gothic" charset="0"/>
              </a:rPr>
              <a:t>Component, composite component or application level</a:t>
            </a:r>
          </a:p>
          <a:p>
            <a:pPr marL="457200" algn="just">
              <a:lnSpc>
                <a:spcPct val="170000"/>
              </a:lnSpc>
              <a:buClr>
                <a:srgbClr val="151515"/>
              </a:buClr>
            </a:pPr>
            <a:r>
              <a:rPr lang="en-GB" sz="1600" b="1" dirty="0">
                <a:latin typeface="Century Gothic" charset="0"/>
                <a:ea typeface="Century Gothic" charset="0"/>
                <a:cs typeface="Century Gothic" charset="0"/>
              </a:rPr>
              <a:t>Application’s constraints </a:t>
            </a:r>
            <a:r>
              <a:rPr lang="en-GB" sz="1600" dirty="0">
                <a:latin typeface="Century Gothic" charset="0"/>
                <a:ea typeface="Century Gothic" charset="0"/>
                <a:cs typeface="Century Gothic" charset="0"/>
              </a:rPr>
              <a:t>related to cost, performance and quality metrics</a:t>
            </a:r>
          </a:p>
          <a:p>
            <a:pPr marL="457200" algn="just">
              <a:lnSpc>
                <a:spcPct val="170000"/>
              </a:lnSpc>
              <a:buClr>
                <a:srgbClr val="151515"/>
              </a:buClr>
            </a:pPr>
            <a:r>
              <a:rPr lang="en-GB" sz="1600" dirty="0">
                <a:latin typeface="Century Gothic" charset="0"/>
                <a:ea typeface="Century Gothic" charset="0"/>
                <a:cs typeface="Century Gothic" charset="0"/>
              </a:rPr>
              <a:t>Express specific </a:t>
            </a:r>
            <a:r>
              <a:rPr lang="en-GB" sz="1600" b="1" u="sng" dirty="0">
                <a:latin typeface="Century Gothic" charset="0"/>
                <a:ea typeface="Century Gothic" charset="0"/>
                <a:cs typeface="Century Gothic" charset="0"/>
              </a:rPr>
              <a:t>strategies</a:t>
            </a:r>
            <a:r>
              <a:rPr lang="en-GB" sz="1600" dirty="0">
                <a:latin typeface="Century Gothic" charset="0"/>
                <a:ea typeface="Century Gothic" charset="0"/>
                <a:cs typeface="Century Gothic" charset="0"/>
              </a:rPr>
              <a:t> to be enforced when constraints are violated</a:t>
            </a:r>
            <a:endParaRPr lang="en-US" sz="1600" dirty="0">
              <a:latin typeface="Century Gothic" charset="0"/>
              <a:ea typeface="Century Gothic" charset="0"/>
              <a:cs typeface="Century Gothic" charset="0"/>
            </a:endParaRPr>
          </a:p>
        </p:txBody>
      </p:sp>
      <p:pic>
        <p:nvPicPr>
          <p:cNvPr id="14" name="image40.png"/>
          <p:cNvPicPr>
            <a:picLocks noChangeAspect="1"/>
          </p:cNvPicPr>
          <p:nvPr/>
        </p:nvPicPr>
        <p:blipFill>
          <a:blip r:embed="rId3">
            <a:extLst/>
          </a:blip>
          <a:stretch>
            <a:fillRect/>
          </a:stretch>
        </p:blipFill>
        <p:spPr>
          <a:xfrm>
            <a:off x="838200" y="3840592"/>
            <a:ext cx="6837541" cy="2470150"/>
          </a:xfrm>
          <a:prstGeom prst="rect">
            <a:avLst/>
          </a:prstGeom>
          <a:ln w="12700">
            <a:miter lim="400000"/>
          </a:ln>
        </p:spPr>
      </p:pic>
      <p:sp>
        <p:nvSpPr>
          <p:cNvPr id="3" name="TextBox 2"/>
          <p:cNvSpPr txBox="1"/>
          <p:nvPr/>
        </p:nvSpPr>
        <p:spPr>
          <a:xfrm>
            <a:off x="7886700" y="3921505"/>
            <a:ext cx="4191000" cy="2308324"/>
          </a:xfrm>
          <a:prstGeom prst="rect">
            <a:avLst/>
          </a:prstGeom>
          <a:noFill/>
          <a:ln w="3175">
            <a:solidFill>
              <a:srgbClr val="4A7EBB">
                <a:alpha val="80000"/>
              </a:srgbClr>
            </a:solidFill>
          </a:ln>
        </p:spPr>
        <p:txBody>
          <a:bodyPr wrap="square" rtlCol="0">
            <a:spAutoFit/>
          </a:bodyPr>
          <a:lstStyle/>
          <a:p>
            <a:pPr marL="285750" indent="-285750">
              <a:buFont typeface="Arial" charset="0"/>
              <a:buChar char="•"/>
            </a:pPr>
            <a:r>
              <a:rPr lang="en-US" sz="1600" dirty="0">
                <a:latin typeface="Century Gothic" charset="0"/>
                <a:ea typeface="Century Gothic" charset="0"/>
                <a:cs typeface="Century Gothic" charset="0"/>
              </a:rPr>
              <a:t>Support for </a:t>
            </a:r>
            <a:r>
              <a:rPr lang="en-US" sz="1600" b="1" dirty="0">
                <a:latin typeface="Century Gothic" charset="0"/>
                <a:ea typeface="Century Gothic" charset="0"/>
                <a:cs typeface="Century Gothic" charset="0"/>
              </a:rPr>
              <a:t>Vertical / Diagonal </a:t>
            </a:r>
            <a:r>
              <a:rPr lang="en-US" sz="1600" dirty="0">
                <a:latin typeface="Century Gothic" charset="0"/>
                <a:ea typeface="Century Gothic" charset="0"/>
                <a:cs typeface="Century Gothic" charset="0"/>
              </a:rPr>
              <a:t>Scaling</a:t>
            </a:r>
          </a:p>
          <a:p>
            <a:pPr marL="742950" lvl="1" indent="-285750">
              <a:buFont typeface="Arial" charset="0"/>
              <a:buChar char="•"/>
            </a:pPr>
            <a:r>
              <a:rPr lang="en-US" sz="1600" dirty="0">
                <a:latin typeface="Century Gothic" charset="0"/>
                <a:ea typeface="Century Gothic" charset="0"/>
                <a:cs typeface="Century Gothic" charset="0"/>
              </a:rPr>
              <a:t>VM resize</a:t>
            </a:r>
          </a:p>
          <a:p>
            <a:pPr marL="742950" lvl="1" indent="-285750">
              <a:buFont typeface="Arial" charset="0"/>
              <a:buChar char="•"/>
            </a:pPr>
            <a:r>
              <a:rPr lang="en-US" sz="1600" dirty="0">
                <a:latin typeface="Century Gothic" charset="0"/>
                <a:ea typeface="Century Gothic" charset="0"/>
                <a:cs typeface="Century Gothic" charset="0"/>
              </a:rPr>
              <a:t>Attach / Detach Disk</a:t>
            </a:r>
          </a:p>
          <a:p>
            <a:pPr lvl="1"/>
            <a:endParaRPr lang="en-US" sz="1600" dirty="0">
              <a:latin typeface="Century Gothic" charset="0"/>
              <a:ea typeface="Century Gothic" charset="0"/>
              <a:cs typeface="Century Gothic" charset="0"/>
            </a:endParaRPr>
          </a:p>
          <a:p>
            <a:pPr marL="285750" indent="-285750">
              <a:buFont typeface="Arial" charset="0"/>
              <a:buChar char="•"/>
            </a:pPr>
            <a:r>
              <a:rPr lang="en-US" sz="1600" dirty="0">
                <a:latin typeface="Century Gothic" charset="0"/>
                <a:ea typeface="Century Gothic" charset="0"/>
                <a:cs typeface="Century Gothic" charset="0"/>
              </a:rPr>
              <a:t>Support for </a:t>
            </a:r>
            <a:r>
              <a:rPr lang="en-US" sz="1600" b="1" dirty="0">
                <a:latin typeface="Century Gothic" charset="0"/>
                <a:ea typeface="Century Gothic" charset="0"/>
                <a:cs typeface="Century Gothic" charset="0"/>
              </a:rPr>
              <a:t>Pre / Post Scaling </a:t>
            </a:r>
            <a:r>
              <a:rPr lang="en-US" sz="1600" dirty="0">
                <a:latin typeface="Century Gothic" charset="0"/>
                <a:ea typeface="Century Gothic" charset="0"/>
                <a:cs typeface="Century Gothic" charset="0"/>
              </a:rPr>
              <a:t>Actions</a:t>
            </a:r>
          </a:p>
          <a:p>
            <a:pPr marL="742950" lvl="1" indent="-285750">
              <a:buFont typeface="Arial" charset="0"/>
              <a:buChar char="•"/>
            </a:pPr>
            <a:r>
              <a:rPr lang="en-US" sz="1600" dirty="0">
                <a:latin typeface="Century Gothic" charset="0"/>
                <a:ea typeface="Century Gothic" charset="0"/>
                <a:cs typeface="Century Gothic" charset="0"/>
              </a:rPr>
              <a:t>Execution scripts</a:t>
            </a:r>
          </a:p>
          <a:p>
            <a:pPr marL="742950" lvl="1" indent="-285750">
              <a:buFont typeface="Arial" charset="0"/>
              <a:buChar char="•"/>
            </a:pPr>
            <a:r>
              <a:rPr lang="en-US" sz="1600" dirty="0">
                <a:latin typeface="Century Gothic" charset="0"/>
                <a:ea typeface="Century Gothic" charset="0"/>
                <a:cs typeface="Century Gothic" charset="0"/>
              </a:rPr>
              <a:t>Elasticity Strategy and Constraints</a:t>
            </a:r>
          </a:p>
        </p:txBody>
      </p:sp>
      <p:sp>
        <p:nvSpPr>
          <p:cNvPr id="6" name="Slide Number Placeholder 5"/>
          <p:cNvSpPr>
            <a:spLocks noGrp="1"/>
          </p:cNvSpPr>
          <p:nvPr>
            <p:ph type="sldNum" sz="quarter" idx="12"/>
          </p:nvPr>
        </p:nvSpPr>
        <p:spPr/>
        <p:txBody>
          <a:bodyPr/>
          <a:lstStyle/>
          <a:p>
            <a:fld id="{2E1132C6-AAAE-EC48-8E6B-34456B74D6B2}" type="slidenum">
              <a:rPr lang="en-US" smtClean="0"/>
              <a:t>132</a:t>
            </a:fld>
            <a:endParaRPr lang="en-US" dirty="0"/>
          </a:p>
        </p:txBody>
      </p:sp>
    </p:spTree>
    <p:extLst>
      <p:ext uri="{BB962C8B-B14F-4D97-AF65-F5344CB8AC3E}">
        <p14:creationId xmlns:p14="http://schemas.microsoft.com/office/powerpoint/2010/main" val="134975715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DataPlay</a:t>
            </a:r>
            <a:r>
              <a:rPr lang="en-US" b="1" dirty="0" smtClean="0">
                <a:solidFill>
                  <a:schemeClr val="accent1">
                    <a:lumMod val="75000"/>
                  </a:schemeClr>
                </a:solidFill>
              </a:rPr>
              <a:t> Description In CAMF</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38.png"/>
          <p:cNvPicPr>
            <a:picLocks noChangeAspect="1"/>
          </p:cNvPicPr>
          <p:nvPr/>
        </p:nvPicPr>
        <p:blipFill>
          <a:blip r:embed="rId2">
            <a:extLst/>
          </a:blip>
          <a:stretch>
            <a:fillRect/>
          </a:stretch>
        </p:blipFill>
        <p:spPr>
          <a:xfrm>
            <a:off x="1686109" y="2317750"/>
            <a:ext cx="8819782" cy="4038600"/>
          </a:xfrm>
          <a:prstGeom prst="rect">
            <a:avLst/>
          </a:prstGeom>
          <a:ln w="12700">
            <a:miter lim="400000"/>
          </a:ln>
        </p:spPr>
      </p:pic>
      <p:pic>
        <p:nvPicPr>
          <p:cNvPr id="7" name="Picture 6"/>
          <p:cNvPicPr>
            <a:picLocks noChangeAspect="1"/>
          </p:cNvPicPr>
          <p:nvPr/>
        </p:nvPicPr>
        <p:blipFill>
          <a:blip r:embed="rId3"/>
          <a:stretch>
            <a:fillRect/>
          </a:stretch>
        </p:blipFill>
        <p:spPr>
          <a:xfrm>
            <a:off x="5227954" y="1780456"/>
            <a:ext cx="1736091" cy="447525"/>
          </a:xfrm>
          <a:prstGeom prst="rect">
            <a:avLst/>
          </a:prstGeom>
        </p:spPr>
      </p:pic>
      <p:sp>
        <p:nvSpPr>
          <p:cNvPr id="8" name="Slide Number Placeholder 7"/>
          <p:cNvSpPr>
            <a:spLocks noGrp="1"/>
          </p:cNvSpPr>
          <p:nvPr>
            <p:ph type="sldNum" sz="quarter" idx="12"/>
          </p:nvPr>
        </p:nvSpPr>
        <p:spPr/>
        <p:txBody>
          <a:bodyPr/>
          <a:lstStyle/>
          <a:p>
            <a:fld id="{2E1132C6-AAAE-EC48-8E6B-34456B74D6B2}" type="slidenum">
              <a:rPr lang="en-US" smtClean="0"/>
              <a:t>133</a:t>
            </a:fld>
            <a:endParaRPr lang="en-US" dirty="0"/>
          </a:p>
        </p:txBody>
      </p:sp>
    </p:spTree>
    <p:extLst>
      <p:ext uri="{BB962C8B-B14F-4D97-AF65-F5344CB8AC3E}">
        <p14:creationId xmlns:p14="http://schemas.microsoft.com/office/powerpoint/2010/main" val="15732948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SCAN – Cancer Genome Description In CAMF</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7" name="image39.png" descr="C:\Users\stalo.cs8526\Desktop\Okeanos_description.png"/>
          <p:cNvPicPr>
            <a:picLocks noChangeAspect="1"/>
          </p:cNvPicPr>
          <p:nvPr/>
        </p:nvPicPr>
        <p:blipFill>
          <a:blip r:embed="rId2">
            <a:extLst/>
          </a:blip>
          <a:srcRect r="18649" b="13196"/>
          <a:stretch>
            <a:fillRect/>
          </a:stretch>
        </p:blipFill>
        <p:spPr>
          <a:xfrm>
            <a:off x="1949823" y="1826950"/>
            <a:ext cx="8292354" cy="4529400"/>
          </a:xfrm>
          <a:prstGeom prst="rect">
            <a:avLst/>
          </a:prstGeom>
          <a:ln w="12700">
            <a:miter lim="400000"/>
          </a:ln>
        </p:spPr>
      </p:pic>
      <p:sp>
        <p:nvSpPr>
          <p:cNvPr id="3" name="Slide Number Placeholder 2"/>
          <p:cNvSpPr>
            <a:spLocks noGrp="1"/>
          </p:cNvSpPr>
          <p:nvPr>
            <p:ph type="sldNum" sz="quarter" idx="12"/>
          </p:nvPr>
        </p:nvSpPr>
        <p:spPr/>
        <p:txBody>
          <a:bodyPr/>
          <a:lstStyle/>
          <a:p>
            <a:fld id="{2E1132C6-AAAE-EC48-8E6B-34456B74D6B2}" type="slidenum">
              <a:rPr lang="en-US" smtClean="0"/>
              <a:t>134</a:t>
            </a:fld>
            <a:endParaRPr lang="en-US" dirty="0"/>
          </a:p>
        </p:txBody>
      </p:sp>
    </p:spTree>
    <p:extLst>
      <p:ext uri="{BB962C8B-B14F-4D97-AF65-F5344CB8AC3E}">
        <p14:creationId xmlns:p14="http://schemas.microsoft.com/office/powerpoint/2010/main" val="13214784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Eclipse CAMF – Deployment Details</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hape 1601"/>
          <p:cNvSpPr txBox="1">
            <a:spLocks/>
          </p:cNvSpPr>
          <p:nvPr/>
        </p:nvSpPr>
        <p:spPr>
          <a:xfrm>
            <a:off x="838200" y="1784818"/>
            <a:ext cx="10515600" cy="1859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sz="2000" dirty="0" smtClean="0">
                <a:latin typeface="Century Gothic" charset="0"/>
                <a:ea typeface="Century Gothic" charset="0"/>
                <a:cs typeface="Century Gothic" charset="0"/>
              </a:rPr>
              <a:t>Applications’ deployment request are sent</a:t>
            </a:r>
          </a:p>
          <a:p>
            <a:pPr>
              <a:lnSpc>
                <a:spcPct val="150000"/>
              </a:lnSpc>
            </a:pPr>
            <a:r>
              <a:rPr lang="en-US" sz="2000" dirty="0" smtClean="0">
                <a:latin typeface="Century Gothic" charset="0"/>
                <a:ea typeface="Century Gothic" charset="0"/>
                <a:cs typeface="Century Gothic" charset="0"/>
              </a:rPr>
              <a:t>Applications are up and running on 2 infrastructures</a:t>
            </a:r>
          </a:p>
          <a:p>
            <a:pPr>
              <a:lnSpc>
                <a:spcPct val="150000"/>
              </a:lnSpc>
            </a:pPr>
            <a:r>
              <a:rPr lang="en-US" sz="2000" dirty="0" smtClean="0">
                <a:latin typeface="Century Gothic" charset="0"/>
                <a:ea typeface="Century Gothic" charset="0"/>
                <a:cs typeface="Century Gothic" charset="0"/>
              </a:rPr>
              <a:t>The status of the two deployments is shown in the </a:t>
            </a:r>
            <a:r>
              <a:rPr lang="en-US" sz="2000" dirty="0" smtClean="0">
                <a:solidFill>
                  <a:schemeClr val="accent2">
                    <a:lumMod val="75000"/>
                  </a:schemeClr>
                </a:solidFill>
                <a:latin typeface="Century Gothic" charset="0"/>
                <a:ea typeface="Century Gothic" charset="0"/>
                <a:cs typeface="Century Gothic" charset="0"/>
              </a:rPr>
              <a:t>Application Deployments View</a:t>
            </a:r>
            <a:endParaRPr lang="en-US" sz="2000" dirty="0">
              <a:solidFill>
                <a:schemeClr val="accent2">
                  <a:lumMod val="75000"/>
                </a:schemeClr>
              </a:solidFill>
              <a:latin typeface="Century Gothic" charset="0"/>
              <a:ea typeface="Century Gothic" charset="0"/>
              <a:cs typeface="Century Gothic" charset="0"/>
            </a:endParaRPr>
          </a:p>
        </p:txBody>
      </p:sp>
      <p:pic>
        <p:nvPicPr>
          <p:cNvPr id="8" name="image41.png"/>
          <p:cNvPicPr>
            <a:picLocks noChangeAspect="1"/>
          </p:cNvPicPr>
          <p:nvPr/>
        </p:nvPicPr>
        <p:blipFill>
          <a:blip r:embed="rId2">
            <a:extLst/>
          </a:blip>
          <a:srcRect t="66131"/>
          <a:stretch>
            <a:fillRect/>
          </a:stretch>
        </p:blipFill>
        <p:spPr>
          <a:xfrm>
            <a:off x="2590412" y="3644153"/>
            <a:ext cx="8597929" cy="1913899"/>
          </a:xfrm>
          <a:prstGeom prst="rect">
            <a:avLst/>
          </a:prstGeom>
          <a:ln w="12700">
            <a:miter lim="400000"/>
          </a:ln>
        </p:spPr>
      </p:pic>
      <p:pic>
        <p:nvPicPr>
          <p:cNvPr id="9" name="Picture 8"/>
          <p:cNvPicPr>
            <a:picLocks noChangeAspect="1"/>
          </p:cNvPicPr>
          <p:nvPr/>
        </p:nvPicPr>
        <p:blipFill>
          <a:blip r:embed="rId3"/>
          <a:stretch>
            <a:fillRect/>
          </a:stretch>
        </p:blipFill>
        <p:spPr>
          <a:xfrm>
            <a:off x="838200" y="4026767"/>
            <a:ext cx="912702" cy="375515"/>
          </a:xfrm>
          <a:prstGeom prst="rect">
            <a:avLst/>
          </a:prstGeom>
        </p:spPr>
      </p:pic>
      <p:pic>
        <p:nvPicPr>
          <p:cNvPr id="10" name="Picture 9"/>
          <p:cNvPicPr>
            <a:picLocks noChangeAspect="1"/>
          </p:cNvPicPr>
          <p:nvPr/>
        </p:nvPicPr>
        <p:blipFill>
          <a:blip r:embed="rId4"/>
          <a:stretch>
            <a:fillRect/>
          </a:stretch>
        </p:blipFill>
        <p:spPr>
          <a:xfrm>
            <a:off x="1065306" y="5158697"/>
            <a:ext cx="519799" cy="519799"/>
          </a:xfrm>
          <a:prstGeom prst="rect">
            <a:avLst/>
          </a:prstGeom>
        </p:spPr>
      </p:pic>
      <p:sp>
        <p:nvSpPr>
          <p:cNvPr id="11" name="Shape 1497"/>
          <p:cNvSpPr/>
          <p:nvPr/>
        </p:nvSpPr>
        <p:spPr>
          <a:xfrm flipH="1">
            <a:off x="1750903" y="4214525"/>
            <a:ext cx="1075426" cy="48194"/>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2" name="Shape 1497"/>
          <p:cNvSpPr/>
          <p:nvPr/>
        </p:nvSpPr>
        <p:spPr>
          <a:xfrm flipH="1">
            <a:off x="1585105" y="4871476"/>
            <a:ext cx="1241223" cy="513373"/>
          </a:xfrm>
          <a:prstGeom prst="line">
            <a:avLst/>
          </a:prstGeom>
          <a:ln>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 name="Slide Number Placeholder 2"/>
          <p:cNvSpPr>
            <a:spLocks noGrp="1"/>
          </p:cNvSpPr>
          <p:nvPr>
            <p:ph type="sldNum" sz="quarter" idx="12"/>
          </p:nvPr>
        </p:nvSpPr>
        <p:spPr/>
        <p:txBody>
          <a:bodyPr/>
          <a:lstStyle/>
          <a:p>
            <a:fld id="{2E1132C6-AAAE-EC48-8E6B-34456B74D6B2}" type="slidenum">
              <a:rPr lang="en-US" smtClean="0"/>
              <a:t>135</a:t>
            </a:fld>
            <a:endParaRPr lang="en-US" dirty="0"/>
          </a:p>
        </p:txBody>
      </p:sp>
    </p:spTree>
    <p:extLst>
      <p:ext uri="{BB962C8B-B14F-4D97-AF65-F5344CB8AC3E}">
        <p14:creationId xmlns:p14="http://schemas.microsoft.com/office/powerpoint/2010/main" val="15854673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Eclipse CAMF – </a:t>
            </a:r>
            <a:r>
              <a:rPr lang="en-US" dirty="0" smtClean="0">
                <a:solidFill>
                  <a:schemeClr val="accent1">
                    <a:lumMod val="75000"/>
                  </a:schemeClr>
                </a:solidFill>
              </a:rPr>
              <a:t>Project Endpoints</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Rectangle 2"/>
          <p:cNvSpPr/>
          <p:nvPr/>
        </p:nvSpPr>
        <p:spPr>
          <a:xfrm>
            <a:off x="838200" y="1781661"/>
            <a:ext cx="10515600" cy="4154984"/>
          </a:xfrm>
          <a:prstGeom prst="rect">
            <a:avLst/>
          </a:prstGeom>
        </p:spPr>
        <p:txBody>
          <a:bodyPr wrap="square">
            <a:spAutoFit/>
          </a:bodyPr>
          <a:lstStyle/>
          <a:p>
            <a:pPr>
              <a:lnSpc>
                <a:spcPct val="150000"/>
              </a:lnSpc>
            </a:pPr>
            <a:r>
              <a:rPr lang="en-US" sz="1600" b="1" dirty="0" smtClean="0">
                <a:latin typeface="Century Gothic" charset="0"/>
                <a:ea typeface="Century Gothic" charset="0"/>
                <a:cs typeface="Century Gothic" charset="0"/>
              </a:rPr>
              <a:t>Website</a:t>
            </a:r>
          </a:p>
          <a:p>
            <a:pPr>
              <a:lnSpc>
                <a:spcPct val="150000"/>
              </a:lnSpc>
            </a:pPr>
            <a:r>
              <a:rPr lang="en-US" sz="1600" dirty="0" smtClean="0">
                <a:latin typeface="Century Gothic" charset="0"/>
                <a:ea typeface="Century Gothic" charset="0"/>
                <a:cs typeface="Century Gothic" charset="0"/>
                <a:hlinkClick r:id="rId2"/>
              </a:rPr>
              <a:t>http</a:t>
            </a:r>
            <a:r>
              <a:rPr lang="en-US" sz="1600" dirty="0">
                <a:latin typeface="Century Gothic" charset="0"/>
                <a:ea typeface="Century Gothic" charset="0"/>
                <a:cs typeface="Century Gothic" charset="0"/>
                <a:hlinkClick r:id="rId2"/>
              </a:rPr>
              <a:t>://</a:t>
            </a:r>
            <a:r>
              <a:rPr lang="en-US" sz="1600" dirty="0" smtClean="0">
                <a:latin typeface="Century Gothic" charset="0"/>
                <a:ea typeface="Century Gothic" charset="0"/>
                <a:cs typeface="Century Gothic" charset="0"/>
                <a:hlinkClick r:id="rId2"/>
              </a:rPr>
              <a:t>www.eclipse.org/camf</a:t>
            </a:r>
            <a:endParaRPr lang="en-US" sz="1600" dirty="0" smtClean="0">
              <a:latin typeface="Century Gothic" charset="0"/>
              <a:ea typeface="Century Gothic" charset="0"/>
              <a:cs typeface="Century Gothic" charset="0"/>
            </a:endParaRPr>
          </a:p>
          <a:p>
            <a:pPr lvl="1">
              <a:lnSpc>
                <a:spcPct val="150000"/>
              </a:lnSpc>
            </a:pPr>
            <a:endParaRPr lang="en-US" sz="1600" dirty="0">
              <a:latin typeface="Century Gothic" charset="0"/>
              <a:ea typeface="Century Gothic" charset="0"/>
              <a:cs typeface="Century Gothic" charset="0"/>
            </a:endParaRPr>
          </a:p>
          <a:p>
            <a:pPr>
              <a:lnSpc>
                <a:spcPct val="150000"/>
              </a:lnSpc>
            </a:pPr>
            <a:r>
              <a:rPr lang="en-US" sz="1600" b="1" dirty="0" err="1" smtClean="0">
                <a:latin typeface="Century Gothic" charset="0"/>
                <a:ea typeface="Century Gothic" charset="0"/>
                <a:cs typeface="Century Gothic" charset="0"/>
              </a:rPr>
              <a:t>Bugzilla</a:t>
            </a:r>
            <a:endParaRPr lang="en-US" sz="1600" b="1" dirty="0" smtClean="0">
              <a:latin typeface="Century Gothic" charset="0"/>
              <a:ea typeface="Century Gothic" charset="0"/>
              <a:cs typeface="Century Gothic" charset="0"/>
            </a:endParaRPr>
          </a:p>
          <a:p>
            <a:pPr>
              <a:lnSpc>
                <a:spcPct val="150000"/>
              </a:lnSpc>
            </a:pPr>
            <a:r>
              <a:rPr lang="en-US" sz="1600" dirty="0" smtClean="0">
                <a:latin typeface="Century Gothic" charset="0"/>
                <a:ea typeface="Century Gothic" charset="0"/>
                <a:cs typeface="Century Gothic" charset="0"/>
                <a:hlinkClick r:id="rId3"/>
              </a:rPr>
              <a:t>https</a:t>
            </a:r>
            <a:r>
              <a:rPr lang="en-US" sz="1600" dirty="0">
                <a:latin typeface="Century Gothic" charset="0"/>
                <a:ea typeface="Century Gothic" charset="0"/>
                <a:cs typeface="Century Gothic" charset="0"/>
                <a:hlinkClick r:id="rId3"/>
              </a:rPr>
              <a:t>://</a:t>
            </a:r>
            <a:r>
              <a:rPr lang="en-US" sz="1600" dirty="0" smtClean="0">
                <a:latin typeface="Century Gothic" charset="0"/>
                <a:ea typeface="Century Gothic" charset="0"/>
                <a:cs typeface="Century Gothic" charset="0"/>
                <a:hlinkClick r:id="rId3"/>
              </a:rPr>
              <a:t>bugs.eclipse.org/bugs/describecomponents.cgi?product=Camf</a:t>
            </a:r>
            <a:endParaRPr lang="en-US" sz="1600" dirty="0" smtClean="0">
              <a:latin typeface="Century Gothic" charset="0"/>
              <a:ea typeface="Century Gothic" charset="0"/>
              <a:cs typeface="Century Gothic" charset="0"/>
            </a:endParaRPr>
          </a:p>
          <a:p>
            <a:pPr lvl="1">
              <a:lnSpc>
                <a:spcPct val="150000"/>
              </a:lnSpc>
            </a:pPr>
            <a:endParaRPr lang="en-US" sz="1600" dirty="0">
              <a:latin typeface="Century Gothic" charset="0"/>
              <a:ea typeface="Century Gothic" charset="0"/>
              <a:cs typeface="Century Gothic" charset="0"/>
            </a:endParaRPr>
          </a:p>
          <a:p>
            <a:pPr>
              <a:lnSpc>
                <a:spcPct val="150000"/>
              </a:lnSpc>
            </a:pPr>
            <a:r>
              <a:rPr lang="en-US" sz="1600" b="1" dirty="0">
                <a:latin typeface="Century Gothic" charset="0"/>
                <a:ea typeface="Century Gothic" charset="0"/>
                <a:cs typeface="Century Gothic" charset="0"/>
              </a:rPr>
              <a:t>Mailing </a:t>
            </a:r>
            <a:r>
              <a:rPr lang="en-US" sz="1600" b="1" dirty="0" smtClean="0">
                <a:latin typeface="Century Gothic" charset="0"/>
                <a:ea typeface="Century Gothic" charset="0"/>
                <a:cs typeface="Century Gothic" charset="0"/>
              </a:rPr>
              <a:t>Lists</a:t>
            </a:r>
          </a:p>
          <a:p>
            <a:pPr>
              <a:lnSpc>
                <a:spcPct val="150000"/>
              </a:lnSpc>
            </a:pPr>
            <a:r>
              <a:rPr lang="en-US" sz="1600" dirty="0" smtClean="0">
                <a:latin typeface="Century Gothic" charset="0"/>
                <a:ea typeface="Century Gothic" charset="0"/>
                <a:cs typeface="Century Gothic" charset="0"/>
              </a:rPr>
              <a:t>Developers</a:t>
            </a:r>
            <a:r>
              <a:rPr lang="en-US" sz="1600" dirty="0">
                <a:latin typeface="Century Gothic" charset="0"/>
                <a:ea typeface="Century Gothic" charset="0"/>
                <a:cs typeface="Century Gothic" charset="0"/>
              </a:rPr>
              <a:t>: </a:t>
            </a:r>
            <a:r>
              <a:rPr lang="en-US" sz="1600" dirty="0">
                <a:latin typeface="Century Gothic" charset="0"/>
                <a:ea typeface="Century Gothic" charset="0"/>
                <a:cs typeface="Century Gothic" charset="0"/>
                <a:hlinkClick r:id="rId4"/>
              </a:rPr>
              <a:t>camf-dev@eclipse.org</a:t>
            </a:r>
            <a:r>
              <a:rPr lang="en-US" sz="1600" dirty="0">
                <a:latin typeface="Century Gothic" charset="0"/>
                <a:ea typeface="Century Gothic" charset="0"/>
                <a:cs typeface="Century Gothic" charset="0"/>
              </a:rPr>
              <a:t> Users: </a:t>
            </a:r>
            <a:r>
              <a:rPr lang="en-US" sz="1600" dirty="0" smtClean="0">
                <a:latin typeface="Century Gothic" charset="0"/>
                <a:ea typeface="Century Gothic" charset="0"/>
                <a:cs typeface="Century Gothic" charset="0"/>
                <a:hlinkClick r:id="rId5"/>
              </a:rPr>
              <a:t>camf-users@eclipse.org</a:t>
            </a:r>
            <a:endParaRPr lang="en-US" sz="1600" dirty="0" smtClean="0">
              <a:latin typeface="Century Gothic" charset="0"/>
              <a:ea typeface="Century Gothic" charset="0"/>
              <a:cs typeface="Century Gothic" charset="0"/>
            </a:endParaRPr>
          </a:p>
          <a:p>
            <a:pPr lvl="1">
              <a:lnSpc>
                <a:spcPct val="150000"/>
              </a:lnSpc>
            </a:pPr>
            <a:endParaRPr lang="en-US" sz="1600" dirty="0">
              <a:latin typeface="Century Gothic" charset="0"/>
              <a:ea typeface="Century Gothic" charset="0"/>
              <a:cs typeface="Century Gothic" charset="0"/>
            </a:endParaRPr>
          </a:p>
          <a:p>
            <a:pPr>
              <a:lnSpc>
                <a:spcPct val="150000"/>
              </a:lnSpc>
            </a:pPr>
            <a:r>
              <a:rPr lang="en-US" sz="1600" b="1" dirty="0" smtClean="0">
                <a:latin typeface="Century Gothic" charset="0"/>
                <a:ea typeface="Century Gothic" charset="0"/>
                <a:cs typeface="Century Gothic" charset="0"/>
              </a:rPr>
              <a:t>Tutorial</a:t>
            </a:r>
          </a:p>
          <a:p>
            <a:pPr>
              <a:lnSpc>
                <a:spcPct val="150000"/>
              </a:lnSpc>
            </a:pPr>
            <a:r>
              <a:rPr lang="en-US" sz="1600" dirty="0" smtClean="0">
                <a:latin typeface="Century Gothic" charset="0"/>
                <a:ea typeface="Century Gothic" charset="0"/>
                <a:cs typeface="Century Gothic" charset="0"/>
              </a:rPr>
              <a:t>Getting </a:t>
            </a:r>
            <a:r>
              <a:rPr lang="en-US" sz="1600" dirty="0">
                <a:latin typeface="Century Gothic" charset="0"/>
                <a:ea typeface="Century Gothic" charset="0"/>
                <a:cs typeface="Century Gothic" charset="0"/>
              </a:rPr>
              <a:t>started guide uploaded to </a:t>
            </a:r>
            <a:r>
              <a:rPr lang="en-US" sz="1600" dirty="0">
                <a:latin typeface="Century Gothic" charset="0"/>
                <a:ea typeface="Century Gothic" charset="0"/>
                <a:cs typeface="Century Gothic" charset="0"/>
                <a:hlinkClick r:id="rId6"/>
              </a:rPr>
              <a:t>http://</a:t>
            </a:r>
            <a:r>
              <a:rPr lang="en-US" sz="1600" dirty="0" smtClean="0">
                <a:latin typeface="Century Gothic" charset="0"/>
                <a:ea typeface="Century Gothic" charset="0"/>
                <a:cs typeface="Century Gothic" charset="0"/>
                <a:hlinkClick r:id="rId6"/>
              </a:rPr>
              <a:t>linc.ucy.ac.cy/CELAR/c Eclipse/getstarted/guide.pdf</a:t>
            </a:r>
            <a:endParaRPr lang="en-US" sz="1600" dirty="0">
              <a:latin typeface="Century Gothic" charset="0"/>
              <a:ea typeface="Century Gothic" charset="0"/>
              <a:cs typeface="Century Gothic" charset="0"/>
            </a:endParaRPr>
          </a:p>
        </p:txBody>
      </p:sp>
      <p:sp>
        <p:nvSpPr>
          <p:cNvPr id="6" name="Slide Number Placeholder 5"/>
          <p:cNvSpPr>
            <a:spLocks noGrp="1"/>
          </p:cNvSpPr>
          <p:nvPr>
            <p:ph type="sldNum" sz="quarter" idx="12"/>
          </p:nvPr>
        </p:nvSpPr>
        <p:spPr/>
        <p:txBody>
          <a:bodyPr/>
          <a:lstStyle/>
          <a:p>
            <a:fld id="{2E1132C6-AAAE-EC48-8E6B-34456B74D6B2}" type="slidenum">
              <a:rPr lang="en-US" smtClean="0"/>
              <a:t>136</a:t>
            </a:fld>
            <a:endParaRPr lang="en-US" dirty="0"/>
          </a:p>
        </p:txBody>
      </p:sp>
    </p:spTree>
    <p:extLst>
      <p:ext uri="{BB962C8B-B14F-4D97-AF65-F5344CB8AC3E}">
        <p14:creationId xmlns:p14="http://schemas.microsoft.com/office/powerpoint/2010/main" val="17472175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Summary and Conclusions</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Rectangle 2"/>
          <p:cNvSpPr/>
          <p:nvPr/>
        </p:nvSpPr>
        <p:spPr>
          <a:xfrm>
            <a:off x="838200" y="1781661"/>
            <a:ext cx="10515600" cy="3985706"/>
          </a:xfrm>
          <a:prstGeom prst="rect">
            <a:avLst/>
          </a:prstGeom>
        </p:spPr>
        <p:txBody>
          <a:bodyPr wrap="square">
            <a:spAutoFit/>
          </a:bodyPr>
          <a:lstStyle/>
          <a:p>
            <a:pPr marL="305180" indent="-305180" algn="just" defTabSz="813816">
              <a:lnSpc>
                <a:spcPct val="150000"/>
              </a:lnSpc>
              <a:spcBef>
                <a:spcPts val="1700"/>
              </a:spcBef>
              <a:defRPr sz="2670"/>
            </a:pPr>
            <a:r>
              <a:rPr lang="en-US" sz="1600" b="1" dirty="0">
                <a:solidFill>
                  <a:schemeClr val="accent2">
                    <a:lumMod val="75000"/>
                  </a:schemeClr>
                </a:solidFill>
                <a:latin typeface="Century Gothic" charset="0"/>
                <a:ea typeface="Century Gothic" charset="0"/>
                <a:cs typeface="Century Gothic" charset="0"/>
              </a:rPr>
              <a:t>Elasticity works! </a:t>
            </a:r>
          </a:p>
          <a:p>
            <a:pPr marL="800100" lvl="1" indent="-342900" algn="just" defTabSz="813816">
              <a:lnSpc>
                <a:spcPct val="150000"/>
              </a:lnSpc>
              <a:spcBef>
                <a:spcPts val="1700"/>
              </a:spcBef>
              <a:buFont typeface="Arial" charset="0"/>
              <a:buChar char="•"/>
              <a:defRPr sz="2670"/>
            </a:pPr>
            <a:r>
              <a:rPr lang="en-US" sz="1600" dirty="0">
                <a:latin typeface="Century Gothic" charset="0"/>
                <a:ea typeface="Century Gothic" charset="0"/>
                <a:cs typeface="Century Gothic" charset="0"/>
              </a:rPr>
              <a:t>Videos with demos are available online (</a:t>
            </a:r>
            <a:r>
              <a:rPr lang="en-US" sz="1600" dirty="0" err="1">
                <a:latin typeface="Century Gothic" charset="0"/>
                <a:ea typeface="Century Gothic" charset="0"/>
                <a:cs typeface="Century Gothic" charset="0"/>
              </a:rPr>
              <a:t>Youtube</a:t>
            </a:r>
            <a:r>
              <a:rPr lang="en-US" sz="1600" dirty="0">
                <a:latin typeface="Century Gothic" charset="0"/>
                <a:ea typeface="Century Gothic" charset="0"/>
                <a:cs typeface="Century Gothic" charset="0"/>
              </a:rPr>
              <a:t> channel: CELAR Cloud)</a:t>
            </a:r>
          </a:p>
          <a:p>
            <a:pPr marL="305180" indent="-305180" algn="just" defTabSz="813816">
              <a:lnSpc>
                <a:spcPct val="150000"/>
              </a:lnSpc>
              <a:spcBef>
                <a:spcPts val="1700"/>
              </a:spcBef>
              <a:defRPr sz="2670"/>
            </a:pPr>
            <a:r>
              <a:rPr lang="en-US" sz="1600" b="1" dirty="0">
                <a:solidFill>
                  <a:schemeClr val="accent2">
                    <a:lumMod val="75000"/>
                  </a:schemeClr>
                </a:solidFill>
                <a:latin typeface="Century Gothic" charset="0"/>
                <a:ea typeface="Century Gothic" charset="0"/>
                <a:cs typeface="Century Gothic" charset="0"/>
              </a:rPr>
              <a:t>Elastic Monitoring</a:t>
            </a:r>
          </a:p>
          <a:p>
            <a:pPr marL="800100" lvl="1" indent="-342900" algn="just" defTabSz="813816">
              <a:lnSpc>
                <a:spcPct val="150000"/>
              </a:lnSpc>
              <a:spcBef>
                <a:spcPts val="1700"/>
              </a:spcBef>
              <a:buFont typeface="Arial" charset="0"/>
              <a:buChar char="•"/>
              <a:defRPr sz="2670"/>
            </a:pPr>
            <a:r>
              <a:rPr lang="en-US" sz="1600" dirty="0">
                <a:latin typeface="Century Gothic" charset="0"/>
                <a:ea typeface="Century Gothic" charset="0"/>
                <a:cs typeface="Century Gothic" charset="0"/>
              </a:rPr>
              <a:t>Can be performed in a platform-independent and scalable way, non-intrusively.</a:t>
            </a:r>
          </a:p>
          <a:p>
            <a:pPr marL="305180" indent="-305180" algn="just" defTabSz="813816">
              <a:lnSpc>
                <a:spcPct val="150000"/>
              </a:lnSpc>
              <a:spcBef>
                <a:spcPts val="1700"/>
              </a:spcBef>
              <a:defRPr sz="2670"/>
            </a:pPr>
            <a:r>
              <a:rPr lang="en-US" sz="1600" b="1" dirty="0">
                <a:solidFill>
                  <a:schemeClr val="accent2">
                    <a:lumMod val="75000"/>
                  </a:schemeClr>
                </a:solidFill>
                <a:latin typeface="Century Gothic" charset="0"/>
                <a:ea typeface="Century Gothic" charset="0"/>
                <a:cs typeface="Century Gothic" charset="0"/>
              </a:rPr>
              <a:t>Eclipse CAMF</a:t>
            </a:r>
          </a:p>
          <a:p>
            <a:pPr marL="800100" lvl="1" indent="-342900" algn="just" defTabSz="813816">
              <a:lnSpc>
                <a:spcPct val="150000"/>
              </a:lnSpc>
              <a:spcBef>
                <a:spcPts val="1700"/>
              </a:spcBef>
              <a:buFont typeface="Arial" charset="0"/>
              <a:buChar char="•"/>
              <a:defRPr sz="2670"/>
            </a:pPr>
            <a:r>
              <a:rPr lang="en-US" sz="1600" dirty="0">
                <a:latin typeface="Century Gothic" charset="0"/>
                <a:ea typeface="Century Gothic" charset="0"/>
                <a:cs typeface="Century Gothic" charset="0"/>
              </a:rPr>
              <a:t>A powerful vendor-neutral environment for the Cloud application lifecycle.</a:t>
            </a:r>
          </a:p>
          <a:p>
            <a:pPr marL="305180" indent="-305180" algn="ctr" defTabSz="813816">
              <a:lnSpc>
                <a:spcPct val="150000"/>
              </a:lnSpc>
              <a:spcBef>
                <a:spcPts val="1700"/>
              </a:spcBef>
              <a:defRPr sz="2670"/>
            </a:pPr>
            <a:r>
              <a:rPr lang="en-US" sz="1600" dirty="0">
                <a:latin typeface="Century Gothic" charset="0"/>
                <a:ea typeface="Century Gothic" charset="0"/>
                <a:cs typeface="Century Gothic" charset="0"/>
              </a:rPr>
              <a:t>Open-source and available on </a:t>
            </a:r>
            <a:r>
              <a:rPr lang="en-US" sz="1600" b="1" dirty="0" err="1" smtClean="0">
                <a:solidFill>
                  <a:schemeClr val="accent2">
                    <a:lumMod val="75000"/>
                  </a:schemeClr>
                </a:solidFill>
                <a:latin typeface="Century Gothic" charset="0"/>
                <a:ea typeface="Century Gothic" charset="0"/>
                <a:cs typeface="Century Gothic" charset="0"/>
              </a:rPr>
              <a:t>Eclipse.org</a:t>
            </a:r>
            <a:r>
              <a:rPr lang="en-US" sz="1600" b="1" dirty="0" smtClean="0">
                <a:solidFill>
                  <a:schemeClr val="accent2">
                    <a:lumMod val="75000"/>
                  </a:schemeClr>
                </a:solidFill>
                <a:latin typeface="Century Gothic" charset="0"/>
                <a:ea typeface="Century Gothic" charset="0"/>
                <a:cs typeface="Century Gothic" charset="0"/>
              </a:rPr>
              <a:t> </a:t>
            </a:r>
            <a:r>
              <a:rPr lang="en-US" sz="1600" dirty="0" smtClean="0">
                <a:latin typeface="Century Gothic" charset="0"/>
                <a:ea typeface="Century Gothic" charset="0"/>
                <a:cs typeface="Century Gothic" charset="0"/>
              </a:rPr>
              <a:t>and </a:t>
            </a:r>
            <a:r>
              <a:rPr lang="en-US" sz="1600" b="1" dirty="0" err="1" smtClean="0">
                <a:solidFill>
                  <a:schemeClr val="accent2">
                    <a:lumMod val="75000"/>
                  </a:schemeClr>
                </a:solidFill>
                <a:latin typeface="Century Gothic" charset="0"/>
                <a:ea typeface="Century Gothic" charset="0"/>
                <a:cs typeface="Century Gothic" charset="0"/>
              </a:rPr>
              <a:t>github</a:t>
            </a:r>
            <a:endParaRPr lang="en-US" sz="1600" b="1" dirty="0">
              <a:solidFill>
                <a:schemeClr val="accent2">
                  <a:lumMod val="75000"/>
                </a:schemeClr>
              </a:solidFill>
              <a:latin typeface="Century Gothic" charset="0"/>
              <a:ea typeface="Century Gothic" charset="0"/>
              <a:cs typeface="Century Gothic" charset="0"/>
            </a:endParaRPr>
          </a:p>
        </p:txBody>
      </p:sp>
      <p:sp>
        <p:nvSpPr>
          <p:cNvPr id="6" name="Slide Number Placeholder 5"/>
          <p:cNvSpPr>
            <a:spLocks noGrp="1"/>
          </p:cNvSpPr>
          <p:nvPr>
            <p:ph type="sldNum" sz="quarter" idx="12"/>
          </p:nvPr>
        </p:nvSpPr>
        <p:spPr/>
        <p:txBody>
          <a:bodyPr/>
          <a:lstStyle/>
          <a:p>
            <a:fld id="{2E1132C6-AAAE-EC48-8E6B-34456B74D6B2}" type="slidenum">
              <a:rPr lang="en-US" smtClean="0"/>
              <a:t>137</a:t>
            </a:fld>
            <a:endParaRPr lang="en-US" dirty="0"/>
          </a:p>
        </p:txBody>
      </p:sp>
    </p:spTree>
    <p:extLst>
      <p:ext uri="{BB962C8B-B14F-4D97-AF65-F5344CB8AC3E}">
        <p14:creationId xmlns:p14="http://schemas.microsoft.com/office/powerpoint/2010/main" val="12620154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Contact</a:t>
            </a:r>
            <a:endParaRPr lang="en-US" b="1" dirty="0">
              <a:solidFill>
                <a:schemeClr val="accent1">
                  <a:lumMod val="75000"/>
                </a:schemeClr>
              </a:solidFill>
            </a:endParaRPr>
          </a:p>
        </p:txBody>
      </p:sp>
      <p:pic>
        <p:nvPicPr>
          <p:cNvPr id="6" name="Content Placeholder 5"/>
          <p:cNvPicPr>
            <a:picLocks noGrp="1" noChangeAspect="1"/>
          </p:cNvPicPr>
          <p:nvPr>
            <p:ph idx="1"/>
          </p:nvPr>
        </p:nvPicPr>
        <p:blipFill>
          <a:blip r:embed="rId2"/>
          <a:stretch>
            <a:fillRect/>
          </a:stretch>
        </p:blipFill>
        <p:spPr>
          <a:xfrm>
            <a:off x="902792" y="2688619"/>
            <a:ext cx="1519067" cy="16524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5" name="Slide Number Placeholder 4"/>
          <p:cNvSpPr>
            <a:spLocks noGrp="1"/>
          </p:cNvSpPr>
          <p:nvPr>
            <p:ph type="sldNum" sz="quarter" idx="12"/>
          </p:nvPr>
        </p:nvSpPr>
        <p:spPr/>
        <p:txBody>
          <a:bodyPr/>
          <a:lstStyle/>
          <a:p>
            <a:fld id="{2E1132C6-AAAE-EC48-8E6B-34456B74D6B2}" type="slidenum">
              <a:rPr lang="en-US" smtClean="0"/>
              <a:t>138</a:t>
            </a:fld>
            <a:endParaRPr lang="en-US" dirty="0"/>
          </a:p>
        </p:txBody>
      </p:sp>
      <p:pic>
        <p:nvPicPr>
          <p:cNvPr id="7" name="Picture 6"/>
          <p:cNvPicPr>
            <a:picLocks noChangeAspect="1"/>
          </p:cNvPicPr>
          <p:nvPr/>
        </p:nvPicPr>
        <p:blipFill rotWithShape="1">
          <a:blip r:embed="rId3"/>
          <a:srcRect l="8070"/>
          <a:stretch/>
        </p:blipFill>
        <p:spPr>
          <a:xfrm>
            <a:off x="2960192" y="2686843"/>
            <a:ext cx="1520699" cy="1654175"/>
          </a:xfrm>
          <a:prstGeom prst="rect">
            <a:avLst/>
          </a:prstGeom>
          <a:ln>
            <a:noFill/>
          </a:ln>
          <a:effectLst>
            <a:softEdge rad="112500"/>
          </a:effectLst>
        </p:spPr>
      </p:pic>
      <p:pic>
        <p:nvPicPr>
          <p:cNvPr id="8" name="Picture 7"/>
          <p:cNvPicPr>
            <a:picLocks/>
          </p:cNvPicPr>
          <p:nvPr/>
        </p:nvPicPr>
        <p:blipFill rotWithShape="1">
          <a:blip r:embed="rId4"/>
          <a:srcRect l="11337"/>
          <a:stretch/>
        </p:blipFill>
        <p:spPr>
          <a:xfrm>
            <a:off x="5019224" y="2686843"/>
            <a:ext cx="1519067" cy="1656000"/>
          </a:xfrm>
          <a:prstGeom prst="rect">
            <a:avLst/>
          </a:prstGeom>
          <a:ln>
            <a:noFill/>
          </a:ln>
          <a:effectLst>
            <a:softEdge rad="112500"/>
          </a:effectLst>
        </p:spPr>
      </p:pic>
      <p:sp>
        <p:nvSpPr>
          <p:cNvPr id="10" name="Left Bracket 9"/>
          <p:cNvSpPr/>
          <p:nvPr/>
        </p:nvSpPr>
        <p:spPr>
          <a:xfrm rot="5400000">
            <a:off x="3657042" y="-194406"/>
            <a:ext cx="127000" cy="5635500"/>
          </a:xfrm>
          <a:prstGeom prst="leftBracket">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2688623" y="2188738"/>
            <a:ext cx="2092239" cy="338554"/>
          </a:xfrm>
          <a:prstGeom prst="rect">
            <a:avLst/>
          </a:prstGeom>
          <a:noFill/>
        </p:spPr>
        <p:txBody>
          <a:bodyPr wrap="none" rtlCol="0">
            <a:spAutoFit/>
          </a:bodyPr>
          <a:lstStyle/>
          <a:p>
            <a:r>
              <a:rPr lang="en-US" sz="1600" dirty="0" smtClean="0">
                <a:solidFill>
                  <a:schemeClr val="bg1">
                    <a:lumMod val="50000"/>
                  </a:schemeClr>
                </a:solidFill>
                <a:latin typeface="Century Gothic" charset="0"/>
                <a:ea typeface="Century Gothic" charset="0"/>
                <a:cs typeface="Century Gothic" charset="0"/>
              </a:rPr>
              <a:t>University of Cyprus</a:t>
            </a:r>
            <a:endParaRPr lang="en-US" sz="1600" dirty="0">
              <a:solidFill>
                <a:schemeClr val="bg1">
                  <a:lumMod val="50000"/>
                </a:schemeClr>
              </a:solidFill>
              <a:latin typeface="Century Gothic" charset="0"/>
              <a:ea typeface="Century Gothic" charset="0"/>
              <a:cs typeface="Century Gothic" charset="0"/>
            </a:endParaRPr>
          </a:p>
        </p:txBody>
      </p:sp>
      <p:sp>
        <p:nvSpPr>
          <p:cNvPr id="12" name="TextBox 11"/>
          <p:cNvSpPr txBox="1"/>
          <p:nvPr/>
        </p:nvSpPr>
        <p:spPr>
          <a:xfrm>
            <a:off x="738835" y="4526459"/>
            <a:ext cx="1846979" cy="523220"/>
          </a:xfrm>
          <a:prstGeom prst="rect">
            <a:avLst/>
          </a:prstGeom>
          <a:noFill/>
        </p:spPr>
        <p:txBody>
          <a:bodyPr wrap="none" rtlCol="0">
            <a:spAutoFit/>
          </a:bodyPr>
          <a:lstStyle/>
          <a:p>
            <a:pPr algn="ctr"/>
            <a:r>
              <a:rPr lang="en-US" sz="1400" dirty="0" smtClean="0">
                <a:solidFill>
                  <a:schemeClr val="bg1">
                    <a:lumMod val="50000"/>
                  </a:schemeClr>
                </a:solidFill>
                <a:latin typeface="Century Gothic" charset="0"/>
                <a:ea typeface="Century Gothic" charset="0"/>
                <a:cs typeface="Century Gothic" charset="0"/>
              </a:rPr>
              <a:t>Marios D. Dikaiakos</a:t>
            </a:r>
          </a:p>
          <a:p>
            <a:pPr algn="ctr"/>
            <a:r>
              <a:rPr lang="en-US" sz="1400" b="1" i="1" dirty="0" err="1" smtClean="0">
                <a:solidFill>
                  <a:schemeClr val="accent1">
                    <a:lumMod val="75000"/>
                  </a:schemeClr>
                </a:solidFill>
                <a:latin typeface="Century Gothic" charset="0"/>
                <a:ea typeface="Century Gothic" charset="0"/>
                <a:cs typeface="Century Gothic" charset="0"/>
              </a:rPr>
              <a:t>mdd</a:t>
            </a:r>
            <a:endParaRPr lang="en-US" sz="1400" b="1" i="1" dirty="0">
              <a:solidFill>
                <a:schemeClr val="accent1">
                  <a:lumMod val="75000"/>
                </a:schemeClr>
              </a:solidFill>
              <a:latin typeface="Century Gothic" charset="0"/>
              <a:ea typeface="Century Gothic" charset="0"/>
              <a:cs typeface="Century Gothic" charset="0"/>
            </a:endParaRPr>
          </a:p>
        </p:txBody>
      </p:sp>
      <p:sp>
        <p:nvSpPr>
          <p:cNvPr id="13" name="TextBox 12"/>
          <p:cNvSpPr txBox="1"/>
          <p:nvPr/>
        </p:nvSpPr>
        <p:spPr>
          <a:xfrm>
            <a:off x="2789716" y="4526458"/>
            <a:ext cx="1887055" cy="523220"/>
          </a:xfrm>
          <a:prstGeom prst="rect">
            <a:avLst/>
          </a:prstGeom>
          <a:noFill/>
        </p:spPr>
        <p:txBody>
          <a:bodyPr wrap="none" rtlCol="0">
            <a:spAutoFit/>
          </a:bodyPr>
          <a:lstStyle/>
          <a:p>
            <a:pPr algn="ctr"/>
            <a:r>
              <a:rPr lang="en-US" sz="1400" dirty="0" smtClean="0">
                <a:solidFill>
                  <a:schemeClr val="bg1">
                    <a:lumMod val="50000"/>
                  </a:schemeClr>
                </a:solidFill>
                <a:latin typeface="Century Gothic" charset="0"/>
                <a:ea typeface="Century Gothic" charset="0"/>
                <a:cs typeface="Century Gothic" charset="0"/>
              </a:rPr>
              <a:t>Nicholas Loulloudes</a:t>
            </a:r>
          </a:p>
          <a:p>
            <a:pPr algn="ctr"/>
            <a:r>
              <a:rPr lang="en-US" sz="1400" b="1" i="1" dirty="0" err="1" smtClean="0">
                <a:solidFill>
                  <a:schemeClr val="accent1">
                    <a:lumMod val="75000"/>
                  </a:schemeClr>
                </a:solidFill>
                <a:latin typeface="Century Gothic" charset="0"/>
                <a:ea typeface="Century Gothic" charset="0"/>
                <a:cs typeface="Century Gothic" charset="0"/>
              </a:rPr>
              <a:t>nickl</a:t>
            </a:r>
            <a:endParaRPr lang="en-US" sz="1400" b="1" i="1" dirty="0">
              <a:solidFill>
                <a:schemeClr val="accent1">
                  <a:lumMod val="75000"/>
                </a:schemeClr>
              </a:solidFill>
              <a:latin typeface="Century Gothic" charset="0"/>
              <a:ea typeface="Century Gothic" charset="0"/>
              <a:cs typeface="Century Gothic" charset="0"/>
            </a:endParaRPr>
          </a:p>
        </p:txBody>
      </p:sp>
      <p:sp>
        <p:nvSpPr>
          <p:cNvPr id="14" name="TextBox 13"/>
          <p:cNvSpPr txBox="1"/>
          <p:nvPr/>
        </p:nvSpPr>
        <p:spPr>
          <a:xfrm>
            <a:off x="5122203" y="4526458"/>
            <a:ext cx="1321196" cy="523220"/>
          </a:xfrm>
          <a:prstGeom prst="rect">
            <a:avLst/>
          </a:prstGeom>
          <a:noFill/>
        </p:spPr>
        <p:txBody>
          <a:bodyPr wrap="none" rtlCol="0">
            <a:spAutoFit/>
          </a:bodyPr>
          <a:lstStyle/>
          <a:p>
            <a:pPr algn="ctr"/>
            <a:r>
              <a:rPr lang="en-US" sz="1400" dirty="0" smtClean="0">
                <a:solidFill>
                  <a:schemeClr val="bg1">
                    <a:lumMod val="50000"/>
                  </a:schemeClr>
                </a:solidFill>
                <a:latin typeface="Century Gothic" charset="0"/>
                <a:ea typeface="Century Gothic" charset="0"/>
                <a:cs typeface="Century Gothic" charset="0"/>
              </a:rPr>
              <a:t>George Pallis</a:t>
            </a:r>
          </a:p>
          <a:p>
            <a:pPr algn="ctr"/>
            <a:r>
              <a:rPr lang="en-US" sz="1400" b="1" i="1" dirty="0" err="1" smtClean="0">
                <a:solidFill>
                  <a:schemeClr val="accent1">
                    <a:lumMod val="75000"/>
                  </a:schemeClr>
                </a:solidFill>
                <a:latin typeface="Century Gothic" charset="0"/>
                <a:ea typeface="Century Gothic" charset="0"/>
                <a:cs typeface="Century Gothic" charset="0"/>
              </a:rPr>
              <a:t>gpallis</a:t>
            </a:r>
            <a:endParaRPr lang="en-US" sz="1400" b="1" i="1" dirty="0">
              <a:solidFill>
                <a:schemeClr val="accent1">
                  <a:lumMod val="75000"/>
                </a:schemeClr>
              </a:solidFill>
              <a:latin typeface="Century Gothic" charset="0"/>
              <a:ea typeface="Century Gothic" charset="0"/>
              <a:cs typeface="Century Gothic" charset="0"/>
            </a:endParaRPr>
          </a:p>
        </p:txBody>
      </p:sp>
      <p:sp>
        <p:nvSpPr>
          <p:cNvPr id="16" name="Left Bracket 15"/>
          <p:cNvSpPr/>
          <p:nvPr/>
        </p:nvSpPr>
        <p:spPr>
          <a:xfrm rot="5400000">
            <a:off x="8001232" y="1779119"/>
            <a:ext cx="128774" cy="1686680"/>
          </a:xfrm>
          <a:prstGeom prst="leftBracket">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16"/>
          <p:cNvPicPr>
            <a:picLocks noChangeAspect="1"/>
          </p:cNvPicPr>
          <p:nvPr/>
        </p:nvPicPr>
        <p:blipFill rotWithShape="1">
          <a:blip r:embed="rId5"/>
          <a:srcRect b="23449"/>
          <a:stretch/>
        </p:blipFill>
        <p:spPr>
          <a:xfrm>
            <a:off x="7349823" y="2706076"/>
            <a:ext cx="1431595" cy="1652352"/>
          </a:xfrm>
          <a:prstGeom prst="rect">
            <a:avLst/>
          </a:prstGeom>
          <a:ln>
            <a:noFill/>
          </a:ln>
          <a:effectLst>
            <a:softEdge rad="112500"/>
          </a:effectLst>
        </p:spPr>
      </p:pic>
      <p:sp>
        <p:nvSpPr>
          <p:cNvPr id="18" name="TextBox 17"/>
          <p:cNvSpPr txBox="1"/>
          <p:nvPr/>
        </p:nvSpPr>
        <p:spPr>
          <a:xfrm>
            <a:off x="7569329" y="2188738"/>
            <a:ext cx="960519" cy="338554"/>
          </a:xfrm>
          <a:prstGeom prst="rect">
            <a:avLst/>
          </a:prstGeom>
          <a:noFill/>
        </p:spPr>
        <p:txBody>
          <a:bodyPr wrap="none" rtlCol="0">
            <a:spAutoFit/>
          </a:bodyPr>
          <a:lstStyle/>
          <a:p>
            <a:r>
              <a:rPr lang="en-US" sz="1600" dirty="0" smtClean="0">
                <a:solidFill>
                  <a:schemeClr val="bg1">
                    <a:lumMod val="50000"/>
                  </a:schemeClr>
                </a:solidFill>
                <a:latin typeface="Century Gothic" charset="0"/>
                <a:ea typeface="Century Gothic" charset="0"/>
                <a:cs typeface="Century Gothic" charset="0"/>
              </a:rPr>
              <a:t>TU Wien</a:t>
            </a:r>
            <a:endParaRPr lang="en-US" sz="1600" dirty="0">
              <a:solidFill>
                <a:schemeClr val="bg1">
                  <a:lumMod val="50000"/>
                </a:schemeClr>
              </a:solidFill>
              <a:latin typeface="Century Gothic" charset="0"/>
              <a:ea typeface="Century Gothic" charset="0"/>
              <a:cs typeface="Century Gothic" charset="0"/>
            </a:endParaRPr>
          </a:p>
        </p:txBody>
      </p:sp>
      <p:sp>
        <p:nvSpPr>
          <p:cNvPr id="19" name="TextBox 18"/>
          <p:cNvSpPr txBox="1"/>
          <p:nvPr/>
        </p:nvSpPr>
        <p:spPr>
          <a:xfrm>
            <a:off x="7222279" y="4544779"/>
            <a:ext cx="1686679" cy="523220"/>
          </a:xfrm>
          <a:prstGeom prst="rect">
            <a:avLst/>
          </a:prstGeom>
          <a:noFill/>
        </p:spPr>
        <p:txBody>
          <a:bodyPr wrap="none" rtlCol="0">
            <a:spAutoFit/>
          </a:bodyPr>
          <a:lstStyle/>
          <a:p>
            <a:pPr algn="ctr"/>
            <a:r>
              <a:rPr lang="en-US" sz="1400" dirty="0">
                <a:solidFill>
                  <a:schemeClr val="bg1">
                    <a:lumMod val="50000"/>
                  </a:schemeClr>
                </a:solidFill>
                <a:latin typeface="Century Gothic" charset="0"/>
                <a:ea typeface="Century Gothic" charset="0"/>
                <a:cs typeface="Century Gothic" charset="0"/>
              </a:rPr>
              <a:t>Hong-</a:t>
            </a:r>
            <a:r>
              <a:rPr lang="en-US" sz="1400" dirty="0" err="1">
                <a:solidFill>
                  <a:schemeClr val="bg1">
                    <a:lumMod val="50000"/>
                  </a:schemeClr>
                </a:solidFill>
                <a:latin typeface="Century Gothic" charset="0"/>
                <a:ea typeface="Century Gothic" charset="0"/>
                <a:cs typeface="Century Gothic" charset="0"/>
              </a:rPr>
              <a:t>Linh</a:t>
            </a:r>
            <a:r>
              <a:rPr lang="en-US" sz="1400" dirty="0">
                <a:solidFill>
                  <a:schemeClr val="bg1">
                    <a:lumMod val="50000"/>
                  </a:schemeClr>
                </a:solidFill>
                <a:latin typeface="Century Gothic" charset="0"/>
                <a:ea typeface="Century Gothic" charset="0"/>
                <a:cs typeface="Century Gothic" charset="0"/>
              </a:rPr>
              <a:t> </a:t>
            </a:r>
            <a:r>
              <a:rPr lang="en-US" sz="1400" dirty="0" smtClean="0">
                <a:solidFill>
                  <a:schemeClr val="bg1">
                    <a:lumMod val="50000"/>
                  </a:schemeClr>
                </a:solidFill>
                <a:latin typeface="Century Gothic" charset="0"/>
                <a:ea typeface="Century Gothic" charset="0"/>
                <a:cs typeface="Century Gothic" charset="0"/>
              </a:rPr>
              <a:t>Truong</a:t>
            </a:r>
          </a:p>
          <a:p>
            <a:pPr algn="ctr"/>
            <a:r>
              <a:rPr lang="en-US" sz="1400" b="1" i="1" dirty="0" err="1" smtClean="0">
                <a:solidFill>
                  <a:schemeClr val="accent1">
                    <a:lumMod val="75000"/>
                  </a:schemeClr>
                </a:solidFill>
                <a:latin typeface="Century Gothic" charset="0"/>
                <a:ea typeface="Century Gothic" charset="0"/>
                <a:cs typeface="Century Gothic" charset="0"/>
              </a:rPr>
              <a:t>truong</a:t>
            </a:r>
            <a:endParaRPr lang="en-US" sz="1400" b="1" i="1" dirty="0">
              <a:solidFill>
                <a:schemeClr val="accent1">
                  <a:lumMod val="75000"/>
                </a:schemeClr>
              </a:solidFill>
              <a:latin typeface="Century Gothic" charset="0"/>
              <a:ea typeface="Century Gothic" charset="0"/>
              <a:cs typeface="Century Gothic" charset="0"/>
            </a:endParaRPr>
          </a:p>
        </p:txBody>
      </p:sp>
      <p:pic>
        <p:nvPicPr>
          <p:cNvPr id="20" name="Picture 19"/>
          <p:cNvPicPr>
            <a:picLocks noChangeAspect="1"/>
          </p:cNvPicPr>
          <p:nvPr/>
        </p:nvPicPr>
        <p:blipFill rotWithShape="1">
          <a:blip r:embed="rId6"/>
          <a:srcRect l="9122"/>
          <a:stretch/>
        </p:blipFill>
        <p:spPr>
          <a:xfrm>
            <a:off x="9941338" y="2771250"/>
            <a:ext cx="1412462" cy="1634925"/>
          </a:xfrm>
          <a:prstGeom prst="rect">
            <a:avLst/>
          </a:prstGeom>
          <a:ln>
            <a:noFill/>
          </a:ln>
          <a:effectLst>
            <a:softEdge rad="112500"/>
          </a:effectLst>
        </p:spPr>
      </p:pic>
      <p:sp>
        <p:nvSpPr>
          <p:cNvPr id="21" name="Left Bracket 20"/>
          <p:cNvSpPr/>
          <p:nvPr/>
        </p:nvSpPr>
        <p:spPr>
          <a:xfrm rot="5400000">
            <a:off x="10564372" y="1805931"/>
            <a:ext cx="128774" cy="1686680"/>
          </a:xfrm>
          <a:prstGeom prst="leftBracket">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10291542" y="2188738"/>
            <a:ext cx="712054" cy="338554"/>
          </a:xfrm>
          <a:prstGeom prst="rect">
            <a:avLst/>
          </a:prstGeom>
          <a:noFill/>
        </p:spPr>
        <p:txBody>
          <a:bodyPr wrap="none" rtlCol="0">
            <a:spAutoFit/>
          </a:bodyPr>
          <a:lstStyle/>
          <a:p>
            <a:r>
              <a:rPr lang="en-US" sz="1600" dirty="0" smtClean="0">
                <a:solidFill>
                  <a:schemeClr val="bg1">
                    <a:lumMod val="50000"/>
                  </a:schemeClr>
                </a:solidFill>
                <a:latin typeface="Century Gothic" charset="0"/>
                <a:ea typeface="Century Gothic" charset="0"/>
                <a:cs typeface="Century Gothic" charset="0"/>
              </a:rPr>
              <a:t>NTUA</a:t>
            </a:r>
            <a:endParaRPr lang="en-US" sz="1600" dirty="0">
              <a:solidFill>
                <a:schemeClr val="bg1">
                  <a:lumMod val="50000"/>
                </a:schemeClr>
              </a:solidFill>
              <a:latin typeface="Century Gothic" charset="0"/>
              <a:ea typeface="Century Gothic" charset="0"/>
              <a:cs typeface="Century Gothic" charset="0"/>
            </a:endParaRPr>
          </a:p>
        </p:txBody>
      </p:sp>
      <p:sp>
        <p:nvSpPr>
          <p:cNvPr id="24" name="TextBox 23"/>
          <p:cNvSpPr txBox="1"/>
          <p:nvPr/>
        </p:nvSpPr>
        <p:spPr>
          <a:xfrm>
            <a:off x="9687638" y="4571591"/>
            <a:ext cx="1882246" cy="523220"/>
          </a:xfrm>
          <a:prstGeom prst="rect">
            <a:avLst/>
          </a:prstGeom>
          <a:noFill/>
        </p:spPr>
        <p:txBody>
          <a:bodyPr wrap="none" rtlCol="0">
            <a:spAutoFit/>
          </a:bodyPr>
          <a:lstStyle/>
          <a:p>
            <a:pPr algn="ctr"/>
            <a:r>
              <a:rPr lang="en-US" sz="1400" dirty="0" err="1" smtClean="0">
                <a:solidFill>
                  <a:schemeClr val="bg1">
                    <a:lumMod val="50000"/>
                  </a:schemeClr>
                </a:solidFill>
                <a:latin typeface="Century Gothic" charset="0"/>
                <a:ea typeface="Century Gothic" charset="0"/>
                <a:cs typeface="Century Gothic" charset="0"/>
              </a:rPr>
              <a:t>Dimitrios</a:t>
            </a:r>
            <a:r>
              <a:rPr lang="en-US" sz="1400" dirty="0" smtClean="0">
                <a:solidFill>
                  <a:schemeClr val="bg1">
                    <a:lumMod val="50000"/>
                  </a:schemeClr>
                </a:solidFill>
                <a:latin typeface="Century Gothic" charset="0"/>
                <a:ea typeface="Century Gothic" charset="0"/>
                <a:cs typeface="Century Gothic" charset="0"/>
              </a:rPr>
              <a:t> </a:t>
            </a:r>
            <a:r>
              <a:rPr lang="en-US" sz="1400" dirty="0" err="1" smtClean="0">
                <a:solidFill>
                  <a:schemeClr val="bg1">
                    <a:lumMod val="50000"/>
                  </a:schemeClr>
                </a:solidFill>
                <a:latin typeface="Century Gothic" charset="0"/>
                <a:ea typeface="Century Gothic" charset="0"/>
                <a:cs typeface="Century Gothic" charset="0"/>
              </a:rPr>
              <a:t>Tsoumakos</a:t>
            </a:r>
            <a:endParaRPr lang="en-US" sz="1400" dirty="0" smtClean="0">
              <a:solidFill>
                <a:schemeClr val="bg1">
                  <a:lumMod val="50000"/>
                </a:schemeClr>
              </a:solidFill>
              <a:latin typeface="Century Gothic" charset="0"/>
              <a:ea typeface="Century Gothic" charset="0"/>
              <a:cs typeface="Century Gothic" charset="0"/>
            </a:endParaRPr>
          </a:p>
          <a:p>
            <a:pPr algn="ctr"/>
            <a:r>
              <a:rPr lang="en-US" sz="1400" b="1" i="1" dirty="0" err="1" smtClean="0">
                <a:solidFill>
                  <a:schemeClr val="accent1">
                    <a:lumMod val="75000"/>
                  </a:schemeClr>
                </a:solidFill>
                <a:latin typeface="Century Gothic" charset="0"/>
                <a:ea typeface="Century Gothic" charset="0"/>
                <a:cs typeface="Century Gothic" charset="0"/>
              </a:rPr>
              <a:t>dtsouma</a:t>
            </a:r>
            <a:endParaRPr lang="en-US" sz="1400" b="1" i="1" dirty="0">
              <a:solidFill>
                <a:schemeClr val="accent1">
                  <a:lumMod val="75000"/>
                </a:schemeClr>
              </a:solidFill>
              <a:latin typeface="Century Gothic" charset="0"/>
              <a:ea typeface="Century Gothic" charset="0"/>
              <a:cs typeface="Century Gothic" charset="0"/>
            </a:endParaRPr>
          </a:p>
        </p:txBody>
      </p:sp>
      <p:sp>
        <p:nvSpPr>
          <p:cNvPr id="26" name="Left Bracket 25"/>
          <p:cNvSpPr/>
          <p:nvPr/>
        </p:nvSpPr>
        <p:spPr>
          <a:xfrm rot="16200000" flipV="1">
            <a:off x="3657041" y="2291313"/>
            <a:ext cx="127000" cy="5635500"/>
          </a:xfrm>
          <a:prstGeom prst="leftBracket">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2974984" y="5200569"/>
            <a:ext cx="1491114" cy="307777"/>
          </a:xfrm>
          <a:prstGeom prst="rect">
            <a:avLst/>
          </a:prstGeom>
          <a:noFill/>
        </p:spPr>
        <p:txBody>
          <a:bodyPr wrap="none" rtlCol="0">
            <a:spAutoFit/>
          </a:bodyPr>
          <a:lstStyle/>
          <a:p>
            <a:r>
              <a:rPr lang="en-US" sz="1400" b="1" i="1" dirty="0" smtClean="0">
                <a:solidFill>
                  <a:schemeClr val="accent1">
                    <a:lumMod val="75000"/>
                  </a:schemeClr>
                </a:solidFill>
                <a:latin typeface="Century Gothic" charset="0"/>
                <a:ea typeface="Century Gothic" charset="0"/>
                <a:cs typeface="Century Gothic" charset="0"/>
              </a:rPr>
              <a:t>@ </a:t>
            </a:r>
            <a:r>
              <a:rPr lang="en-US" sz="1400" b="1" i="1" dirty="0" err="1" smtClean="0">
                <a:solidFill>
                  <a:schemeClr val="accent1">
                    <a:lumMod val="75000"/>
                  </a:schemeClr>
                </a:solidFill>
                <a:latin typeface="Century Gothic" charset="0"/>
                <a:ea typeface="Century Gothic" charset="0"/>
                <a:cs typeface="Century Gothic" charset="0"/>
              </a:rPr>
              <a:t>cs.ucy.ac.cy</a:t>
            </a:r>
            <a:endParaRPr lang="en-US" sz="1400" b="1" i="1" dirty="0">
              <a:solidFill>
                <a:schemeClr val="accent1">
                  <a:lumMod val="75000"/>
                </a:schemeClr>
              </a:solidFill>
              <a:latin typeface="Century Gothic" charset="0"/>
              <a:ea typeface="Century Gothic" charset="0"/>
              <a:cs typeface="Century Gothic" charset="0"/>
            </a:endParaRPr>
          </a:p>
        </p:txBody>
      </p:sp>
      <p:sp>
        <p:nvSpPr>
          <p:cNvPr id="28" name="Left Bracket 27"/>
          <p:cNvSpPr/>
          <p:nvPr/>
        </p:nvSpPr>
        <p:spPr>
          <a:xfrm rot="16200000" flipV="1">
            <a:off x="7985201" y="4272878"/>
            <a:ext cx="128774" cy="1686680"/>
          </a:xfrm>
          <a:prstGeom prst="leftBracket">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7134914" y="5216155"/>
            <a:ext cx="1861407" cy="307777"/>
          </a:xfrm>
          <a:prstGeom prst="rect">
            <a:avLst/>
          </a:prstGeom>
          <a:noFill/>
        </p:spPr>
        <p:txBody>
          <a:bodyPr wrap="none" rtlCol="0">
            <a:spAutoFit/>
          </a:bodyPr>
          <a:lstStyle/>
          <a:p>
            <a:r>
              <a:rPr lang="en-US" sz="1400" b="1" i="1" dirty="0">
                <a:solidFill>
                  <a:schemeClr val="accent1">
                    <a:lumMod val="75000"/>
                  </a:schemeClr>
                </a:solidFill>
                <a:latin typeface="Century Gothic" charset="0"/>
                <a:ea typeface="Century Gothic" charset="0"/>
                <a:cs typeface="Century Gothic" charset="0"/>
              </a:rPr>
              <a:t>@ </a:t>
            </a:r>
            <a:r>
              <a:rPr lang="en-US" sz="1400" b="1" i="1" dirty="0" err="1">
                <a:solidFill>
                  <a:schemeClr val="accent1">
                    <a:lumMod val="75000"/>
                  </a:schemeClr>
                </a:solidFill>
                <a:latin typeface="Century Gothic" charset="0"/>
                <a:ea typeface="Century Gothic" charset="0"/>
                <a:cs typeface="Century Gothic" charset="0"/>
              </a:rPr>
              <a:t>dsg.tuwien.ac.at</a:t>
            </a:r>
            <a:r>
              <a:rPr lang="en-US" sz="1400" b="1" i="1" dirty="0">
                <a:solidFill>
                  <a:schemeClr val="accent1">
                    <a:lumMod val="75000"/>
                  </a:schemeClr>
                </a:solidFill>
                <a:latin typeface="Century Gothic" charset="0"/>
                <a:ea typeface="Century Gothic" charset="0"/>
                <a:cs typeface="Century Gothic" charset="0"/>
              </a:rPr>
              <a:t> </a:t>
            </a:r>
          </a:p>
        </p:txBody>
      </p:sp>
      <p:sp>
        <p:nvSpPr>
          <p:cNvPr id="30" name="Left Bracket 29"/>
          <p:cNvSpPr/>
          <p:nvPr/>
        </p:nvSpPr>
        <p:spPr>
          <a:xfrm rot="16200000" flipV="1">
            <a:off x="10564372" y="4272878"/>
            <a:ext cx="128774" cy="1686680"/>
          </a:xfrm>
          <a:prstGeom prst="leftBracket">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9696827" y="5216155"/>
            <a:ext cx="1901483" cy="307777"/>
          </a:xfrm>
          <a:prstGeom prst="rect">
            <a:avLst/>
          </a:prstGeom>
          <a:noFill/>
        </p:spPr>
        <p:txBody>
          <a:bodyPr wrap="none" rtlCol="0">
            <a:spAutoFit/>
          </a:bodyPr>
          <a:lstStyle/>
          <a:p>
            <a:r>
              <a:rPr lang="en-US" sz="1400" b="1" i="1" dirty="0">
                <a:solidFill>
                  <a:schemeClr val="accent1">
                    <a:lumMod val="75000"/>
                  </a:schemeClr>
                </a:solidFill>
                <a:latin typeface="Century Gothic" charset="0"/>
                <a:ea typeface="Century Gothic" charset="0"/>
                <a:cs typeface="Century Gothic" charset="0"/>
              </a:rPr>
              <a:t>@ </a:t>
            </a:r>
            <a:r>
              <a:rPr lang="en-US" sz="1400" b="1" i="1" dirty="0" err="1" smtClean="0">
                <a:solidFill>
                  <a:schemeClr val="accent1">
                    <a:lumMod val="75000"/>
                  </a:schemeClr>
                </a:solidFill>
                <a:latin typeface="Century Gothic" charset="0"/>
                <a:ea typeface="Century Gothic" charset="0"/>
                <a:cs typeface="Century Gothic" charset="0"/>
              </a:rPr>
              <a:t>cslab.ece.ntua.gr</a:t>
            </a:r>
            <a:endParaRPr lang="en-US" sz="1400" b="1" i="1" dirty="0">
              <a:solidFill>
                <a:schemeClr val="accent1">
                  <a:lumMod val="75000"/>
                </a:schemeClr>
              </a:solidFill>
              <a:latin typeface="Century Gothic" charset="0"/>
              <a:ea typeface="Century Gothic" charset="0"/>
              <a:cs typeface="Century Gothic" charset="0"/>
            </a:endParaRPr>
          </a:p>
        </p:txBody>
      </p:sp>
      <p:pic>
        <p:nvPicPr>
          <p:cNvPr id="32" name="Picture 31"/>
          <p:cNvPicPr>
            <a:picLocks noChangeAspect="1"/>
          </p:cNvPicPr>
          <p:nvPr/>
        </p:nvPicPr>
        <p:blipFill>
          <a:blip r:embed="rId7"/>
          <a:stretch>
            <a:fillRect/>
          </a:stretch>
        </p:blipFill>
        <p:spPr>
          <a:xfrm>
            <a:off x="10570871" y="199709"/>
            <a:ext cx="1565858" cy="684178"/>
          </a:xfrm>
          <a:prstGeom prst="rect">
            <a:avLst/>
          </a:prstGeom>
        </p:spPr>
      </p:pic>
    </p:spTree>
    <p:extLst>
      <p:ext uri="{BB962C8B-B14F-4D97-AF65-F5344CB8AC3E}">
        <p14:creationId xmlns:p14="http://schemas.microsoft.com/office/powerpoint/2010/main" val="71368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Use Case 1: </a:t>
            </a:r>
            <a:r>
              <a:rPr lang="en-US" dirty="0" smtClean="0">
                <a:solidFill>
                  <a:schemeClr val="accent1">
                    <a:lumMod val="75000"/>
                  </a:schemeClr>
                </a:solidFill>
              </a:rPr>
              <a:t>Cancer Genome Detection</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16" name="Group 15"/>
          <p:cNvGrpSpPr/>
          <p:nvPr/>
        </p:nvGrpSpPr>
        <p:grpSpPr>
          <a:xfrm>
            <a:off x="838200" y="1879895"/>
            <a:ext cx="9183034" cy="4287247"/>
            <a:chOff x="746332" y="1212996"/>
            <a:chExt cx="10060231" cy="4696781"/>
          </a:xfrm>
        </p:grpSpPr>
        <p:pic>
          <p:nvPicPr>
            <p:cNvPr id="11" name="pasted-image.tif"/>
            <p:cNvPicPr>
              <a:picLocks noChangeAspect="1"/>
            </p:cNvPicPr>
            <p:nvPr/>
          </p:nvPicPr>
          <p:blipFill>
            <a:blip r:embed="rId2">
              <a:extLst/>
            </a:blip>
            <a:stretch>
              <a:fillRect/>
            </a:stretch>
          </p:blipFill>
          <p:spPr>
            <a:xfrm>
              <a:off x="2709001" y="1212996"/>
              <a:ext cx="8097562" cy="4696781"/>
            </a:xfrm>
            <a:prstGeom prst="rect">
              <a:avLst/>
            </a:prstGeom>
            <a:ln w="12700">
              <a:miter lim="400000"/>
            </a:ln>
          </p:spPr>
        </p:pic>
        <p:sp>
          <p:nvSpPr>
            <p:cNvPr id="12" name="Shape 537"/>
            <p:cNvSpPr/>
            <p:nvPr/>
          </p:nvSpPr>
          <p:spPr>
            <a:xfrm>
              <a:off x="746332" y="1803665"/>
              <a:ext cx="2349048" cy="70807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a:lvl1pPr>
            </a:lstStyle>
            <a:p>
              <a:pPr algn="ctr">
                <a:defRPr sz="1800"/>
              </a:pPr>
              <a:r>
                <a:rPr dirty="0">
                  <a:solidFill>
                    <a:schemeClr val="accent2">
                      <a:lumMod val="75000"/>
                    </a:schemeClr>
                  </a:solidFill>
                </a:rPr>
                <a:t>CPU and </a:t>
              </a:r>
              <a:r>
                <a:rPr lang="en-US" dirty="0" smtClean="0">
                  <a:solidFill>
                    <a:schemeClr val="accent2">
                      <a:lumMod val="75000"/>
                    </a:schemeClr>
                  </a:solidFill>
                </a:rPr>
                <a:t>D</a:t>
              </a:r>
              <a:r>
                <a:rPr dirty="0" smtClean="0">
                  <a:solidFill>
                    <a:schemeClr val="accent2">
                      <a:lumMod val="75000"/>
                    </a:schemeClr>
                  </a:solidFill>
                </a:rPr>
                <a:t>isk </a:t>
              </a:r>
              <a:r>
                <a:rPr dirty="0">
                  <a:solidFill>
                    <a:schemeClr val="accent2">
                      <a:lumMod val="75000"/>
                    </a:schemeClr>
                  </a:solidFill>
                </a:rPr>
                <a:t>I/O intensive</a:t>
              </a:r>
            </a:p>
          </p:txBody>
        </p:sp>
        <p:sp>
          <p:nvSpPr>
            <p:cNvPr id="13" name="Shape 538"/>
            <p:cNvSpPr/>
            <p:nvPr/>
          </p:nvSpPr>
          <p:spPr>
            <a:xfrm>
              <a:off x="977688" y="3309686"/>
              <a:ext cx="1886335" cy="70807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a:lvl1pPr>
            </a:lstStyle>
            <a:p>
              <a:pPr algn="ctr">
                <a:defRPr sz="1800"/>
              </a:pPr>
              <a:r>
                <a:rPr dirty="0">
                  <a:solidFill>
                    <a:schemeClr val="accent2">
                      <a:lumMod val="75000"/>
                    </a:schemeClr>
                  </a:solidFill>
                </a:rPr>
                <a:t>Memory </a:t>
              </a:r>
              <a:r>
                <a:rPr lang="en-US" dirty="0" smtClean="0">
                  <a:solidFill>
                    <a:schemeClr val="accent2">
                      <a:lumMod val="75000"/>
                    </a:schemeClr>
                  </a:solidFill>
                </a:rPr>
                <a:t>I</a:t>
              </a:r>
              <a:r>
                <a:rPr dirty="0" smtClean="0">
                  <a:solidFill>
                    <a:schemeClr val="accent2">
                      <a:lumMod val="75000"/>
                    </a:schemeClr>
                  </a:solidFill>
                </a:rPr>
                <a:t>ntensive</a:t>
              </a:r>
              <a:endParaRPr dirty="0">
                <a:solidFill>
                  <a:schemeClr val="accent2">
                    <a:lumMod val="75000"/>
                  </a:schemeClr>
                </a:solidFill>
              </a:endParaRPr>
            </a:p>
          </p:txBody>
        </p:sp>
        <p:sp>
          <p:nvSpPr>
            <p:cNvPr id="14" name="Shape 539"/>
            <p:cNvSpPr/>
            <p:nvPr/>
          </p:nvSpPr>
          <p:spPr>
            <a:xfrm>
              <a:off x="746332" y="4815707"/>
              <a:ext cx="2349048" cy="64063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gn="ctr"/>
              <a:r>
                <a:rPr sz="1600" dirty="0">
                  <a:solidFill>
                    <a:schemeClr val="accent2">
                      <a:lumMod val="75000"/>
                    </a:schemeClr>
                  </a:solidFill>
                </a:rPr>
                <a:t>Disk I/O and </a:t>
              </a:r>
              <a:r>
                <a:rPr lang="en-US" sz="1600" dirty="0" smtClean="0">
                  <a:solidFill>
                    <a:schemeClr val="accent2">
                      <a:lumMod val="75000"/>
                    </a:schemeClr>
                  </a:solidFill>
                </a:rPr>
                <a:t>M</a:t>
              </a:r>
              <a:r>
                <a:rPr sz="1600" dirty="0" smtClean="0">
                  <a:solidFill>
                    <a:schemeClr val="accent2">
                      <a:lumMod val="75000"/>
                    </a:schemeClr>
                  </a:solidFill>
                </a:rPr>
                <a:t>emory </a:t>
              </a:r>
              <a:r>
                <a:rPr lang="en-US" sz="1600" dirty="0">
                  <a:solidFill>
                    <a:schemeClr val="accent2">
                      <a:lumMod val="75000"/>
                    </a:schemeClr>
                  </a:solidFill>
                </a:rPr>
                <a:t>I</a:t>
              </a:r>
              <a:r>
                <a:rPr sz="1600" dirty="0" smtClean="0">
                  <a:solidFill>
                    <a:schemeClr val="accent2">
                      <a:lumMod val="75000"/>
                    </a:schemeClr>
                  </a:solidFill>
                </a:rPr>
                <a:t>ntensive</a:t>
              </a:r>
              <a:endParaRPr sz="1600" dirty="0">
                <a:solidFill>
                  <a:schemeClr val="accent2">
                    <a:lumMod val="75000"/>
                  </a:schemeClr>
                </a:solidFill>
              </a:endParaRPr>
            </a:p>
          </p:txBody>
        </p:sp>
        <p:sp>
          <p:nvSpPr>
            <p:cNvPr id="15" name="Shape 540"/>
            <p:cNvSpPr/>
            <p:nvPr/>
          </p:nvSpPr>
          <p:spPr>
            <a:xfrm>
              <a:off x="4700996" y="1439043"/>
              <a:ext cx="4499951" cy="1158106"/>
            </a:xfrm>
            <a:prstGeom prst="roundRect">
              <a:avLst>
                <a:gd name="adj" fmla="val 16449"/>
              </a:avLst>
            </a:prstGeom>
            <a:ln w="25400">
              <a:solidFill>
                <a:srgbClr val="FF2600"/>
              </a:solidFill>
              <a:bevel/>
            </a:ln>
            <a:effectLst>
              <a:outerShdw blurRad="38100" dist="23000" dir="5400000" rotWithShape="0">
                <a:srgbClr val="000000">
                  <a:alpha val="35000"/>
                </a:srgbClr>
              </a:outerShdw>
            </a:effectLst>
          </p:spPr>
          <p:txBody>
            <a:bodyPr lIns="45719" rIns="45719" anchor="ctr"/>
            <a:lstStyle/>
            <a:p>
              <a:endParaRPr/>
            </a:p>
          </p:txBody>
        </p:sp>
      </p:grpSp>
      <p:pic>
        <p:nvPicPr>
          <p:cNvPr id="17" name="pasted-image.tif"/>
          <p:cNvPicPr>
            <a:picLocks noChangeAspect="1"/>
          </p:cNvPicPr>
          <p:nvPr/>
        </p:nvPicPr>
        <p:blipFill>
          <a:blip r:embed="rId3">
            <a:extLst/>
          </a:blip>
          <a:stretch>
            <a:fillRect/>
          </a:stretch>
        </p:blipFill>
        <p:spPr>
          <a:xfrm>
            <a:off x="10090912" y="5195204"/>
            <a:ext cx="1943876" cy="971938"/>
          </a:xfrm>
          <a:prstGeom prst="rect">
            <a:avLst/>
          </a:prstGeom>
          <a:noFill/>
          <a:ln w="12700">
            <a:noFill/>
            <a:miter lim="400000"/>
          </a:ln>
          <a:effectLst/>
        </p:spPr>
      </p:pic>
      <p:sp>
        <p:nvSpPr>
          <p:cNvPr id="3" name="Slide Number Placeholder 2"/>
          <p:cNvSpPr>
            <a:spLocks noGrp="1"/>
          </p:cNvSpPr>
          <p:nvPr>
            <p:ph type="sldNum" sz="quarter" idx="12"/>
          </p:nvPr>
        </p:nvSpPr>
        <p:spPr/>
        <p:txBody>
          <a:bodyPr/>
          <a:lstStyle/>
          <a:p>
            <a:fld id="{2E1132C6-AAAE-EC48-8E6B-34456B74D6B2}" type="slidenum">
              <a:rPr lang="en-US" smtClean="0"/>
              <a:t>14</a:t>
            </a:fld>
            <a:endParaRPr lang="en-US" dirty="0"/>
          </a:p>
        </p:txBody>
      </p:sp>
    </p:spTree>
    <p:extLst>
      <p:ext uri="{BB962C8B-B14F-4D97-AF65-F5344CB8AC3E}">
        <p14:creationId xmlns:p14="http://schemas.microsoft.com/office/powerpoint/2010/main" val="4681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457200">
              <a:defRPr>
                <a:solidFill>
                  <a:srgbClr val="9B9B9B"/>
                </a:solidFill>
              </a:defRPr>
            </a:pPr>
            <a:r>
              <a:rPr lang="en-US" b="1" dirty="0" smtClean="0">
                <a:solidFill>
                  <a:schemeClr val="accent1">
                    <a:lumMod val="75000"/>
                  </a:schemeClr>
                </a:solidFill>
              </a:rPr>
              <a:t>Elasticity Profile</a:t>
            </a:r>
            <a:br>
              <a:rPr lang="en-US" b="1" dirty="0" smtClean="0">
                <a:solidFill>
                  <a:schemeClr val="accent1">
                    <a:lumMod val="75000"/>
                  </a:schemeClr>
                </a:solidFill>
              </a:rPr>
            </a:br>
            <a:r>
              <a:rPr lang="en-US" sz="1800" b="1" i="1" dirty="0" smtClean="0"/>
              <a:t>”</a:t>
            </a:r>
            <a:r>
              <a:rPr lang="en-US" sz="1800" b="1" i="1" dirty="0" err="1" smtClean="0"/>
              <a:t>Analysing</a:t>
            </a:r>
            <a:r>
              <a:rPr lang="en-US" sz="1800" b="1" i="1" dirty="0" smtClean="0"/>
              <a:t> </a:t>
            </a:r>
            <a:r>
              <a:rPr lang="en-US" sz="1800" b="1" i="1" dirty="0"/>
              <a:t>Cancer Genomics in the Elastic </a:t>
            </a:r>
            <a:r>
              <a:rPr lang="en-US" sz="1800" b="1" i="1" dirty="0" smtClean="0"/>
              <a:t>Cloud”</a:t>
            </a:r>
            <a:br>
              <a:rPr lang="en-US" sz="1800" b="1" i="1" dirty="0" smtClean="0"/>
            </a:br>
            <a:r>
              <a:rPr lang="en-US" sz="1800" dirty="0" smtClean="0"/>
              <a:t>C. </a:t>
            </a:r>
            <a:r>
              <a:rPr lang="en-US" sz="1800" dirty="0" err="1"/>
              <a:t>Smowton</a:t>
            </a:r>
            <a:r>
              <a:rPr lang="en-US" sz="1800" dirty="0"/>
              <a:t>, </a:t>
            </a:r>
            <a:r>
              <a:rPr lang="en-US" sz="1800" dirty="0" smtClean="0"/>
              <a:t>A. </a:t>
            </a:r>
            <a:r>
              <a:rPr lang="en-US" sz="1800" dirty="0" err="1" smtClean="0"/>
              <a:t>Balla</a:t>
            </a:r>
            <a:r>
              <a:rPr lang="en-US" sz="1800" dirty="0" smtClean="0"/>
              <a:t>, D. </a:t>
            </a:r>
            <a:r>
              <a:rPr lang="en-US" sz="1800" dirty="0" err="1" smtClean="0"/>
              <a:t>Antoniades</a:t>
            </a:r>
            <a:r>
              <a:rPr lang="en-US" sz="1800" dirty="0" smtClean="0"/>
              <a:t>, Miller, G.</a:t>
            </a:r>
            <a:r>
              <a:rPr lang="en-US" sz="1800" i="1" dirty="0" smtClean="0"/>
              <a:t> </a:t>
            </a:r>
            <a:r>
              <a:rPr lang="en-US" sz="1800" dirty="0"/>
              <a:t>Pallis</a:t>
            </a:r>
            <a:r>
              <a:rPr lang="en-US" sz="1800" dirty="0" smtClean="0"/>
              <a:t>, M. Dikaiakos, W. Xing, </a:t>
            </a:r>
            <a:r>
              <a:rPr lang="en-US" sz="1800" dirty="0" err="1" smtClean="0"/>
              <a:t>CCGridLife</a:t>
            </a:r>
            <a:r>
              <a:rPr lang="en-US" sz="1800" dirty="0" smtClean="0"/>
              <a:t> 2015</a:t>
            </a:r>
            <a:endParaRPr lang="en-US" sz="1800"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11" name="pasted-image.pdf"/>
          <p:cNvPicPr>
            <a:picLocks noChangeAspect="1"/>
          </p:cNvPicPr>
          <p:nvPr/>
        </p:nvPicPr>
        <p:blipFill>
          <a:blip r:embed="rId2">
            <a:extLst/>
          </a:blip>
          <a:stretch>
            <a:fillRect/>
          </a:stretch>
        </p:blipFill>
        <p:spPr>
          <a:xfrm>
            <a:off x="3820699" y="1690688"/>
            <a:ext cx="5680367" cy="1606109"/>
          </a:xfrm>
          <a:prstGeom prst="rect">
            <a:avLst/>
          </a:prstGeom>
          <a:ln w="12700">
            <a:miter lim="400000"/>
          </a:ln>
        </p:spPr>
      </p:pic>
      <p:pic>
        <p:nvPicPr>
          <p:cNvPr id="12" name="pasted-image.pdf"/>
          <p:cNvPicPr>
            <a:picLocks noChangeAspect="1"/>
          </p:cNvPicPr>
          <p:nvPr/>
        </p:nvPicPr>
        <p:blipFill>
          <a:blip r:embed="rId3">
            <a:extLst/>
          </a:blip>
          <a:stretch>
            <a:fillRect/>
          </a:stretch>
        </p:blipFill>
        <p:spPr>
          <a:xfrm>
            <a:off x="3871099" y="3303572"/>
            <a:ext cx="5579566" cy="1570337"/>
          </a:xfrm>
          <a:prstGeom prst="rect">
            <a:avLst/>
          </a:prstGeom>
          <a:ln w="12700">
            <a:miter lim="400000"/>
          </a:ln>
        </p:spPr>
      </p:pic>
      <p:pic>
        <p:nvPicPr>
          <p:cNvPr id="13" name="pasted-image.pdf"/>
          <p:cNvPicPr>
            <a:picLocks noChangeAspect="1"/>
          </p:cNvPicPr>
          <p:nvPr/>
        </p:nvPicPr>
        <p:blipFill>
          <a:blip r:embed="rId4">
            <a:extLst/>
          </a:blip>
          <a:stretch>
            <a:fillRect/>
          </a:stretch>
        </p:blipFill>
        <p:spPr>
          <a:xfrm>
            <a:off x="3871099" y="4817635"/>
            <a:ext cx="5579566" cy="1570337"/>
          </a:xfrm>
          <a:prstGeom prst="rect">
            <a:avLst/>
          </a:prstGeom>
          <a:ln w="12700">
            <a:miter lim="400000"/>
          </a:ln>
        </p:spPr>
      </p:pic>
      <p:sp>
        <p:nvSpPr>
          <p:cNvPr id="15" name="Shape 550"/>
          <p:cNvSpPr/>
          <p:nvPr/>
        </p:nvSpPr>
        <p:spPr>
          <a:xfrm>
            <a:off x="10221982" y="2172869"/>
            <a:ext cx="783776"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500"/>
            </a:lvl1pPr>
          </a:lstStyle>
          <a:p>
            <a:pPr algn="ctr"/>
            <a:r>
              <a:rPr sz="2000" b="1" dirty="0">
                <a:solidFill>
                  <a:schemeClr val="accent2">
                    <a:lumMod val="75000"/>
                  </a:schemeClr>
                </a:solidFill>
                <a:latin typeface="Century Gothic" charset="0"/>
                <a:ea typeface="Century Gothic" charset="0"/>
                <a:cs typeface="Century Gothic" charset="0"/>
              </a:rPr>
              <a:t>CPU</a:t>
            </a:r>
          </a:p>
        </p:txBody>
      </p:sp>
      <p:sp>
        <p:nvSpPr>
          <p:cNvPr id="16" name="Shape 551"/>
          <p:cNvSpPr/>
          <p:nvPr/>
        </p:nvSpPr>
        <p:spPr>
          <a:xfrm>
            <a:off x="9873942" y="3899944"/>
            <a:ext cx="1479858"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500"/>
            </a:lvl1pPr>
          </a:lstStyle>
          <a:p>
            <a:pPr algn="ctr"/>
            <a:r>
              <a:rPr sz="2000" b="1">
                <a:solidFill>
                  <a:schemeClr val="accent2">
                    <a:lumMod val="75000"/>
                  </a:schemeClr>
                </a:solidFill>
                <a:latin typeface="Century Gothic" charset="0"/>
                <a:ea typeface="Century Gothic" charset="0"/>
                <a:cs typeface="Century Gothic" charset="0"/>
              </a:rPr>
              <a:t>Memory</a:t>
            </a:r>
          </a:p>
        </p:txBody>
      </p:sp>
      <p:sp>
        <p:nvSpPr>
          <p:cNvPr id="17" name="Shape 552"/>
          <p:cNvSpPr/>
          <p:nvPr/>
        </p:nvSpPr>
        <p:spPr>
          <a:xfrm>
            <a:off x="10297882" y="5382385"/>
            <a:ext cx="631977"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500"/>
            </a:lvl1pPr>
          </a:lstStyle>
          <a:p>
            <a:pPr algn="ctr"/>
            <a:r>
              <a:rPr sz="2000" b="1">
                <a:solidFill>
                  <a:schemeClr val="accent2">
                    <a:lumMod val="75000"/>
                  </a:schemeClr>
                </a:solidFill>
                <a:latin typeface="Century Gothic" charset="0"/>
                <a:ea typeface="Century Gothic" charset="0"/>
                <a:cs typeface="Century Gothic" charset="0"/>
              </a:rPr>
              <a:t>I/O</a:t>
            </a:r>
          </a:p>
        </p:txBody>
      </p:sp>
      <p:sp>
        <p:nvSpPr>
          <p:cNvPr id="3" name="Slide Number Placeholder 2"/>
          <p:cNvSpPr>
            <a:spLocks noGrp="1"/>
          </p:cNvSpPr>
          <p:nvPr>
            <p:ph type="sldNum" sz="quarter" idx="12"/>
          </p:nvPr>
        </p:nvSpPr>
        <p:spPr/>
        <p:txBody>
          <a:bodyPr/>
          <a:lstStyle/>
          <a:p>
            <a:fld id="{2E1132C6-AAAE-EC48-8E6B-34456B74D6B2}" type="slidenum">
              <a:rPr lang="en-US" smtClean="0"/>
              <a:t>15</a:t>
            </a:fld>
            <a:endParaRPr lang="en-US" dirty="0"/>
          </a:p>
        </p:txBody>
      </p:sp>
    </p:spTree>
    <p:extLst>
      <p:ext uri="{BB962C8B-B14F-4D97-AF65-F5344CB8AC3E}">
        <p14:creationId xmlns:p14="http://schemas.microsoft.com/office/powerpoint/2010/main" val="358929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Use Case 1: Big Data Analysis Game</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18" name="pasted-image.tif"/>
          <p:cNvPicPr>
            <a:picLocks noChangeAspect="1"/>
          </p:cNvPicPr>
          <p:nvPr/>
        </p:nvPicPr>
        <p:blipFill>
          <a:blip r:embed="rId2">
            <a:extLst/>
          </a:blip>
          <a:stretch>
            <a:fillRect/>
          </a:stretch>
        </p:blipFill>
        <p:spPr>
          <a:xfrm>
            <a:off x="2812377" y="1823812"/>
            <a:ext cx="6567246" cy="4532538"/>
          </a:xfrm>
          <a:prstGeom prst="rect">
            <a:avLst/>
          </a:prstGeom>
          <a:ln w="12700">
            <a:miter lim="400000"/>
          </a:ln>
        </p:spPr>
      </p:pic>
      <p:pic>
        <p:nvPicPr>
          <p:cNvPr id="3" name="Picture 2"/>
          <p:cNvPicPr>
            <a:picLocks noChangeAspect="1"/>
          </p:cNvPicPr>
          <p:nvPr/>
        </p:nvPicPr>
        <p:blipFill>
          <a:blip r:embed="rId3"/>
          <a:stretch>
            <a:fillRect/>
          </a:stretch>
        </p:blipFill>
        <p:spPr>
          <a:xfrm>
            <a:off x="9617709" y="5775701"/>
            <a:ext cx="1736091" cy="447525"/>
          </a:xfrm>
          <a:prstGeom prst="rect">
            <a:avLst/>
          </a:prstGeom>
        </p:spPr>
      </p:pic>
      <p:sp>
        <p:nvSpPr>
          <p:cNvPr id="6" name="Slide Number Placeholder 5"/>
          <p:cNvSpPr>
            <a:spLocks noGrp="1"/>
          </p:cNvSpPr>
          <p:nvPr>
            <p:ph type="sldNum" sz="quarter" idx="12"/>
          </p:nvPr>
        </p:nvSpPr>
        <p:spPr/>
        <p:txBody>
          <a:bodyPr/>
          <a:lstStyle/>
          <a:p>
            <a:fld id="{2E1132C6-AAAE-EC48-8E6B-34456B74D6B2}" type="slidenum">
              <a:rPr lang="en-US" smtClean="0"/>
              <a:t>16</a:t>
            </a:fld>
            <a:endParaRPr lang="en-US" dirty="0"/>
          </a:p>
        </p:txBody>
      </p:sp>
    </p:spTree>
    <p:extLst>
      <p:ext uri="{BB962C8B-B14F-4D97-AF65-F5344CB8AC3E}">
        <p14:creationId xmlns:p14="http://schemas.microsoft.com/office/powerpoint/2010/main" val="707178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Use Case 1: Big Data Analysis Game</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3" name="Picture 2"/>
          <p:cNvPicPr>
            <a:picLocks noChangeAspect="1"/>
          </p:cNvPicPr>
          <p:nvPr/>
        </p:nvPicPr>
        <p:blipFill>
          <a:blip r:embed="rId2"/>
          <a:stretch>
            <a:fillRect/>
          </a:stretch>
        </p:blipFill>
        <p:spPr>
          <a:xfrm>
            <a:off x="9617709" y="5775701"/>
            <a:ext cx="1736091" cy="447525"/>
          </a:xfrm>
          <a:prstGeom prst="rect">
            <a:avLst/>
          </a:prstGeom>
        </p:spPr>
      </p:pic>
      <p:pic>
        <p:nvPicPr>
          <p:cNvPr id="7" name="pasted-image.tif"/>
          <p:cNvPicPr>
            <a:picLocks noChangeAspect="1"/>
          </p:cNvPicPr>
          <p:nvPr/>
        </p:nvPicPr>
        <p:blipFill>
          <a:blip r:embed="rId3">
            <a:extLst/>
          </a:blip>
          <a:stretch>
            <a:fillRect/>
          </a:stretch>
        </p:blipFill>
        <p:spPr>
          <a:xfrm>
            <a:off x="2707538" y="1823812"/>
            <a:ext cx="6776924" cy="4615006"/>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17</a:t>
            </a:fld>
            <a:endParaRPr lang="en-US" dirty="0"/>
          </a:p>
        </p:txBody>
      </p:sp>
    </p:spTree>
    <p:extLst>
      <p:ext uri="{BB962C8B-B14F-4D97-AF65-F5344CB8AC3E}">
        <p14:creationId xmlns:p14="http://schemas.microsoft.com/office/powerpoint/2010/main" val="1780214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Use Case 1: Big Data Analysis Game</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3" name="Picture 2"/>
          <p:cNvPicPr>
            <a:picLocks noChangeAspect="1"/>
          </p:cNvPicPr>
          <p:nvPr/>
        </p:nvPicPr>
        <p:blipFill>
          <a:blip r:embed="rId2"/>
          <a:stretch>
            <a:fillRect/>
          </a:stretch>
        </p:blipFill>
        <p:spPr>
          <a:xfrm>
            <a:off x="9617709" y="5775701"/>
            <a:ext cx="1736091" cy="447525"/>
          </a:xfrm>
          <a:prstGeom prst="rect">
            <a:avLst/>
          </a:prstGeom>
        </p:spPr>
      </p:pic>
      <p:pic>
        <p:nvPicPr>
          <p:cNvPr id="7" name="pasted-image.tif"/>
          <p:cNvPicPr>
            <a:picLocks noChangeAspect="1"/>
          </p:cNvPicPr>
          <p:nvPr/>
        </p:nvPicPr>
        <p:blipFill>
          <a:blip r:embed="rId3">
            <a:extLst/>
          </a:blip>
          <a:stretch>
            <a:fillRect/>
          </a:stretch>
        </p:blipFill>
        <p:spPr>
          <a:xfrm>
            <a:off x="2305200" y="1823812"/>
            <a:ext cx="7581600" cy="3767919"/>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18</a:t>
            </a:fld>
            <a:endParaRPr lang="en-US" dirty="0"/>
          </a:p>
        </p:txBody>
      </p:sp>
    </p:spTree>
    <p:extLst>
      <p:ext uri="{BB962C8B-B14F-4D97-AF65-F5344CB8AC3E}">
        <p14:creationId xmlns:p14="http://schemas.microsoft.com/office/powerpoint/2010/main" val="1152593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Use Case 1: Big Data Analysis Game</a:t>
            </a:r>
            <a:endParaRPr lang="en-US"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3" name="Picture 2"/>
          <p:cNvPicPr>
            <a:picLocks noChangeAspect="1"/>
          </p:cNvPicPr>
          <p:nvPr/>
        </p:nvPicPr>
        <p:blipFill>
          <a:blip r:embed="rId2"/>
          <a:stretch>
            <a:fillRect/>
          </a:stretch>
        </p:blipFill>
        <p:spPr>
          <a:xfrm>
            <a:off x="9617709" y="5775701"/>
            <a:ext cx="1736091" cy="447525"/>
          </a:xfrm>
          <a:prstGeom prst="rect">
            <a:avLst/>
          </a:prstGeom>
        </p:spPr>
      </p:pic>
      <p:pic>
        <p:nvPicPr>
          <p:cNvPr id="8" name="pasted-image.tif"/>
          <p:cNvPicPr>
            <a:picLocks/>
          </p:cNvPicPr>
          <p:nvPr/>
        </p:nvPicPr>
        <p:blipFill>
          <a:blip r:embed="rId3">
            <a:extLst/>
          </a:blip>
          <a:stretch>
            <a:fillRect/>
          </a:stretch>
        </p:blipFill>
        <p:spPr>
          <a:xfrm>
            <a:off x="2305200" y="1823812"/>
            <a:ext cx="7581600" cy="3766297"/>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19</a:t>
            </a:fld>
            <a:endParaRPr lang="en-US" dirty="0"/>
          </a:p>
        </p:txBody>
      </p:sp>
    </p:spTree>
    <p:extLst>
      <p:ext uri="{BB962C8B-B14F-4D97-AF65-F5344CB8AC3E}">
        <p14:creationId xmlns:p14="http://schemas.microsoft.com/office/powerpoint/2010/main" val="609773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latin typeface="+mn-lt"/>
              </a:rPr>
              <a:t>Cloud Computing</a:t>
            </a:r>
            <a:r>
              <a:rPr lang="en-US" b="1" dirty="0" smtClean="0">
                <a:solidFill>
                  <a:schemeClr val="accent1">
                    <a:lumMod val="75000"/>
                  </a:schemeClr>
                </a:solidFill>
              </a:rPr>
              <a:t/>
            </a:r>
            <a:br>
              <a:rPr lang="en-US" b="1" dirty="0" smtClean="0">
                <a:solidFill>
                  <a:schemeClr val="accent1">
                    <a:lumMod val="75000"/>
                  </a:schemeClr>
                </a:solidFill>
              </a:rPr>
            </a:br>
            <a:r>
              <a:rPr lang="en-US" sz="1800" dirty="0" smtClean="0">
                <a:solidFill>
                  <a:schemeClr val="bg1">
                    <a:lumMod val="50000"/>
                  </a:schemeClr>
                </a:solidFill>
              </a:rPr>
              <a:t>The NIST Definition of Cloud Computing, NIST, 2011</a:t>
            </a:r>
            <a:endParaRPr lang="en-US" sz="1800" b="1" dirty="0">
              <a:solidFill>
                <a:schemeClr val="bg1">
                  <a:lumMod val="50000"/>
                </a:schemeClr>
              </a:solidFill>
            </a:endParaRPr>
          </a:p>
        </p:txBody>
      </p:sp>
      <p:sp>
        <p:nvSpPr>
          <p:cNvPr id="3" name="Content Placeholder 2"/>
          <p:cNvSpPr>
            <a:spLocks noGrp="1"/>
          </p:cNvSpPr>
          <p:nvPr>
            <p:ph idx="1"/>
          </p:nvPr>
        </p:nvSpPr>
        <p:spPr/>
        <p:txBody>
          <a:bodyPr/>
          <a:lstStyle/>
          <a:p>
            <a:pPr marL="297179" indent="-297179">
              <a:spcBef>
                <a:spcPts val="4600"/>
              </a:spcBef>
              <a:defRPr sz="2600"/>
            </a:pPr>
            <a:r>
              <a:rPr lang="en-US" dirty="0">
                <a:latin typeface="Century Gothic" charset="0"/>
                <a:ea typeface="Century Gothic" charset="0"/>
                <a:cs typeface="Century Gothic" charset="0"/>
              </a:rPr>
              <a:t>Ubiquitous, convenient, on-demand network access </a:t>
            </a:r>
          </a:p>
          <a:p>
            <a:pPr marL="297179" indent="-297179">
              <a:spcBef>
                <a:spcPts val="4600"/>
              </a:spcBef>
              <a:defRPr sz="2600"/>
            </a:pPr>
            <a:r>
              <a:rPr lang="en-US" dirty="0">
                <a:latin typeface="Century Gothic" charset="0"/>
                <a:ea typeface="Century Gothic" charset="0"/>
                <a:cs typeface="Century Gothic" charset="0"/>
              </a:rPr>
              <a:t>Shared pool of configurable resources</a:t>
            </a:r>
          </a:p>
          <a:p>
            <a:pPr marL="297179" indent="-297179">
              <a:spcBef>
                <a:spcPts val="4600"/>
              </a:spcBef>
              <a:defRPr sz="2600"/>
            </a:pPr>
            <a:r>
              <a:rPr lang="en-US" dirty="0">
                <a:latin typeface="Century Gothic" charset="0"/>
                <a:ea typeface="Century Gothic" charset="0"/>
                <a:cs typeface="Century Gothic" charset="0"/>
              </a:rPr>
              <a:t>Rapid provisioning and release </a:t>
            </a:r>
          </a:p>
          <a:p>
            <a:pPr marL="297179" indent="-297179">
              <a:spcBef>
                <a:spcPts val="4600"/>
              </a:spcBef>
              <a:defRPr sz="2600"/>
            </a:pPr>
            <a:r>
              <a:rPr lang="en-US" dirty="0">
                <a:latin typeface="Century Gothic" charset="0"/>
                <a:ea typeface="Century Gothic" charset="0"/>
                <a:cs typeface="Century Gothic" charset="0"/>
              </a:rPr>
              <a:t>Minimal management effort </a:t>
            </a:r>
          </a:p>
          <a:p>
            <a:pPr marL="297179" indent="-297179">
              <a:spcBef>
                <a:spcPts val="4600"/>
              </a:spcBef>
              <a:defRPr sz="2600"/>
            </a:pPr>
            <a:r>
              <a:rPr lang="en-US" dirty="0">
                <a:latin typeface="Century Gothic" charset="0"/>
                <a:ea typeface="Century Gothic" charset="0"/>
                <a:cs typeface="Century Gothic" charset="0"/>
              </a:rPr>
              <a:t>Minimal interaction with the service provider</a:t>
            </a:r>
          </a:p>
          <a:p>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2</a:t>
            </a:fld>
            <a:endParaRPr lang="en-US" dirty="0"/>
          </a:p>
        </p:txBody>
      </p:sp>
    </p:spTree>
    <p:extLst>
      <p:ext uri="{BB962C8B-B14F-4D97-AF65-F5344CB8AC3E}">
        <p14:creationId xmlns:p14="http://schemas.microsoft.com/office/powerpoint/2010/main" val="593581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b="1" dirty="0" smtClean="0">
                <a:solidFill>
                  <a:schemeClr val="accent1">
                    <a:lumMod val="75000"/>
                  </a:schemeClr>
                </a:solidFill>
              </a:rPr>
              <a:t>Cloud Application Management Challenges</a:t>
            </a:r>
            <a:br>
              <a:rPr lang="en-US" b="1" dirty="0" smtClean="0">
                <a:solidFill>
                  <a:schemeClr val="accent1">
                    <a:lumMod val="75000"/>
                  </a:schemeClr>
                </a:solidFill>
              </a:rPr>
            </a:br>
            <a:r>
              <a:rPr lang="en-US" sz="1800" b="1" i="1" dirty="0" smtClean="0">
                <a:solidFill>
                  <a:schemeClr val="bg1">
                    <a:lumMod val="65000"/>
                  </a:schemeClr>
                </a:solidFill>
              </a:rPr>
              <a:t>“Enabling Interoperable Cloud Application Management through an  Open Source Ecosystem</a:t>
            </a:r>
            <a:r>
              <a:rPr lang="en-US" sz="1800" i="1" dirty="0" smtClean="0">
                <a:solidFill>
                  <a:schemeClr val="bg1">
                    <a:lumMod val="65000"/>
                  </a:schemeClr>
                </a:solidFill>
              </a:rPr>
              <a:t>”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N. Loulloudes, C. </a:t>
            </a:r>
            <a:r>
              <a:rPr lang="en-US" sz="1800" dirty="0" err="1" smtClean="0">
                <a:solidFill>
                  <a:schemeClr val="bg1">
                    <a:lumMod val="65000"/>
                  </a:schemeClr>
                </a:solidFill>
              </a:rPr>
              <a:t>Sofokleous</a:t>
            </a:r>
            <a:r>
              <a:rPr lang="en-US" sz="1800" dirty="0" smtClean="0">
                <a:solidFill>
                  <a:schemeClr val="bg1">
                    <a:lumMod val="65000"/>
                  </a:schemeClr>
                </a:solidFill>
              </a:rPr>
              <a:t>, D. </a:t>
            </a:r>
            <a:r>
              <a:rPr lang="en-US" sz="1800" dirty="0" err="1" smtClean="0">
                <a:solidFill>
                  <a:schemeClr val="bg1">
                    <a:lumMod val="65000"/>
                  </a:schemeClr>
                </a:solidFill>
              </a:rPr>
              <a:t>Trihinas</a:t>
            </a:r>
            <a:r>
              <a:rPr lang="en-US" sz="1800" dirty="0" smtClean="0">
                <a:solidFill>
                  <a:schemeClr val="bg1">
                    <a:lumMod val="65000"/>
                  </a:schemeClr>
                </a:solidFill>
              </a:rPr>
              <a:t>, M. Dikaiakos, and G. Pallis. IEEE Internet Computing, May/June 2015</a:t>
            </a:r>
            <a:endParaRPr lang="en-US" sz="1800" dirty="0">
              <a:solidFill>
                <a:schemeClr val="bg1">
                  <a:lumMod val="65000"/>
                </a:schemeClr>
              </a:solidFill>
            </a:endParaRPr>
          </a:p>
        </p:txBody>
      </p:sp>
      <p:sp>
        <p:nvSpPr>
          <p:cNvPr id="3" name="Content Placeholder 2"/>
          <p:cNvSpPr>
            <a:spLocks noGrp="1"/>
          </p:cNvSpPr>
          <p:nvPr>
            <p:ph idx="1"/>
          </p:nvPr>
        </p:nvSpPr>
        <p:spPr/>
        <p:txBody>
          <a:bodyPr>
            <a:normAutofit fontScale="92500" lnSpcReduction="20000"/>
          </a:bodyPr>
          <a:lstStyle/>
          <a:p>
            <a:pPr>
              <a:lnSpc>
                <a:spcPct val="150000"/>
              </a:lnSpc>
              <a:spcBef>
                <a:spcPts val="3100"/>
              </a:spcBef>
            </a:pPr>
            <a:r>
              <a:rPr lang="en-US" b="1" dirty="0" smtClean="0">
                <a:solidFill>
                  <a:schemeClr val="accent2">
                    <a:lumMod val="75000"/>
                  </a:schemeClr>
                </a:solidFill>
                <a:latin typeface="Century Gothic" charset="0"/>
                <a:ea typeface="Century Gothic" charset="0"/>
                <a:cs typeface="Century Gothic" charset="0"/>
              </a:rPr>
              <a:t>Time-consuming</a:t>
            </a:r>
            <a:r>
              <a:rPr lang="en-US" dirty="0" smtClean="0">
                <a:latin typeface="Century Gothic" charset="0"/>
                <a:ea typeface="Century Gothic" charset="0"/>
                <a:cs typeface="Century Gothic" charset="0"/>
              </a:rPr>
              <a:t> - requires manual effort</a:t>
            </a:r>
          </a:p>
          <a:p>
            <a:pPr>
              <a:lnSpc>
                <a:spcPct val="150000"/>
              </a:lnSpc>
              <a:spcBef>
                <a:spcPts val="3100"/>
              </a:spcBef>
            </a:pPr>
            <a:r>
              <a:rPr lang="en-US" dirty="0" smtClean="0">
                <a:latin typeface="Century Gothic" charset="0"/>
                <a:ea typeface="Century Gothic" charset="0"/>
                <a:cs typeface="Century Gothic" charset="0"/>
              </a:rPr>
              <a:t>Steep </a:t>
            </a:r>
            <a:r>
              <a:rPr lang="en-US" b="1" dirty="0" smtClean="0">
                <a:solidFill>
                  <a:schemeClr val="accent2">
                    <a:lumMod val="75000"/>
                  </a:schemeClr>
                </a:solidFill>
                <a:latin typeface="Century Gothic" charset="0"/>
                <a:ea typeface="Century Gothic" charset="0"/>
                <a:cs typeface="Century Gothic" charset="0"/>
              </a:rPr>
              <a:t>learning curve</a:t>
            </a:r>
          </a:p>
          <a:p>
            <a:pPr>
              <a:lnSpc>
                <a:spcPct val="150000"/>
              </a:lnSpc>
              <a:spcBef>
                <a:spcPts val="3100"/>
              </a:spcBef>
            </a:pPr>
            <a:r>
              <a:rPr lang="en-US" dirty="0" smtClean="0">
                <a:latin typeface="Century Gothic" charset="0"/>
                <a:ea typeface="Century Gothic" charset="0"/>
                <a:cs typeface="Century Gothic" charset="0"/>
              </a:rPr>
              <a:t>Relies on </a:t>
            </a:r>
            <a:r>
              <a:rPr lang="en-US" b="1" dirty="0" smtClean="0">
                <a:solidFill>
                  <a:schemeClr val="accent2">
                    <a:lumMod val="75000"/>
                  </a:schemeClr>
                </a:solidFill>
                <a:latin typeface="Century Gothic" charset="0"/>
                <a:ea typeface="Century Gothic" charset="0"/>
                <a:cs typeface="Century Gothic" charset="0"/>
              </a:rPr>
              <a:t>vendor-specific tools</a:t>
            </a:r>
          </a:p>
          <a:p>
            <a:pPr>
              <a:lnSpc>
                <a:spcPct val="150000"/>
              </a:lnSpc>
              <a:spcBef>
                <a:spcPts val="3100"/>
              </a:spcBef>
            </a:pPr>
            <a:r>
              <a:rPr lang="en-US" dirty="0" smtClean="0">
                <a:latin typeface="Century Gothic" charset="0"/>
                <a:ea typeface="Century Gothic" charset="0"/>
                <a:cs typeface="Century Gothic" charset="0"/>
              </a:rPr>
              <a:t>Offers </a:t>
            </a:r>
            <a:r>
              <a:rPr lang="en-US" b="1" dirty="0" smtClean="0">
                <a:solidFill>
                  <a:schemeClr val="accent2">
                    <a:lumMod val="75000"/>
                  </a:schemeClr>
                </a:solidFill>
                <a:latin typeface="Century Gothic" charset="0"/>
                <a:ea typeface="Century Gothic" charset="0"/>
                <a:cs typeface="Century Gothic" charset="0"/>
              </a:rPr>
              <a:t>limited portability</a:t>
            </a:r>
          </a:p>
          <a:p>
            <a:pPr>
              <a:lnSpc>
                <a:spcPct val="150000"/>
              </a:lnSpc>
              <a:spcBef>
                <a:spcPts val="3100"/>
              </a:spcBef>
            </a:pPr>
            <a:r>
              <a:rPr lang="en-US" dirty="0" smtClean="0">
                <a:latin typeface="Century Gothic" charset="0"/>
                <a:ea typeface="Century Gothic" charset="0"/>
                <a:cs typeface="Century Gothic" charset="0"/>
              </a:rPr>
              <a:t>Migration entails significant </a:t>
            </a:r>
            <a:r>
              <a:rPr lang="en-US" b="1" dirty="0">
                <a:solidFill>
                  <a:schemeClr val="accent2">
                    <a:lumMod val="75000"/>
                  </a:schemeClr>
                </a:solidFill>
              </a:rPr>
              <a:t>cost</a:t>
            </a:r>
            <a:endParaRPr lang="en-US" b="1" dirty="0">
              <a:solidFill>
                <a:schemeClr val="accent2">
                  <a:lumMod val="75000"/>
                </a:schemeClr>
              </a:solidFill>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20</a:t>
            </a:fld>
            <a:endParaRPr lang="en-US" dirty="0"/>
          </a:p>
        </p:txBody>
      </p:sp>
    </p:spTree>
    <p:extLst>
      <p:ext uri="{BB962C8B-B14F-4D97-AF65-F5344CB8AC3E}">
        <p14:creationId xmlns:p14="http://schemas.microsoft.com/office/powerpoint/2010/main" val="1496979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b="1" dirty="0" smtClean="0">
                <a:solidFill>
                  <a:schemeClr val="accent1">
                    <a:lumMod val="75000"/>
                  </a:schemeClr>
                </a:solidFill>
              </a:rPr>
              <a:t>Cloud Management Platforms</a:t>
            </a:r>
            <a:endParaRPr lang="en-US" sz="1800" dirty="0">
              <a:solidFill>
                <a:schemeClr val="bg1">
                  <a:lumMod val="65000"/>
                </a:schemeClr>
              </a:solidFill>
            </a:endParaRPr>
          </a:p>
        </p:txBody>
      </p:sp>
      <p:sp>
        <p:nvSpPr>
          <p:cNvPr id="3" name="Content Placeholder 2"/>
          <p:cNvSpPr>
            <a:spLocks noGrp="1"/>
          </p:cNvSpPr>
          <p:nvPr>
            <p:ph idx="1"/>
          </p:nvPr>
        </p:nvSpPr>
        <p:spPr/>
        <p:txBody>
          <a:bodyPr>
            <a:normAutofit fontScale="85000" lnSpcReduction="10000"/>
          </a:bodyPr>
          <a:lstStyle/>
          <a:p>
            <a:pPr algn="just">
              <a:lnSpc>
                <a:spcPct val="150000"/>
              </a:lnSpc>
            </a:pPr>
            <a:r>
              <a:rPr lang="en-US" dirty="0" smtClean="0">
                <a:solidFill>
                  <a:schemeClr val="accent2">
                    <a:lumMod val="75000"/>
                  </a:schemeClr>
                </a:solidFill>
                <a:latin typeface="Century Gothic" charset="0"/>
                <a:ea typeface="Century Gothic" charset="0"/>
                <a:cs typeface="Century Gothic" charset="0"/>
              </a:rPr>
              <a:t>Integrated software stacks </a:t>
            </a:r>
            <a:r>
              <a:rPr lang="en-US" dirty="0" smtClean="0">
                <a:latin typeface="Century Gothic" charset="0"/>
                <a:ea typeface="Century Gothic" charset="0"/>
                <a:cs typeface="Century Gothic" charset="0"/>
              </a:rPr>
              <a:t>for management of Cloud environments </a:t>
            </a:r>
            <a:r>
              <a:rPr lang="en-US" sz="2100" dirty="0" smtClean="0">
                <a:latin typeface="Century Gothic" charset="0"/>
                <a:ea typeface="Century Gothic" charset="0"/>
                <a:cs typeface="Century Gothic" charset="0"/>
              </a:rPr>
              <a:t>[Gartner]</a:t>
            </a:r>
          </a:p>
          <a:p>
            <a:pPr algn="just">
              <a:lnSpc>
                <a:spcPct val="150000"/>
              </a:lnSpc>
            </a:pPr>
            <a:r>
              <a:rPr lang="en-US" dirty="0" smtClean="0">
                <a:latin typeface="Century Gothic" charset="0"/>
                <a:ea typeface="Century Gothic" charset="0"/>
                <a:cs typeface="Century Gothic" charset="0"/>
              </a:rPr>
              <a:t>Goal: </a:t>
            </a:r>
            <a:r>
              <a:rPr lang="en-US" dirty="0" smtClean="0">
                <a:solidFill>
                  <a:schemeClr val="accent2">
                    <a:lumMod val="75000"/>
                  </a:schemeClr>
                </a:solidFill>
                <a:latin typeface="Century Gothic" charset="0"/>
                <a:ea typeface="Century Gothic" charset="0"/>
                <a:cs typeface="Century Gothic" charset="0"/>
              </a:rPr>
              <a:t>ease the description &amp; deployment of applications </a:t>
            </a:r>
            <a:r>
              <a:rPr lang="en-US" dirty="0" smtClean="0">
                <a:latin typeface="Century Gothic" charset="0"/>
                <a:ea typeface="Century Gothic" charset="0"/>
                <a:cs typeface="Century Gothic" charset="0"/>
              </a:rPr>
              <a:t>over Cloud infrastructures</a:t>
            </a:r>
          </a:p>
          <a:p>
            <a:pPr algn="just">
              <a:lnSpc>
                <a:spcPct val="150000"/>
              </a:lnSpc>
            </a:pPr>
            <a:r>
              <a:rPr lang="en-US" dirty="0" smtClean="0">
                <a:latin typeface="Century Gothic" charset="0"/>
                <a:ea typeface="Century Gothic" charset="0"/>
                <a:cs typeface="Century Gothic" charset="0"/>
              </a:rPr>
              <a:t>A </a:t>
            </a:r>
            <a:r>
              <a:rPr lang="en-US" dirty="0" smtClean="0">
                <a:solidFill>
                  <a:schemeClr val="accent2">
                    <a:lumMod val="75000"/>
                  </a:schemeClr>
                </a:solidFill>
                <a:latin typeface="Century Gothic" charset="0"/>
                <a:ea typeface="Century Gothic" charset="0"/>
                <a:cs typeface="Century Gothic" charset="0"/>
              </a:rPr>
              <a:t>critical component</a:t>
            </a:r>
            <a:r>
              <a:rPr lang="en-US" dirty="0" smtClean="0">
                <a:latin typeface="Century Gothic" charset="0"/>
                <a:ea typeface="Century Gothic" charset="0"/>
                <a:cs typeface="Century Gothic" charset="0"/>
              </a:rPr>
              <a:t> to the overall success of a cloud initiative </a:t>
            </a:r>
            <a:r>
              <a:rPr lang="en-US" sz="2100" dirty="0" smtClean="0">
                <a:latin typeface="Century Gothic" charset="0"/>
                <a:ea typeface="Century Gothic" charset="0"/>
                <a:cs typeface="Century Gothic" charset="0"/>
              </a:rPr>
              <a:t>[Gartner, CMP Landscape, 2012]</a:t>
            </a:r>
          </a:p>
          <a:p>
            <a:pPr algn="just">
              <a:lnSpc>
                <a:spcPct val="150000"/>
              </a:lnSpc>
            </a:pPr>
            <a:r>
              <a:rPr lang="en-US" dirty="0" smtClean="0">
                <a:latin typeface="Century Gothic" charset="0"/>
                <a:ea typeface="Century Gothic" charset="0"/>
                <a:cs typeface="Century Gothic" charset="0"/>
              </a:rPr>
              <a:t>Expected to provide application portability: “</a:t>
            </a:r>
            <a:r>
              <a:rPr lang="en-US" dirty="0" smtClean="0">
                <a:solidFill>
                  <a:schemeClr val="accent2">
                    <a:lumMod val="75000"/>
                  </a:schemeClr>
                </a:solidFill>
                <a:latin typeface="Century Gothic" charset="0"/>
                <a:ea typeface="Century Gothic" charset="0"/>
                <a:cs typeface="Century Gothic" charset="0"/>
              </a:rPr>
              <a:t>define once, deploy anywhere</a:t>
            </a:r>
            <a:r>
              <a:rPr lang="en-US" dirty="0" smtClean="0">
                <a:latin typeface="Century Gothic" charset="0"/>
                <a:ea typeface="Century Gothic" charset="0"/>
                <a:cs typeface="Century Gothic" charset="0"/>
              </a:rPr>
              <a:t>”</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21</a:t>
            </a:fld>
            <a:endParaRPr lang="en-US" dirty="0"/>
          </a:p>
        </p:txBody>
      </p:sp>
    </p:spTree>
    <p:extLst>
      <p:ext uri="{BB962C8B-B14F-4D97-AF65-F5344CB8AC3E}">
        <p14:creationId xmlns:p14="http://schemas.microsoft.com/office/powerpoint/2010/main" val="395737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b="1" dirty="0" smtClean="0">
                <a:solidFill>
                  <a:schemeClr val="accent1">
                    <a:lumMod val="75000"/>
                  </a:schemeClr>
                </a:solidFill>
              </a:rPr>
              <a:t>Cloud Management Platforms</a:t>
            </a:r>
            <a:br>
              <a:rPr lang="en-US" b="1" dirty="0" smtClean="0">
                <a:solidFill>
                  <a:schemeClr val="accent1">
                    <a:lumMod val="75000"/>
                  </a:schemeClr>
                </a:solidFill>
              </a:rPr>
            </a:br>
            <a:r>
              <a:rPr lang="en-US" sz="3600" dirty="0" smtClean="0">
                <a:solidFill>
                  <a:schemeClr val="bg1">
                    <a:lumMod val="65000"/>
                  </a:schemeClr>
                </a:solidFill>
              </a:rPr>
              <a:t>Requirements</a:t>
            </a:r>
            <a:endParaRPr lang="en-US" sz="3600" dirty="0">
              <a:solidFill>
                <a:schemeClr val="bg1">
                  <a:lumMod val="6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7" name="pasted-image.tif"/>
          <p:cNvPicPr>
            <a:picLocks noGrp="1" noChangeAspect="1"/>
          </p:cNvPicPr>
          <p:nvPr>
            <p:ph idx="1"/>
          </p:nvPr>
        </p:nvPicPr>
        <p:blipFill>
          <a:blip r:embed="rId3">
            <a:extLst/>
          </a:blip>
          <a:stretch>
            <a:fillRect/>
          </a:stretch>
        </p:blipFill>
        <p:spPr>
          <a:xfrm>
            <a:off x="5201255" y="1847850"/>
            <a:ext cx="6152545" cy="4351338"/>
          </a:xfrm>
          <a:prstGeom prst="rect">
            <a:avLst/>
          </a:prstGeom>
          <a:ln w="12700">
            <a:miter lim="400000"/>
          </a:ln>
        </p:spPr>
      </p:pic>
      <p:sp>
        <p:nvSpPr>
          <p:cNvPr id="9" name="Rectangle 8"/>
          <p:cNvSpPr/>
          <p:nvPr/>
        </p:nvSpPr>
        <p:spPr>
          <a:xfrm>
            <a:off x="838200" y="1847850"/>
            <a:ext cx="4363055" cy="4501232"/>
          </a:xfrm>
          <a:prstGeom prst="rect">
            <a:avLst/>
          </a:prstGeom>
        </p:spPr>
        <p:txBody>
          <a:bodyPr wrap="square">
            <a:spAutoFit/>
          </a:bodyPr>
          <a:lstStyle/>
          <a:p>
            <a:pPr marL="342900" indent="-342900">
              <a:lnSpc>
                <a:spcPct val="150000"/>
              </a:lnSpc>
              <a:spcBef>
                <a:spcPts val="600"/>
              </a:spcBef>
              <a:buFont typeface="Arial" charset="0"/>
              <a:buChar char="•"/>
              <a:defRPr sz="1900"/>
            </a:pPr>
            <a:r>
              <a:rPr lang="en-US" dirty="0" smtClean="0">
                <a:latin typeface="Century Gothic" charset="0"/>
                <a:ea typeface="Century Gothic" charset="0"/>
                <a:cs typeface="Century Gothic" charset="0"/>
              </a:rPr>
              <a:t>Self-service </a:t>
            </a:r>
            <a:r>
              <a:rPr lang="en-US" dirty="0">
                <a:latin typeface="Century Gothic" charset="0"/>
                <a:ea typeface="Century Gothic" charset="0"/>
                <a:cs typeface="Century Gothic" charset="0"/>
              </a:rPr>
              <a:t>interface</a:t>
            </a:r>
          </a:p>
          <a:p>
            <a:pPr marL="342900" indent="-342900">
              <a:lnSpc>
                <a:spcPct val="150000"/>
              </a:lnSpc>
              <a:spcBef>
                <a:spcPts val="600"/>
              </a:spcBef>
              <a:buFont typeface="Arial" charset="0"/>
              <a:buChar char="•"/>
              <a:defRPr sz="1900"/>
            </a:pPr>
            <a:r>
              <a:rPr lang="en-US" dirty="0">
                <a:latin typeface="Century Gothic" charset="0"/>
                <a:ea typeface="Century Gothic" charset="0"/>
                <a:cs typeface="Century Gothic" charset="0"/>
              </a:rPr>
              <a:t>Provision system images</a:t>
            </a:r>
          </a:p>
          <a:p>
            <a:pPr marL="342900" indent="-342900">
              <a:lnSpc>
                <a:spcPct val="150000"/>
              </a:lnSpc>
              <a:spcBef>
                <a:spcPts val="600"/>
              </a:spcBef>
              <a:buFont typeface="Arial" charset="0"/>
              <a:buChar char="•"/>
              <a:defRPr sz="1900"/>
            </a:pPr>
            <a:r>
              <a:rPr lang="en-US" dirty="0">
                <a:latin typeface="Century Gothic" charset="0"/>
                <a:ea typeface="Century Gothic" charset="0"/>
                <a:cs typeface="Century Gothic" charset="0"/>
              </a:rPr>
              <a:t>Metering and billing</a:t>
            </a:r>
          </a:p>
          <a:p>
            <a:pPr marL="342900" indent="-342900">
              <a:lnSpc>
                <a:spcPct val="150000"/>
              </a:lnSpc>
              <a:spcBef>
                <a:spcPts val="600"/>
              </a:spcBef>
              <a:buFont typeface="Arial" charset="0"/>
              <a:buChar char="•"/>
              <a:defRPr sz="1900"/>
            </a:pPr>
            <a:r>
              <a:rPr lang="en-US" dirty="0">
                <a:latin typeface="Century Gothic" charset="0"/>
                <a:ea typeface="Century Gothic" charset="0"/>
                <a:cs typeface="Century Gothic" charset="0"/>
              </a:rPr>
              <a:t>Include service catalogs</a:t>
            </a:r>
          </a:p>
          <a:p>
            <a:pPr marL="342900" indent="-342900">
              <a:lnSpc>
                <a:spcPct val="150000"/>
              </a:lnSpc>
              <a:spcBef>
                <a:spcPts val="600"/>
              </a:spcBef>
              <a:buFont typeface="Arial" charset="0"/>
              <a:buChar char="•"/>
              <a:defRPr sz="1900"/>
            </a:pPr>
            <a:r>
              <a:rPr lang="en-US" dirty="0">
                <a:latin typeface="Century Gothic" charset="0"/>
                <a:ea typeface="Century Gothic" charset="0"/>
                <a:cs typeface="Century Gothic" charset="0"/>
              </a:rPr>
              <a:t>Support configuration of resources</a:t>
            </a:r>
          </a:p>
          <a:p>
            <a:pPr marL="342900" indent="-342900">
              <a:lnSpc>
                <a:spcPct val="150000"/>
              </a:lnSpc>
              <a:spcBef>
                <a:spcPts val="600"/>
              </a:spcBef>
              <a:buFont typeface="Arial" charset="0"/>
              <a:buChar char="•"/>
              <a:defRPr sz="1900"/>
            </a:pPr>
            <a:r>
              <a:rPr lang="en-US" dirty="0">
                <a:latin typeface="Century Gothic" charset="0"/>
                <a:ea typeface="Century Gothic" charset="0"/>
                <a:cs typeface="Century Gothic" charset="0"/>
              </a:rPr>
              <a:t>Policy-based workload </a:t>
            </a:r>
            <a:r>
              <a:rPr lang="en-US" dirty="0" smtClean="0">
                <a:latin typeface="Century Gothic" charset="0"/>
                <a:ea typeface="Century Gothic" charset="0"/>
                <a:cs typeface="Century Gothic" charset="0"/>
              </a:rPr>
              <a:t>optimization</a:t>
            </a:r>
            <a:endParaRPr lang="en-US" dirty="0">
              <a:latin typeface="Century Gothic" charset="0"/>
              <a:ea typeface="Century Gothic" charset="0"/>
              <a:cs typeface="Century Gothic" charset="0"/>
            </a:endParaRPr>
          </a:p>
          <a:p>
            <a:pPr marL="342900" indent="-342900">
              <a:lnSpc>
                <a:spcPct val="150000"/>
              </a:lnSpc>
              <a:spcBef>
                <a:spcPts val="600"/>
              </a:spcBef>
              <a:buFont typeface="Arial" charset="0"/>
              <a:buChar char="•"/>
              <a:defRPr sz="1900"/>
            </a:pPr>
            <a:r>
              <a:rPr lang="en-US" dirty="0">
                <a:latin typeface="Century Gothic" charset="0"/>
                <a:ea typeface="Century Gothic" charset="0"/>
                <a:cs typeface="Century Gothic" charset="0"/>
              </a:rPr>
              <a:t>Application </a:t>
            </a:r>
            <a:r>
              <a:rPr lang="en-US" dirty="0" smtClean="0">
                <a:latin typeface="Century Gothic" charset="0"/>
                <a:ea typeface="Century Gothic" charset="0"/>
                <a:cs typeface="Century Gothic" charset="0"/>
              </a:rPr>
              <a:t>Monitoring</a:t>
            </a:r>
            <a:endParaRPr lang="en-US" dirty="0">
              <a:latin typeface="Century Gothic" charset="0"/>
              <a:ea typeface="Century Gothic" charset="0"/>
              <a:cs typeface="Century Gothic" charset="0"/>
            </a:endParaRPr>
          </a:p>
        </p:txBody>
      </p:sp>
      <p:sp>
        <p:nvSpPr>
          <p:cNvPr id="3" name="Slide Number Placeholder 2"/>
          <p:cNvSpPr>
            <a:spLocks noGrp="1"/>
          </p:cNvSpPr>
          <p:nvPr>
            <p:ph type="sldNum" sz="quarter" idx="12"/>
          </p:nvPr>
        </p:nvSpPr>
        <p:spPr/>
        <p:txBody>
          <a:bodyPr/>
          <a:lstStyle/>
          <a:p>
            <a:fld id="{2E1132C6-AAAE-EC48-8E6B-34456B74D6B2}" type="slidenum">
              <a:rPr lang="en-US" smtClean="0"/>
              <a:t>22</a:t>
            </a:fld>
            <a:endParaRPr lang="en-US" dirty="0"/>
          </a:p>
        </p:txBody>
      </p:sp>
    </p:spTree>
    <p:extLst>
      <p:ext uri="{BB962C8B-B14F-4D97-AF65-F5344CB8AC3E}">
        <p14:creationId xmlns:p14="http://schemas.microsoft.com/office/powerpoint/2010/main" val="135655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Tutorial Outline</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70000" lnSpcReduction="20000"/>
          </a:bodyPr>
          <a:lstStyle/>
          <a:p>
            <a:pPr marL="332613" indent="-332613" defTabSz="886968">
              <a:spcBef>
                <a:spcPts val="1900"/>
              </a:spcBef>
              <a:defRPr sz="2910">
                <a:solidFill>
                  <a:srgbClr val="A7A7A7"/>
                </a:solidFill>
              </a:defRPr>
            </a:pPr>
            <a:r>
              <a:rPr lang="en-US" dirty="0">
                <a:latin typeface="Century Gothic" charset="0"/>
                <a:ea typeface="Century Gothic" charset="0"/>
                <a:cs typeface="Century Gothic" charset="0"/>
              </a:rPr>
              <a:t>Cloud Computing</a:t>
            </a:r>
          </a:p>
          <a:p>
            <a:pPr marL="332613" indent="-332613" defTabSz="886968">
              <a:spcBef>
                <a:spcPts val="1900"/>
              </a:spcBef>
              <a:defRPr sz="2910"/>
            </a:pPr>
            <a:r>
              <a:rPr lang="en-US" dirty="0">
                <a:solidFill>
                  <a:schemeClr val="bg1">
                    <a:lumMod val="65000"/>
                  </a:schemeClr>
                </a:solidFill>
                <a:latin typeface="Century Gothic" charset="0"/>
                <a:ea typeface="Century Gothic" charset="0"/>
                <a:cs typeface="Century Gothic" charset="0"/>
              </a:rPr>
              <a:t>Main topics:</a:t>
            </a:r>
          </a:p>
          <a:p>
            <a:pPr marL="808992" lvl="1" indent="-365508" defTabSz="886968">
              <a:spcBef>
                <a:spcPts val="1400"/>
              </a:spcBef>
              <a:defRPr sz="2910"/>
            </a:pPr>
            <a:r>
              <a:rPr lang="en-US" dirty="0" smtClean="0">
                <a:solidFill>
                  <a:schemeClr val="bg1">
                    <a:lumMod val="65000"/>
                  </a:schemeClr>
                </a:solidFill>
                <a:latin typeface="Century Gothic" charset="0"/>
                <a:ea typeface="Century Gothic" charset="0"/>
                <a:cs typeface="Century Gothic" charset="0"/>
              </a:rPr>
              <a:t>Elasticity</a:t>
            </a:r>
          </a:p>
          <a:p>
            <a:pPr marL="808992" lvl="1" indent="-365508" defTabSz="886968">
              <a:spcBef>
                <a:spcPts val="1400"/>
              </a:spcBef>
              <a:defRPr sz="2910"/>
            </a:pPr>
            <a:r>
              <a:rPr lang="en-US" dirty="0" smtClean="0">
                <a:solidFill>
                  <a:schemeClr val="bg1">
                    <a:lumMod val="65000"/>
                  </a:schemeClr>
                </a:solidFill>
                <a:latin typeface="Century Gothic" charset="0"/>
                <a:ea typeface="Century Gothic" charset="0"/>
                <a:cs typeface="Century Gothic" charset="0"/>
              </a:rPr>
              <a:t>Application </a:t>
            </a:r>
            <a:r>
              <a:rPr lang="en-US" dirty="0">
                <a:solidFill>
                  <a:schemeClr val="bg1">
                    <a:lumMod val="65000"/>
                  </a:schemeClr>
                </a:solidFill>
                <a:latin typeface="Century Gothic" charset="0"/>
                <a:ea typeface="Century Gothic" charset="0"/>
                <a:cs typeface="Century Gothic" charset="0"/>
              </a:rPr>
              <a:t>Management</a:t>
            </a:r>
          </a:p>
          <a:p>
            <a:pPr marL="332613" indent="-332613" defTabSz="886968">
              <a:spcBef>
                <a:spcPts val="1900"/>
              </a:spcBef>
              <a:defRPr sz="2910"/>
            </a:pPr>
            <a:r>
              <a:rPr lang="en-US" b="1" dirty="0">
                <a:latin typeface="Century Gothic" charset="0"/>
                <a:ea typeface="Century Gothic" charset="0"/>
                <a:cs typeface="Century Gothic" charset="0"/>
              </a:rPr>
              <a:t>CELAR Architecture</a:t>
            </a:r>
          </a:p>
          <a:p>
            <a:pPr marL="332613" indent="-332613" defTabSz="886968">
              <a:spcBef>
                <a:spcPts val="1900"/>
              </a:spcBef>
              <a:defRPr sz="2910"/>
            </a:pPr>
            <a:r>
              <a:rPr lang="en-US" dirty="0">
                <a:latin typeface="Century Gothic" charset="0"/>
                <a:ea typeface="Century Gothic" charset="0"/>
                <a:cs typeface="Century Gothic" charset="0"/>
              </a:rPr>
              <a:t>Elasticity and Monitoring</a:t>
            </a:r>
          </a:p>
          <a:p>
            <a:pPr marL="789813" lvl="1" indent="-332613" defTabSz="886968">
              <a:spcBef>
                <a:spcPts val="1900"/>
              </a:spcBef>
              <a:defRPr sz="2910"/>
            </a:pPr>
            <a:r>
              <a:rPr lang="en-US" dirty="0">
                <a:latin typeface="Century Gothic" charset="0"/>
                <a:ea typeface="Century Gothic" charset="0"/>
                <a:cs typeface="Century Gothic" charset="0"/>
              </a:rPr>
              <a:t>SYBL &amp; </a:t>
            </a:r>
            <a:r>
              <a:rPr lang="en-US" dirty="0" err="1">
                <a:latin typeface="Century Gothic" charset="0"/>
                <a:ea typeface="Century Gothic" charset="0"/>
                <a:cs typeface="Century Gothic" charset="0"/>
              </a:rPr>
              <a:t>rSYBL</a:t>
            </a:r>
            <a:endParaRPr lang="en-US" dirty="0">
              <a:latin typeface="Century Gothic" charset="0"/>
              <a:ea typeface="Century Gothic" charset="0"/>
              <a:cs typeface="Century Gothic" charset="0"/>
            </a:endParaRPr>
          </a:p>
          <a:p>
            <a:pPr marL="789813" lvl="1" indent="-332613" defTabSz="886968">
              <a:spcBef>
                <a:spcPts val="1900"/>
              </a:spcBef>
              <a:defRPr sz="2910"/>
            </a:pPr>
            <a:r>
              <a:rPr lang="en-US" dirty="0" err="1">
                <a:latin typeface="Century Gothic" charset="0"/>
                <a:ea typeface="Century Gothic" charset="0"/>
                <a:cs typeface="Century Gothic" charset="0"/>
              </a:rPr>
              <a:t>JCatascopia</a:t>
            </a:r>
            <a:endParaRPr lang="en-US" dirty="0">
              <a:latin typeface="Century Gothic" charset="0"/>
              <a:ea typeface="Century Gothic" charset="0"/>
              <a:cs typeface="Century Gothic" charset="0"/>
            </a:endParaRPr>
          </a:p>
          <a:p>
            <a:pPr marL="332613" indent="-332613" defTabSz="886968">
              <a:spcBef>
                <a:spcPts val="1900"/>
              </a:spcBef>
              <a:defRPr sz="2910"/>
            </a:pPr>
            <a:r>
              <a:rPr lang="en-US" dirty="0">
                <a:latin typeface="Century Gothic" charset="0"/>
                <a:ea typeface="Century Gothic" charset="0"/>
                <a:cs typeface="Century Gothic" charset="0"/>
              </a:rPr>
              <a:t>Eclipse CAMF</a:t>
            </a:r>
          </a:p>
          <a:p>
            <a:pPr marL="332613" indent="-332613" defTabSz="886968">
              <a:spcBef>
                <a:spcPts val="1900"/>
              </a:spcBef>
              <a:defRPr sz="2910"/>
            </a:pPr>
            <a:r>
              <a:rPr lang="en-US" dirty="0" smtClean="0">
                <a:latin typeface="Century Gothic" charset="0"/>
                <a:ea typeface="Century Gothic" charset="0"/>
                <a:cs typeface="Century Gothic" charset="0"/>
              </a:rPr>
              <a:t>Conclusions</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23</a:t>
            </a:fld>
            <a:endParaRPr lang="en-US" dirty="0"/>
          </a:p>
        </p:txBody>
      </p:sp>
    </p:spTree>
    <p:extLst>
      <p:ext uri="{BB962C8B-B14F-4D97-AF65-F5344CB8AC3E}">
        <p14:creationId xmlns:p14="http://schemas.microsoft.com/office/powerpoint/2010/main" val="364388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69706" y="1204976"/>
            <a:ext cx="9452589" cy="4448048"/>
            <a:chOff x="1314890" y="1080299"/>
            <a:chExt cx="9452589" cy="4448048"/>
          </a:xfrm>
        </p:grpSpPr>
        <p:pic>
          <p:nvPicPr>
            <p:cNvPr id="594" name="image26.png" descr="cellar_logo_small_05.png"/>
            <p:cNvPicPr>
              <a:picLocks noChangeAspect="1"/>
            </p:cNvPicPr>
            <p:nvPr/>
          </p:nvPicPr>
          <p:blipFill>
            <a:blip r:embed="rId3">
              <a:extLst/>
            </a:blip>
            <a:stretch>
              <a:fillRect/>
            </a:stretch>
          </p:blipFill>
          <p:spPr>
            <a:xfrm>
              <a:off x="4314513" y="2495515"/>
              <a:ext cx="3254636" cy="1431027"/>
            </a:xfrm>
            <a:prstGeom prst="rect">
              <a:avLst/>
            </a:prstGeom>
            <a:ln w="12700">
              <a:miter lim="400000"/>
            </a:ln>
          </p:spPr>
        </p:pic>
        <p:sp>
          <p:nvSpPr>
            <p:cNvPr id="595" name="Shape 595"/>
            <p:cNvSpPr/>
            <p:nvPr/>
          </p:nvSpPr>
          <p:spPr>
            <a:xfrm>
              <a:off x="5028332" y="1080299"/>
              <a:ext cx="25146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dirty="0"/>
                <a:t>Fully Automated</a:t>
              </a:r>
            </a:p>
          </p:txBody>
        </p:sp>
        <p:sp>
          <p:nvSpPr>
            <p:cNvPr id="596" name="Shape 596"/>
            <p:cNvSpPr/>
            <p:nvPr/>
          </p:nvSpPr>
          <p:spPr>
            <a:xfrm>
              <a:off x="7633447" y="1335742"/>
              <a:ext cx="2819400"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dirty="0"/>
                <a:t>Intelligent Decision Making Algorithms </a:t>
              </a:r>
            </a:p>
          </p:txBody>
        </p:sp>
        <p:sp>
          <p:nvSpPr>
            <p:cNvPr id="597" name="Shape 597"/>
            <p:cNvSpPr/>
            <p:nvPr/>
          </p:nvSpPr>
          <p:spPr>
            <a:xfrm>
              <a:off x="1566195" y="4401489"/>
              <a:ext cx="25146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a:t>Application Management</a:t>
              </a:r>
            </a:p>
          </p:txBody>
        </p:sp>
        <p:sp>
          <p:nvSpPr>
            <p:cNvPr id="598" name="Shape 598"/>
            <p:cNvSpPr/>
            <p:nvPr/>
          </p:nvSpPr>
          <p:spPr>
            <a:xfrm>
              <a:off x="1314890" y="2950711"/>
              <a:ext cx="2076451"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latin typeface="Century Gothic"/>
                  <a:ea typeface="Century Gothic"/>
                  <a:cs typeface="Century Gothic"/>
                  <a:sym typeface="Century Gothic"/>
                </a:defRPr>
              </a:pPr>
              <a:r>
                <a:rPr sz="2400"/>
                <a:t>Vendor </a:t>
              </a:r>
            </a:p>
            <a:p>
              <a:pPr algn="ctr">
                <a:defRPr>
                  <a:latin typeface="Century Gothic"/>
                  <a:ea typeface="Century Gothic"/>
                  <a:cs typeface="Century Gothic"/>
                  <a:sym typeface="Century Gothic"/>
                </a:defRPr>
              </a:pPr>
              <a:r>
                <a:rPr sz="2400"/>
                <a:t>Neutrality</a:t>
              </a:r>
            </a:p>
          </p:txBody>
        </p:sp>
        <p:sp>
          <p:nvSpPr>
            <p:cNvPr id="599" name="Shape 599"/>
            <p:cNvSpPr/>
            <p:nvPr/>
          </p:nvSpPr>
          <p:spPr>
            <a:xfrm>
              <a:off x="3908114" y="4799630"/>
              <a:ext cx="27432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a:t>Multi-layer Scalable Monitoring</a:t>
              </a:r>
            </a:p>
          </p:txBody>
        </p:sp>
        <p:sp>
          <p:nvSpPr>
            <p:cNvPr id="600" name="Shape 600"/>
            <p:cNvSpPr/>
            <p:nvPr/>
          </p:nvSpPr>
          <p:spPr>
            <a:xfrm>
              <a:off x="8100478" y="3099771"/>
              <a:ext cx="26670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dirty="0"/>
                <a:t>Multi-Dimensional Control</a:t>
              </a:r>
            </a:p>
          </p:txBody>
        </p:sp>
        <p:sp>
          <p:nvSpPr>
            <p:cNvPr id="601" name="Shape 601"/>
            <p:cNvSpPr/>
            <p:nvPr/>
          </p:nvSpPr>
          <p:spPr>
            <a:xfrm>
              <a:off x="2227572" y="1353933"/>
              <a:ext cx="19812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a:t>Open-Source</a:t>
              </a:r>
            </a:p>
          </p:txBody>
        </p:sp>
        <p:sp>
          <p:nvSpPr>
            <p:cNvPr id="602" name="Shape 602"/>
            <p:cNvSpPr/>
            <p:nvPr/>
          </p:nvSpPr>
          <p:spPr>
            <a:xfrm>
              <a:off x="6940244" y="4882016"/>
              <a:ext cx="25146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latin typeface="Century Gothic"/>
                  <a:ea typeface="Century Gothic"/>
                  <a:cs typeface="Century Gothic"/>
                  <a:sym typeface="Century Gothic"/>
                </a:defRPr>
              </a:lvl1pPr>
            </a:lstStyle>
            <a:p>
              <a:pPr>
                <a:defRPr sz="1800"/>
              </a:pPr>
              <a:r>
                <a:rPr dirty="0"/>
                <a:t>Multi-Grain Elasticity Control</a:t>
              </a:r>
            </a:p>
          </p:txBody>
        </p:sp>
        <p:grpSp>
          <p:nvGrpSpPr>
            <p:cNvPr id="605" name="Group 605"/>
            <p:cNvGrpSpPr/>
            <p:nvPr/>
          </p:nvGrpSpPr>
          <p:grpSpPr>
            <a:xfrm>
              <a:off x="3629966" y="1989459"/>
              <a:ext cx="4501763" cy="2443139"/>
              <a:chOff x="0" y="0"/>
              <a:chExt cx="4501762" cy="2443138"/>
            </a:xfrm>
          </p:grpSpPr>
          <p:sp>
            <p:nvSpPr>
              <p:cNvPr id="603" name="Shape 603"/>
              <p:cNvSpPr/>
              <p:nvPr/>
            </p:nvSpPr>
            <p:spPr>
              <a:xfrm>
                <a:off x="-1" y="-1"/>
                <a:ext cx="4501763" cy="2443140"/>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noFill/>
              <a:ln w="381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604" name="Shape 604"/>
              <p:cNvSpPr/>
              <p:nvPr/>
            </p:nvSpPr>
            <p:spPr>
              <a:xfrm>
                <a:off x="228589" y="124231"/>
                <a:ext cx="4125118" cy="207430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381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grpSp>
      <p:sp>
        <p:nvSpPr>
          <p:cNvPr id="606" name="Shape 606"/>
          <p:cNvSpPr/>
          <p:nvPr/>
        </p:nvSpPr>
        <p:spPr>
          <a:xfrm>
            <a:off x="4627801" y="5742419"/>
            <a:ext cx="2615723"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000" b="1" u="sng">
                <a:solidFill>
                  <a:srgbClr val="0000FF"/>
                </a:solidFill>
                <a:uFill>
                  <a:solidFill>
                    <a:srgbClr val="0000FF"/>
                  </a:solidFill>
                </a:uFill>
                <a:hlinkClick r:id=""/>
              </a:defRPr>
            </a:lvl1pPr>
          </a:lstStyle>
          <a:p>
            <a:pPr algn="ctr">
              <a:defRPr sz="1800" b="0" u="none">
                <a:solidFill>
                  <a:srgbClr val="000000"/>
                </a:solidFill>
                <a:uFillTx/>
              </a:defRPr>
            </a:pPr>
            <a:r>
              <a:rPr lang="en-US" dirty="0" smtClean="0"/>
              <a:t>http://</a:t>
            </a:r>
            <a:r>
              <a:rPr dirty="0" err="1" smtClean="0"/>
              <a:t>www.celarcloud.eu</a:t>
            </a:r>
            <a:endParaRPr dirty="0"/>
          </a:p>
        </p:txBody>
      </p:sp>
      <p:sp>
        <p:nvSpPr>
          <p:cNvPr id="3" name="Footer Placeholder 2"/>
          <p:cNvSpPr>
            <a:spLocks noGrp="1"/>
          </p:cNvSpPr>
          <p:nvPr>
            <p:ph type="ftr" sz="quarter" idx="11"/>
          </p:nvPr>
        </p:nvSpPr>
        <p:spPr>
          <a:xfrm>
            <a:off x="3684781" y="6356350"/>
            <a:ext cx="5149937" cy="365125"/>
          </a:xfrm>
        </p:spPr>
        <p:txBody>
          <a:bodyPr/>
          <a:lstStyle/>
          <a:p>
            <a:r>
              <a:rPr lang="en-US" i="1" dirty="0" smtClean="0"/>
              <a:t>IEEE/ACM International Conference on Utility and Cloud Computing (UCC 2015)</a:t>
            </a:r>
            <a:endParaRPr lang="en-US" i="1" dirty="0"/>
          </a:p>
        </p:txBody>
      </p:sp>
      <p:sp>
        <p:nvSpPr>
          <p:cNvPr id="4" name="Slide Number Placeholder 3"/>
          <p:cNvSpPr>
            <a:spLocks noGrp="1"/>
          </p:cNvSpPr>
          <p:nvPr>
            <p:ph type="sldNum" sz="quarter" idx="12"/>
          </p:nvPr>
        </p:nvSpPr>
        <p:spPr/>
        <p:txBody>
          <a:bodyPr/>
          <a:lstStyle/>
          <a:p>
            <a:fld id="{2E1132C6-AAAE-EC48-8E6B-34456B74D6B2}" type="slidenum">
              <a:rPr lang="en-US" smtClean="0"/>
              <a:t>24</a:t>
            </a:fld>
            <a:endParaRPr lang="en-US"/>
          </a:p>
        </p:txBody>
      </p:sp>
    </p:spTree>
    <p:extLst>
      <p:ext uri="{BB962C8B-B14F-4D97-AF65-F5344CB8AC3E}">
        <p14:creationId xmlns:p14="http://schemas.microsoft.com/office/powerpoint/2010/main" val="206255590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i="1" dirty="0" smtClean="0"/>
              <a:t>IEEE/ACM International Conference on Utility and Cloud Computing (UCC 2015)</a:t>
            </a:r>
            <a:endParaRPr lang="en-US" i="1" dirty="0"/>
          </a:p>
        </p:txBody>
      </p:sp>
      <p:pic>
        <p:nvPicPr>
          <p:cNvPr id="4" name="image7.png" descr="athina_logo.png"/>
          <p:cNvPicPr>
            <a:picLocks noChangeAspect="1"/>
          </p:cNvPicPr>
          <p:nvPr/>
        </p:nvPicPr>
        <p:blipFill>
          <a:blip r:embed="rId2">
            <a:extLst/>
          </a:blip>
          <a:stretch>
            <a:fillRect/>
          </a:stretch>
        </p:blipFill>
        <p:spPr>
          <a:xfrm>
            <a:off x="5017388" y="866288"/>
            <a:ext cx="1237417" cy="1277343"/>
          </a:xfrm>
          <a:prstGeom prst="rect">
            <a:avLst/>
          </a:prstGeom>
          <a:ln w="12700">
            <a:miter lim="400000"/>
          </a:ln>
          <a:effectLst>
            <a:outerShdw blurRad="292100" dist="139700" dir="2700000" rotWithShape="0">
              <a:srgbClr val="333333">
                <a:alpha val="64999"/>
              </a:srgbClr>
            </a:outerShdw>
          </a:effectLst>
        </p:spPr>
      </p:pic>
      <p:pic>
        <p:nvPicPr>
          <p:cNvPr id="5" name="image8.png" descr="grnet.png"/>
          <p:cNvPicPr>
            <a:picLocks noChangeAspect="1"/>
          </p:cNvPicPr>
          <p:nvPr/>
        </p:nvPicPr>
        <p:blipFill>
          <a:blip r:embed="rId3">
            <a:extLst/>
          </a:blip>
          <a:stretch>
            <a:fillRect/>
          </a:stretch>
        </p:blipFill>
        <p:spPr>
          <a:xfrm>
            <a:off x="5302033" y="4588128"/>
            <a:ext cx="990328" cy="1136549"/>
          </a:xfrm>
          <a:prstGeom prst="rect">
            <a:avLst/>
          </a:prstGeom>
          <a:ln w="12700">
            <a:miter lim="400000"/>
          </a:ln>
          <a:effectLst>
            <a:outerShdw blurRad="292100" dist="139700" dir="2700000" rotWithShape="0">
              <a:srgbClr val="333333">
                <a:alpha val="64999"/>
              </a:srgbClr>
            </a:outerShdw>
          </a:effectLst>
        </p:spPr>
      </p:pic>
      <p:pic>
        <p:nvPicPr>
          <p:cNvPr id="6" name="image9.png" descr="tu_logo.png"/>
          <p:cNvPicPr>
            <a:picLocks noChangeAspect="1"/>
          </p:cNvPicPr>
          <p:nvPr/>
        </p:nvPicPr>
        <p:blipFill>
          <a:blip r:embed="rId4">
            <a:extLst/>
          </a:blip>
          <a:stretch>
            <a:fillRect/>
          </a:stretch>
        </p:blipFill>
        <p:spPr>
          <a:xfrm>
            <a:off x="7827972" y="1513538"/>
            <a:ext cx="1012072" cy="1044728"/>
          </a:xfrm>
          <a:prstGeom prst="rect">
            <a:avLst/>
          </a:prstGeom>
          <a:ln w="12700">
            <a:miter lim="400000"/>
          </a:ln>
          <a:effectLst>
            <a:outerShdw blurRad="292100" dist="139700" dir="2700000" rotWithShape="0">
              <a:srgbClr val="333333">
                <a:alpha val="64999"/>
              </a:srgbClr>
            </a:outerShdw>
          </a:effectLst>
        </p:spPr>
      </p:pic>
      <p:pic>
        <p:nvPicPr>
          <p:cNvPr id="7" name="image11.png" descr="sixsq.png"/>
          <p:cNvPicPr>
            <a:picLocks noChangeAspect="1"/>
          </p:cNvPicPr>
          <p:nvPr/>
        </p:nvPicPr>
        <p:blipFill>
          <a:blip r:embed="rId5">
            <a:extLst/>
          </a:blip>
          <a:stretch>
            <a:fillRect/>
          </a:stretch>
        </p:blipFill>
        <p:spPr>
          <a:xfrm>
            <a:off x="3186259" y="4468510"/>
            <a:ext cx="956576" cy="987440"/>
          </a:xfrm>
          <a:prstGeom prst="rect">
            <a:avLst/>
          </a:prstGeom>
          <a:ln w="12700">
            <a:miter lim="400000"/>
          </a:ln>
          <a:effectLst>
            <a:outerShdw blurRad="292100" dist="139700" dir="2700000" rotWithShape="0">
              <a:srgbClr val="333333">
                <a:alpha val="64999"/>
              </a:srgbClr>
            </a:outerShdw>
          </a:effectLst>
        </p:spPr>
      </p:pic>
      <p:pic>
        <p:nvPicPr>
          <p:cNvPr id="8" name="image12.png" descr="logo (1).png"/>
          <p:cNvPicPr>
            <a:picLocks noChangeAspect="1"/>
          </p:cNvPicPr>
          <p:nvPr/>
        </p:nvPicPr>
        <p:blipFill>
          <a:blip r:embed="rId6">
            <a:extLst/>
          </a:blip>
          <a:stretch>
            <a:fillRect/>
          </a:stretch>
        </p:blipFill>
        <p:spPr>
          <a:xfrm>
            <a:off x="2245976" y="3118980"/>
            <a:ext cx="1707872" cy="687644"/>
          </a:xfrm>
          <a:prstGeom prst="rect">
            <a:avLst/>
          </a:prstGeom>
          <a:ln w="12700">
            <a:miter lim="400000"/>
          </a:ln>
          <a:effectLst>
            <a:outerShdw blurRad="292100" dist="139700" dir="2700000" rotWithShape="0">
              <a:srgbClr val="333333">
                <a:alpha val="64999"/>
              </a:srgbClr>
            </a:outerShdw>
          </a:effectLst>
        </p:spPr>
      </p:pic>
      <p:pic>
        <p:nvPicPr>
          <p:cNvPr id="9" name="image13.png" descr="PlayGen_Logo_A_03.png"/>
          <p:cNvPicPr>
            <a:picLocks noChangeAspect="1"/>
          </p:cNvPicPr>
          <p:nvPr/>
        </p:nvPicPr>
        <p:blipFill>
          <a:blip r:embed="rId7">
            <a:extLst/>
          </a:blip>
          <a:stretch>
            <a:fillRect/>
          </a:stretch>
        </p:blipFill>
        <p:spPr>
          <a:xfrm>
            <a:off x="7941541" y="3220871"/>
            <a:ext cx="1508593" cy="416258"/>
          </a:xfrm>
          <a:prstGeom prst="rect">
            <a:avLst/>
          </a:prstGeom>
          <a:ln w="12700">
            <a:miter lim="400000"/>
          </a:ln>
          <a:effectLst>
            <a:outerShdw blurRad="292100" dist="139700" dir="2700000" rotWithShape="0">
              <a:srgbClr val="333333">
                <a:alpha val="64999"/>
              </a:srgbClr>
            </a:outerShdw>
          </a:effectLst>
        </p:spPr>
      </p:pic>
      <p:sp>
        <p:nvSpPr>
          <p:cNvPr id="10" name="Shape 617"/>
          <p:cNvSpPr/>
          <p:nvPr/>
        </p:nvSpPr>
        <p:spPr>
          <a:xfrm>
            <a:off x="5564929" y="1796269"/>
            <a:ext cx="857733"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n w="10160">
                  <a:solidFill>
                    <a:schemeClr val="accent1"/>
                  </a:solidFill>
                </a:ln>
                <a:solidFill>
                  <a:srgbClr val="254061"/>
                </a:solidFill>
                <a:effectLst>
                  <a:outerShdw blurRad="38100" dist="32000" dir="5400000" rotWithShape="0">
                    <a:srgbClr val="000000">
                      <a:alpha val="30000"/>
                    </a:srgbClr>
                  </a:outerShdw>
                </a:effectLst>
              </a:defRPr>
            </a:lvl1pPr>
          </a:lstStyle>
          <a:p>
            <a:pPr>
              <a:defRPr sz="1800">
                <a:ln>
                  <a:noFill/>
                </a:ln>
                <a:solidFill>
                  <a:srgbClr val="000000"/>
                </a:solidFill>
                <a:effectLst/>
              </a:defRPr>
            </a:pPr>
            <a:r>
              <a:rPr/>
              <a:t>ΑΤΗΕΝΑ</a:t>
            </a:r>
          </a:p>
        </p:txBody>
      </p:sp>
      <p:sp>
        <p:nvSpPr>
          <p:cNvPr id="11" name="Shape 618"/>
          <p:cNvSpPr/>
          <p:nvPr/>
        </p:nvSpPr>
        <p:spPr>
          <a:xfrm>
            <a:off x="4581934" y="3626720"/>
            <a:ext cx="1896992"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a:solidFill>
                  <a:srgbClr val="FF6600"/>
                </a:solidFill>
              </a:defRPr>
            </a:lvl1pPr>
          </a:lstStyle>
          <a:p>
            <a:pPr>
              <a:defRPr sz="1800" b="0">
                <a:solidFill>
                  <a:srgbClr val="000000"/>
                </a:solidFill>
              </a:defRPr>
            </a:pPr>
            <a:r>
              <a:rPr/>
              <a:t>www.celarcloud.eu</a:t>
            </a:r>
          </a:p>
        </p:txBody>
      </p:sp>
      <p:pic>
        <p:nvPicPr>
          <p:cNvPr id="12" name="image26.png" descr="cellar_logo_small_05.png"/>
          <p:cNvPicPr>
            <a:picLocks noChangeAspect="1"/>
          </p:cNvPicPr>
          <p:nvPr/>
        </p:nvPicPr>
        <p:blipFill>
          <a:blip r:embed="rId8">
            <a:extLst/>
          </a:blip>
          <a:stretch>
            <a:fillRect/>
          </a:stretch>
        </p:blipFill>
        <p:spPr>
          <a:xfrm>
            <a:off x="4670248" y="2579135"/>
            <a:ext cx="2554893" cy="1119024"/>
          </a:xfrm>
          <a:prstGeom prst="rect">
            <a:avLst/>
          </a:prstGeom>
          <a:ln w="12700">
            <a:miter lim="400000"/>
          </a:ln>
        </p:spPr>
      </p:pic>
      <p:pic>
        <p:nvPicPr>
          <p:cNvPr id="13" name="pasted-image.tif"/>
          <p:cNvPicPr>
            <a:picLocks noChangeAspect="1"/>
          </p:cNvPicPr>
          <p:nvPr/>
        </p:nvPicPr>
        <p:blipFill>
          <a:blip r:embed="rId9">
            <a:extLst/>
          </a:blip>
          <a:stretch>
            <a:fillRect/>
          </a:stretch>
        </p:blipFill>
        <p:spPr>
          <a:xfrm>
            <a:off x="7352594" y="4318604"/>
            <a:ext cx="2252829" cy="1126415"/>
          </a:xfrm>
          <a:prstGeom prst="rect">
            <a:avLst/>
          </a:prstGeom>
          <a:ln w="12700">
            <a:miter lim="400000"/>
          </a:ln>
        </p:spPr>
      </p:pic>
      <p:pic>
        <p:nvPicPr>
          <p:cNvPr id="14" name="LogoUCYEn.jpg"/>
          <p:cNvPicPr>
            <a:picLocks noChangeAspect="1"/>
          </p:cNvPicPr>
          <p:nvPr/>
        </p:nvPicPr>
        <p:blipFill>
          <a:blip r:embed="rId10">
            <a:extLst/>
          </a:blip>
          <a:stretch>
            <a:fillRect/>
          </a:stretch>
        </p:blipFill>
        <p:spPr>
          <a:xfrm>
            <a:off x="2395401" y="1655296"/>
            <a:ext cx="2084172" cy="761212"/>
          </a:xfrm>
          <a:prstGeom prst="rect">
            <a:avLst/>
          </a:prstGeom>
          <a:ln w="12700">
            <a:miter lim="400000"/>
          </a:ln>
        </p:spPr>
      </p:pic>
      <p:pic>
        <p:nvPicPr>
          <p:cNvPr id="15" name="image28.png"/>
          <p:cNvPicPr>
            <a:picLocks noChangeAspect="1"/>
          </p:cNvPicPr>
          <p:nvPr/>
        </p:nvPicPr>
        <p:blipFill>
          <a:blip r:embed="rId11">
            <a:extLst/>
          </a:blip>
          <a:stretch>
            <a:fillRect/>
          </a:stretch>
        </p:blipFill>
        <p:spPr>
          <a:xfrm>
            <a:off x="10946821" y="345406"/>
            <a:ext cx="813958" cy="719035"/>
          </a:xfrm>
          <a:prstGeom prst="rect">
            <a:avLst/>
          </a:prstGeom>
          <a:ln w="12700">
            <a:miter lim="400000"/>
          </a:ln>
        </p:spPr>
      </p:pic>
      <p:sp>
        <p:nvSpPr>
          <p:cNvPr id="16" name="Slide Number Placeholder 15"/>
          <p:cNvSpPr>
            <a:spLocks noGrp="1"/>
          </p:cNvSpPr>
          <p:nvPr>
            <p:ph type="sldNum" sz="quarter" idx="12"/>
          </p:nvPr>
        </p:nvSpPr>
        <p:spPr/>
        <p:txBody>
          <a:bodyPr/>
          <a:lstStyle/>
          <a:p>
            <a:fld id="{2E1132C6-AAAE-EC48-8E6B-34456B74D6B2}" type="slidenum">
              <a:rPr lang="en-US" smtClean="0"/>
              <a:t>25</a:t>
            </a:fld>
            <a:endParaRPr lang="en-US"/>
          </a:p>
        </p:txBody>
      </p:sp>
    </p:spTree>
    <p:extLst>
      <p:ext uri="{BB962C8B-B14F-4D97-AF65-F5344CB8AC3E}">
        <p14:creationId xmlns:p14="http://schemas.microsoft.com/office/powerpoint/2010/main" val="7764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accent1">
                    <a:lumMod val="75000"/>
                  </a:schemeClr>
                </a:solidFill>
              </a:rPr>
              <a:t>CELAR Architecture</a:t>
            </a:r>
            <a:endParaRPr lang="en-US" b="1" dirty="0">
              <a:solidFill>
                <a:schemeClr val="accent1">
                  <a:lumMod val="75000"/>
                </a:schemeClr>
              </a:solidFill>
            </a:endParaRPr>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6" name="Shape 626"/>
          <p:cNvSpPr txBox="1">
            <a:spLocks/>
          </p:cNvSpPr>
          <p:nvPr/>
        </p:nvSpPr>
        <p:spPr>
          <a:xfrm>
            <a:off x="838200" y="365125"/>
            <a:ext cx="10515600" cy="1325563"/>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accent1">
                    <a:lumMod val="75000"/>
                  </a:schemeClr>
                </a:solidFill>
              </a:rPr>
              <a:t>CELAR Architecture</a:t>
            </a:r>
            <a:endParaRPr lang="en-US" b="1" dirty="0">
              <a:solidFill>
                <a:schemeClr val="accent1">
                  <a:lumMod val="75000"/>
                </a:schemeClr>
              </a:solidFill>
            </a:endParaRPr>
          </a:p>
        </p:txBody>
      </p:sp>
      <p:pic>
        <p:nvPicPr>
          <p:cNvPr id="7" name="pasted-image.tif"/>
          <p:cNvPicPr>
            <a:picLocks noChangeAspect="1"/>
          </p:cNvPicPr>
          <p:nvPr/>
        </p:nvPicPr>
        <p:blipFill>
          <a:blip r:embed="rId2">
            <a:extLst/>
          </a:blip>
          <a:stretch>
            <a:fillRect/>
          </a:stretch>
        </p:blipFill>
        <p:spPr>
          <a:xfrm>
            <a:off x="2419254" y="1805592"/>
            <a:ext cx="7353493" cy="4550758"/>
          </a:xfrm>
          <a:prstGeom prst="rect">
            <a:avLst/>
          </a:prstGeom>
          <a:ln w="12700">
            <a:miter lim="400000"/>
          </a:ln>
        </p:spPr>
      </p:pic>
      <p:sp>
        <p:nvSpPr>
          <p:cNvPr id="8" name="Shape 629"/>
          <p:cNvSpPr/>
          <p:nvPr/>
        </p:nvSpPr>
        <p:spPr>
          <a:xfrm>
            <a:off x="3886972" y="2616417"/>
            <a:ext cx="4024663" cy="3604896"/>
          </a:xfrm>
          <a:prstGeom prst="roundRect">
            <a:avLst>
              <a:gd name="adj" fmla="val 14127"/>
            </a:avLst>
          </a:prstGeom>
          <a:solidFill>
            <a:schemeClr val="accent1">
              <a:alpha val="27000"/>
            </a:schemeClr>
          </a:solidFill>
          <a:ln w="25400">
            <a:solidFill>
              <a:srgbClr val="3A5E8A"/>
            </a:solidFill>
            <a:bevel/>
          </a:ln>
        </p:spPr>
        <p:txBody>
          <a:bodyPr lIns="45719" rIns="45719" anchor="ctr"/>
          <a:lstStyle/>
          <a:p>
            <a:pPr algn="ctr">
              <a:defRPr>
                <a:solidFill>
                  <a:srgbClr val="FFFFFF"/>
                </a:solidFill>
              </a:defRPr>
            </a:pPr>
            <a:endParaRPr/>
          </a:p>
        </p:txBody>
      </p:sp>
      <p:sp>
        <p:nvSpPr>
          <p:cNvPr id="9" name="Shape 630"/>
          <p:cNvSpPr/>
          <p:nvPr/>
        </p:nvSpPr>
        <p:spPr>
          <a:xfrm>
            <a:off x="4370294" y="3769867"/>
            <a:ext cx="2907791" cy="923330"/>
          </a:xfrm>
          <a:prstGeom prst="rect">
            <a:avLst/>
          </a:prstGeom>
          <a:solidFill>
            <a:srgbClr val="FFFFFF"/>
          </a:solidFill>
          <a:ln w="25400">
            <a:solidFill>
              <a:schemeClr val="accent1"/>
            </a:solidFill>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val="1"/>
            </a:ext>
          </a:extLst>
        </p:spPr>
        <p:txBody>
          <a:bodyPr wrap="square" lIns="45719" rIns="45719">
            <a:spAutoFit/>
          </a:bodyPr>
          <a:lstStyle/>
          <a:p>
            <a:pPr algn="ctr"/>
            <a:r>
              <a:rPr b="1"/>
              <a:t>CELAR is deployed around the </a:t>
            </a:r>
          </a:p>
          <a:p>
            <a:pPr algn="ctr"/>
            <a:r>
              <a:rPr b="1" dirty="0"/>
              <a:t>Cloud Infrastructure</a:t>
            </a:r>
          </a:p>
        </p:txBody>
      </p:sp>
      <p:sp>
        <p:nvSpPr>
          <p:cNvPr id="10" name="Shape 631"/>
          <p:cNvSpPr/>
          <p:nvPr/>
        </p:nvSpPr>
        <p:spPr>
          <a:xfrm>
            <a:off x="3610855" y="1834857"/>
            <a:ext cx="4363190" cy="726732"/>
          </a:xfrm>
          <a:prstGeom prst="roundRect">
            <a:avLst>
              <a:gd name="adj" fmla="val 21080"/>
            </a:avLst>
          </a:prstGeom>
          <a:ln w="63500">
            <a:solidFill>
              <a:srgbClr val="FF2600"/>
            </a:solidFill>
            <a:bevel/>
          </a:ln>
          <a:effectLst>
            <a:outerShdw blurRad="38100" dist="23000" dir="5400000" rotWithShape="0">
              <a:srgbClr val="000000">
                <a:alpha val="35000"/>
              </a:srgbClr>
            </a:outerShdw>
          </a:effectLst>
        </p:spPr>
        <p:txBody>
          <a:bodyPr lIns="45719" rIns="45719" anchor="ctr"/>
          <a:lstStyle/>
          <a:p>
            <a:endParaRPr/>
          </a:p>
        </p:txBody>
      </p:sp>
      <p:sp>
        <p:nvSpPr>
          <p:cNvPr id="11" name="Shape 632"/>
          <p:cNvSpPr/>
          <p:nvPr/>
        </p:nvSpPr>
        <p:spPr>
          <a:xfrm>
            <a:off x="2631493" y="2631742"/>
            <a:ext cx="1312217" cy="3476299"/>
          </a:xfrm>
          <a:prstGeom prst="roundRect">
            <a:avLst>
              <a:gd name="adj" fmla="val 11675"/>
            </a:avLst>
          </a:prstGeom>
          <a:ln w="63500">
            <a:solidFill>
              <a:srgbClr val="FF2600"/>
            </a:solidFill>
            <a:bevel/>
          </a:ln>
          <a:effectLst>
            <a:outerShdw blurRad="38100" dist="23000" dir="5400000" rotWithShape="0">
              <a:srgbClr val="000000">
                <a:alpha val="35000"/>
              </a:srgbClr>
            </a:outerShdw>
          </a:effectLst>
        </p:spPr>
        <p:txBody>
          <a:bodyPr lIns="45719" rIns="45719" anchor="ctr"/>
          <a:lstStyle/>
          <a:p>
            <a:endParaRPr/>
          </a:p>
        </p:txBody>
      </p:sp>
      <p:sp>
        <p:nvSpPr>
          <p:cNvPr id="5" name="Slide Number Placeholder 4"/>
          <p:cNvSpPr>
            <a:spLocks noGrp="1"/>
          </p:cNvSpPr>
          <p:nvPr>
            <p:ph type="sldNum" sz="quarter" idx="12"/>
          </p:nvPr>
        </p:nvSpPr>
        <p:spPr/>
        <p:txBody>
          <a:bodyPr/>
          <a:lstStyle/>
          <a:p>
            <a:fld id="{2E1132C6-AAAE-EC48-8E6B-34456B74D6B2}" type="slidenum">
              <a:rPr lang="en-US" smtClean="0"/>
              <a:t>26</a:t>
            </a:fld>
            <a:endParaRPr lang="en-US" dirty="0"/>
          </a:p>
        </p:txBody>
      </p:sp>
    </p:spTree>
    <p:extLst>
      <p:ext uri="{BB962C8B-B14F-4D97-AF65-F5344CB8AC3E}">
        <p14:creationId xmlns:p14="http://schemas.microsoft.com/office/powerpoint/2010/main" val="64957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image1.png"/>
          <p:cNvPicPr>
            <a:picLocks noChangeAspect="1"/>
          </p:cNvPicPr>
          <p:nvPr/>
        </p:nvPicPr>
        <p:blipFill>
          <a:blip r:embed="rId3">
            <a:extLst/>
          </a:blip>
          <a:stretch>
            <a:fillRect/>
          </a:stretch>
        </p:blipFill>
        <p:spPr>
          <a:xfrm>
            <a:off x="1524001" y="1866900"/>
            <a:ext cx="8676456" cy="4991100"/>
          </a:xfrm>
          <a:prstGeom prst="rect">
            <a:avLst/>
          </a:prstGeom>
          <a:ln w="12700">
            <a:miter lim="400000"/>
          </a:ln>
        </p:spPr>
      </p:pic>
      <p:pic>
        <p:nvPicPr>
          <p:cNvPr id="636" name="image2.png"/>
          <p:cNvPicPr>
            <a:picLocks noChangeAspect="1"/>
          </p:cNvPicPr>
          <p:nvPr/>
        </p:nvPicPr>
        <p:blipFill>
          <a:blip r:embed="rId4">
            <a:extLst/>
          </a:blip>
          <a:stretch>
            <a:fillRect/>
          </a:stretch>
        </p:blipFill>
        <p:spPr>
          <a:xfrm>
            <a:off x="2999655" y="5733255"/>
            <a:ext cx="5591176" cy="928118"/>
          </a:xfrm>
          <a:prstGeom prst="rect">
            <a:avLst/>
          </a:prstGeom>
          <a:ln w="12700">
            <a:miter lim="400000"/>
          </a:ln>
        </p:spPr>
      </p:pic>
      <p:pic>
        <p:nvPicPr>
          <p:cNvPr id="637" name="image3.png"/>
          <p:cNvPicPr>
            <a:picLocks noChangeAspect="1"/>
          </p:cNvPicPr>
          <p:nvPr/>
        </p:nvPicPr>
        <p:blipFill>
          <a:blip r:embed="rId5">
            <a:extLst/>
          </a:blip>
          <a:stretch>
            <a:fillRect/>
          </a:stretch>
        </p:blipFill>
        <p:spPr>
          <a:xfrm>
            <a:off x="2999656" y="2348880"/>
            <a:ext cx="5600701" cy="1495426"/>
          </a:xfrm>
          <a:prstGeom prst="rect">
            <a:avLst/>
          </a:prstGeom>
          <a:ln w="12700">
            <a:miter lim="400000"/>
          </a:ln>
        </p:spPr>
      </p:pic>
      <p:pic>
        <p:nvPicPr>
          <p:cNvPr id="638" name="image4.png"/>
          <p:cNvPicPr>
            <a:picLocks noChangeAspect="1"/>
          </p:cNvPicPr>
          <p:nvPr/>
        </p:nvPicPr>
        <p:blipFill>
          <a:blip r:embed="rId6">
            <a:extLst/>
          </a:blip>
          <a:stretch>
            <a:fillRect/>
          </a:stretch>
        </p:blipFill>
        <p:spPr>
          <a:xfrm>
            <a:off x="2999656" y="3933057"/>
            <a:ext cx="5600701" cy="1714501"/>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27</a:t>
            </a:fld>
            <a:endParaRPr lang="en-US"/>
          </a:p>
        </p:txBody>
      </p:sp>
    </p:spTree>
    <p:extLst>
      <p:ext uri="{BB962C8B-B14F-4D97-AF65-F5344CB8AC3E}">
        <p14:creationId xmlns:p14="http://schemas.microsoft.com/office/powerpoint/2010/main" val="2241773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image1.png"/>
          <p:cNvPicPr>
            <a:picLocks noChangeAspect="1"/>
          </p:cNvPicPr>
          <p:nvPr/>
        </p:nvPicPr>
        <p:blipFill>
          <a:blip r:embed="rId3">
            <a:extLst/>
          </a:blip>
          <a:stretch>
            <a:fillRect/>
          </a:stretch>
        </p:blipFill>
        <p:spPr>
          <a:xfrm>
            <a:off x="1524001" y="1866900"/>
            <a:ext cx="8676456" cy="4991100"/>
          </a:xfrm>
          <a:prstGeom prst="rect">
            <a:avLst/>
          </a:prstGeom>
          <a:ln w="12700">
            <a:miter lim="400000"/>
          </a:ln>
        </p:spPr>
      </p:pic>
      <p:pic>
        <p:nvPicPr>
          <p:cNvPr id="643" name="image2.png"/>
          <p:cNvPicPr>
            <a:picLocks noChangeAspect="1"/>
          </p:cNvPicPr>
          <p:nvPr/>
        </p:nvPicPr>
        <p:blipFill>
          <a:blip r:embed="rId4">
            <a:extLst/>
          </a:blip>
          <a:stretch>
            <a:fillRect/>
          </a:stretch>
        </p:blipFill>
        <p:spPr>
          <a:xfrm>
            <a:off x="2999655" y="5733255"/>
            <a:ext cx="5591176" cy="928118"/>
          </a:xfrm>
          <a:prstGeom prst="rect">
            <a:avLst/>
          </a:prstGeom>
          <a:ln w="12700">
            <a:miter lim="400000"/>
          </a:ln>
        </p:spPr>
      </p:pic>
      <p:pic>
        <p:nvPicPr>
          <p:cNvPr id="644" name="image3.png"/>
          <p:cNvPicPr>
            <a:picLocks noChangeAspect="1"/>
          </p:cNvPicPr>
          <p:nvPr/>
        </p:nvPicPr>
        <p:blipFill>
          <a:blip r:embed="rId5">
            <a:extLst/>
          </a:blip>
          <a:stretch>
            <a:fillRect/>
          </a:stretch>
        </p:blipFill>
        <p:spPr>
          <a:xfrm>
            <a:off x="2999656" y="2348880"/>
            <a:ext cx="5600701" cy="1495426"/>
          </a:xfrm>
          <a:prstGeom prst="rect">
            <a:avLst/>
          </a:prstGeom>
          <a:ln w="12700">
            <a:miter lim="400000"/>
          </a:ln>
        </p:spPr>
      </p:pic>
      <p:pic>
        <p:nvPicPr>
          <p:cNvPr id="645" name="image5.png"/>
          <p:cNvPicPr>
            <a:picLocks noChangeAspect="1"/>
          </p:cNvPicPr>
          <p:nvPr/>
        </p:nvPicPr>
        <p:blipFill>
          <a:blip r:embed="rId6">
            <a:extLst/>
          </a:blip>
          <a:stretch>
            <a:fillRect/>
          </a:stretch>
        </p:blipFill>
        <p:spPr>
          <a:xfrm>
            <a:off x="8760296" y="404665"/>
            <a:ext cx="1362076" cy="5353051"/>
          </a:xfrm>
          <a:prstGeom prst="rect">
            <a:avLst/>
          </a:prstGeom>
          <a:ln w="12700">
            <a:miter lim="400000"/>
          </a:ln>
        </p:spPr>
      </p:pic>
      <p:pic>
        <p:nvPicPr>
          <p:cNvPr id="646"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28</a:t>
            </a:fld>
            <a:endParaRPr lang="en-US"/>
          </a:p>
        </p:txBody>
      </p:sp>
    </p:spTree>
    <p:extLst>
      <p:ext uri="{BB962C8B-B14F-4D97-AF65-F5344CB8AC3E}">
        <p14:creationId xmlns:p14="http://schemas.microsoft.com/office/powerpoint/2010/main" val="59502400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chemeClr val="accent1">
                    <a:lumMod val="75000"/>
                  </a:schemeClr>
                </a:solidFill>
              </a:rPr>
              <a:t>Elasticity Platform</a:t>
            </a:r>
            <a:br>
              <a:rPr lang="en-US" b="1" dirty="0" smtClean="0">
                <a:solidFill>
                  <a:schemeClr val="accent1">
                    <a:lumMod val="75000"/>
                  </a:schemeClr>
                </a:solidFill>
              </a:rPr>
            </a:br>
            <a:r>
              <a:rPr lang="en-US" sz="3200" b="1" dirty="0" smtClean="0">
                <a:solidFill>
                  <a:schemeClr val="bg1">
                    <a:lumMod val="50000"/>
                  </a:schemeClr>
                </a:solidFill>
              </a:rPr>
              <a:t>Components</a:t>
            </a:r>
            <a:endParaRPr lang="el-GR" sz="3200" b="1" dirty="0">
              <a:solidFill>
                <a:schemeClr val="bg1">
                  <a:lumMod val="50000"/>
                </a:schemeClr>
              </a:solidFill>
            </a:endParaRPr>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29</a:t>
            </a:fld>
            <a:endParaRPr lang="el-GR" dirty="0"/>
          </a:p>
        </p:txBody>
      </p:sp>
      <p:sp>
        <p:nvSpPr>
          <p:cNvPr id="3" name="Content Placeholder 2"/>
          <p:cNvSpPr>
            <a:spLocks noGrp="1"/>
          </p:cNvSpPr>
          <p:nvPr>
            <p:ph idx="1"/>
          </p:nvPr>
        </p:nvSpPr>
        <p:spPr/>
        <p:txBody>
          <a:bodyPr/>
          <a:lstStyle/>
          <a:p>
            <a:pPr>
              <a:lnSpc>
                <a:spcPct val="150000"/>
              </a:lnSpc>
            </a:pPr>
            <a:r>
              <a:rPr lang="en-US" dirty="0" smtClean="0">
                <a:latin typeface="Century Gothic" charset="0"/>
                <a:ea typeface="Century Gothic" charset="0"/>
                <a:cs typeface="Century Gothic" charset="0"/>
              </a:rPr>
              <a:t>CELAR Manager</a:t>
            </a:r>
          </a:p>
          <a:p>
            <a:pPr>
              <a:lnSpc>
                <a:spcPct val="150000"/>
              </a:lnSpc>
            </a:pPr>
            <a:r>
              <a:rPr lang="en-US" dirty="0" smtClean="0">
                <a:latin typeface="Century Gothic" charset="0"/>
                <a:ea typeface="Century Gothic" charset="0"/>
                <a:cs typeface="Century Gothic" charset="0"/>
              </a:rPr>
              <a:t>Cloud Orchestrator</a:t>
            </a:r>
          </a:p>
          <a:p>
            <a:pPr>
              <a:lnSpc>
                <a:spcPct val="150000"/>
              </a:lnSpc>
            </a:pPr>
            <a:r>
              <a:rPr lang="en-US" dirty="0" smtClean="0">
                <a:latin typeface="Century Gothic" charset="0"/>
                <a:ea typeface="Century Gothic" charset="0"/>
                <a:cs typeface="Century Gothic" charset="0"/>
              </a:rPr>
              <a:t>Decision Making Module</a:t>
            </a:r>
          </a:p>
          <a:p>
            <a:pPr>
              <a:lnSpc>
                <a:spcPct val="150000"/>
              </a:lnSpc>
            </a:pPr>
            <a:r>
              <a:rPr lang="en-US" dirty="0" smtClean="0">
                <a:latin typeface="Century Gothic" charset="0"/>
                <a:ea typeface="Century Gothic" charset="0"/>
                <a:cs typeface="Century Gothic" charset="0"/>
              </a:rPr>
              <a:t>Application Profiler</a:t>
            </a:r>
          </a:p>
          <a:p>
            <a:pPr>
              <a:lnSpc>
                <a:spcPct val="150000"/>
              </a:lnSpc>
            </a:pPr>
            <a:r>
              <a:rPr lang="en-US" dirty="0" smtClean="0">
                <a:latin typeface="Century Gothic" charset="0"/>
                <a:ea typeface="Century Gothic" charset="0"/>
                <a:cs typeface="Century Gothic" charset="0"/>
              </a:rPr>
              <a:t>CELAR </a:t>
            </a:r>
            <a:r>
              <a:rPr lang="en-US" dirty="0" err="1" smtClean="0">
                <a:latin typeface="Century Gothic" charset="0"/>
                <a:ea typeface="Century Gothic" charset="0"/>
                <a:cs typeface="Century Gothic" charset="0"/>
              </a:rPr>
              <a:t>DataBase</a:t>
            </a:r>
            <a:endParaRPr lang="en-US" dirty="0">
              <a:latin typeface="Century Gothic" charset="0"/>
              <a:ea typeface="Century Gothic" charset="0"/>
              <a:cs typeface="Century Gothic" charset="0"/>
            </a:endParaRPr>
          </a:p>
        </p:txBody>
      </p:sp>
      <p:pic>
        <p:nvPicPr>
          <p:cNvPr id="7" name="image5.png"/>
          <p:cNvPicPr>
            <a:picLocks noChangeAspect="1"/>
          </p:cNvPicPr>
          <p:nvPr/>
        </p:nvPicPr>
        <p:blipFill>
          <a:blip r:embed="rId3">
            <a:extLst/>
          </a:blip>
          <a:stretch>
            <a:fillRect/>
          </a:stretch>
        </p:blipFill>
        <p:spPr>
          <a:xfrm>
            <a:off x="10512896" y="1770063"/>
            <a:ext cx="1144152" cy="4496594"/>
          </a:xfrm>
          <a:prstGeom prst="rect">
            <a:avLst/>
          </a:prstGeom>
          <a:ln w="12700">
            <a:miter lim="400000"/>
          </a:ln>
        </p:spPr>
      </p:pic>
    </p:spTree>
    <p:extLst>
      <p:ext uri="{BB962C8B-B14F-4D97-AF65-F5344CB8AC3E}">
        <p14:creationId xmlns:p14="http://schemas.microsoft.com/office/powerpoint/2010/main" val="1440022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latin typeface="+mn-lt"/>
              </a:rPr>
              <a:t>Cloud Models</a:t>
            </a:r>
            <a:r>
              <a:rPr lang="en-US" b="1" dirty="0" smtClean="0">
                <a:solidFill>
                  <a:schemeClr val="accent1">
                    <a:lumMod val="75000"/>
                  </a:schemeClr>
                </a:solidFill>
              </a:rPr>
              <a:t/>
            </a:r>
            <a:br>
              <a:rPr lang="en-US" b="1" dirty="0" smtClean="0">
                <a:solidFill>
                  <a:schemeClr val="accent1">
                    <a:lumMod val="75000"/>
                  </a:schemeClr>
                </a:solidFill>
              </a:rPr>
            </a:br>
            <a:r>
              <a:rPr lang="en-US" sz="1800" dirty="0" smtClean="0">
                <a:solidFill>
                  <a:schemeClr val="bg1">
                    <a:lumMod val="50000"/>
                  </a:schemeClr>
                </a:solidFill>
              </a:rPr>
              <a:t>The NIST Definition of Cloud Computing, NIST, 2011</a:t>
            </a:r>
            <a:endParaRPr lang="en-US" sz="1800" b="1"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38190891"/>
              </p:ext>
            </p:extLst>
          </p:nvPr>
        </p:nvGraphicFramePr>
        <p:xfrm>
          <a:off x="838200" y="1825625"/>
          <a:ext cx="10515600" cy="4267200"/>
        </p:xfrm>
        <a:graphic>
          <a:graphicData uri="http://schemas.openxmlformats.org/drawingml/2006/table">
            <a:tbl>
              <a:tblPr firstRow="1" bandRow="1">
                <a:tableStyleId>{2D5ABB26-0587-4C30-8999-92F81FD0307C}</a:tableStyleId>
              </a:tblPr>
              <a:tblGrid>
                <a:gridCol w="5257800"/>
                <a:gridCol w="5257800"/>
              </a:tblGrid>
              <a:tr h="370840">
                <a:tc>
                  <a:txBody>
                    <a:bodyPr/>
                    <a:lstStyle/>
                    <a:p>
                      <a:pPr algn="ctr"/>
                      <a:r>
                        <a:rPr lang="en-US" sz="3600" b="0" i="0" dirty="0" smtClean="0">
                          <a:solidFill>
                            <a:schemeClr val="accent2">
                              <a:lumMod val="60000"/>
                              <a:lumOff val="40000"/>
                            </a:schemeClr>
                          </a:solidFill>
                          <a:latin typeface="Century Gothic" charset="0"/>
                          <a:ea typeface="Century Gothic" charset="0"/>
                          <a:cs typeface="Century Gothic" charset="0"/>
                        </a:rPr>
                        <a:t>Service Models</a:t>
                      </a:r>
                      <a:endParaRPr lang="en-US" sz="3600" b="0" i="0" dirty="0">
                        <a:solidFill>
                          <a:schemeClr val="accent2">
                            <a:lumMod val="60000"/>
                            <a:lumOff val="40000"/>
                          </a:schemeClr>
                        </a:solidFill>
                        <a:latin typeface="Century Gothic" charset="0"/>
                        <a:ea typeface="Century Gothic" charset="0"/>
                        <a:cs typeface="Century Gothic" charset="0"/>
                      </a:endParaRPr>
                    </a:p>
                  </a:txBody>
                  <a:tcPr anchor="ctr">
                    <a:lnR w="6350" cap="flat" cmpd="sng" algn="ctr">
                      <a:solidFill>
                        <a:schemeClr val="accent1">
                          <a:lumMod val="60000"/>
                          <a:lumOff val="40000"/>
                        </a:schemeClr>
                      </a:solidFill>
                      <a:prstDash val="solid"/>
                      <a:round/>
                      <a:headEnd type="none" w="med" len="med"/>
                      <a:tailEnd type="none" w="med" len="med"/>
                    </a:lnR>
                    <a:lnB w="6350" cap="flat" cmpd="sng" algn="ctr">
                      <a:solidFill>
                        <a:schemeClr val="accent1">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0" i="0" dirty="0" smtClean="0">
                          <a:solidFill>
                            <a:schemeClr val="accent2">
                              <a:lumMod val="60000"/>
                              <a:lumOff val="40000"/>
                            </a:schemeClr>
                          </a:solidFill>
                          <a:latin typeface="Century Gothic" charset="0"/>
                          <a:ea typeface="Century Gothic" charset="0"/>
                          <a:cs typeface="Century Gothic" charset="0"/>
                        </a:rPr>
                        <a:t>Deployment</a:t>
                      </a:r>
                      <a:r>
                        <a:rPr lang="en-US" sz="3600" b="0" i="0" baseline="0" dirty="0" smtClean="0">
                          <a:solidFill>
                            <a:schemeClr val="accent2">
                              <a:lumMod val="60000"/>
                              <a:lumOff val="40000"/>
                            </a:schemeClr>
                          </a:solidFill>
                          <a:latin typeface="Century Gothic" charset="0"/>
                          <a:ea typeface="Century Gothic" charset="0"/>
                          <a:cs typeface="Century Gothic" charset="0"/>
                        </a:rPr>
                        <a:t> Models</a:t>
                      </a:r>
                      <a:endParaRPr lang="en-US" sz="3600" b="0" i="0" dirty="0" smtClean="0">
                        <a:solidFill>
                          <a:schemeClr val="accent2">
                            <a:lumMod val="60000"/>
                            <a:lumOff val="40000"/>
                          </a:schemeClr>
                        </a:solidFill>
                        <a:latin typeface="Century Gothic" charset="0"/>
                        <a:ea typeface="Century Gothic" charset="0"/>
                        <a:cs typeface="Century Gothic" charset="0"/>
                      </a:endParaRPr>
                    </a:p>
                  </a:txBody>
                  <a:tcPr anchor="ctr">
                    <a:lnL w="6350" cap="flat" cmpd="sng" algn="ctr">
                      <a:solidFill>
                        <a:schemeClr val="accent1">
                          <a:lumMod val="60000"/>
                          <a:lumOff val="40000"/>
                        </a:schemeClr>
                      </a:solidFill>
                      <a:prstDash val="solid"/>
                      <a:round/>
                      <a:headEnd type="none" w="med" len="med"/>
                      <a:tailEnd type="none" w="med" len="med"/>
                    </a:lnL>
                    <a:lnB w="6350" cap="flat" cmpd="sng" algn="ctr">
                      <a:solidFill>
                        <a:schemeClr val="accent1">
                          <a:lumMod val="60000"/>
                          <a:lumOff val="40000"/>
                        </a:schemeClr>
                      </a:solidFill>
                      <a:prstDash val="solid"/>
                      <a:round/>
                      <a:headEnd type="none" w="med" len="med"/>
                      <a:tailEnd type="none" w="med" len="med"/>
                    </a:lnB>
                  </a:tcPr>
                </a:tc>
              </a:tr>
              <a:tr h="370840">
                <a:tc>
                  <a:txBody>
                    <a:bodyPr/>
                    <a:lstStyle/>
                    <a:p>
                      <a:pPr marL="342900" indent="-342900">
                        <a:lnSpc>
                          <a:spcPct val="150000"/>
                        </a:lnSpc>
                        <a:spcBef>
                          <a:spcPts val="4000"/>
                        </a:spcBef>
                        <a:buFont typeface="Arial" charset="0"/>
                        <a:buChar char="•"/>
                        <a:defRPr sz="2400"/>
                      </a:pPr>
                      <a:r>
                        <a:rPr lang="en-US" sz="2200" b="1" i="0" dirty="0" smtClean="0">
                          <a:latin typeface="Century Gothic" charset="0"/>
                          <a:ea typeface="Century Gothic" charset="0"/>
                          <a:cs typeface="Century Gothic" charset="0"/>
                        </a:rPr>
                        <a:t>Software</a:t>
                      </a:r>
                      <a:r>
                        <a:rPr lang="en-US" sz="2200" b="0" i="0" dirty="0" smtClean="0">
                          <a:latin typeface="Century Gothic" charset="0"/>
                          <a:ea typeface="Century Gothic" charset="0"/>
                          <a:cs typeface="Century Gothic" charset="0"/>
                        </a:rPr>
                        <a:t> as a Service ( SaaS )</a:t>
                      </a:r>
                    </a:p>
                    <a:p>
                      <a:pPr marL="342900" indent="-342900">
                        <a:lnSpc>
                          <a:spcPct val="150000"/>
                        </a:lnSpc>
                        <a:spcBef>
                          <a:spcPts val="4000"/>
                        </a:spcBef>
                        <a:buFont typeface="Arial" charset="0"/>
                        <a:buChar char="•"/>
                        <a:defRPr sz="2400"/>
                      </a:pPr>
                      <a:r>
                        <a:rPr lang="en-US" sz="2200" b="1" i="0" dirty="0" smtClean="0">
                          <a:latin typeface="Century Gothic" charset="0"/>
                          <a:ea typeface="Century Gothic" charset="0"/>
                          <a:cs typeface="Century Gothic" charset="0"/>
                        </a:rPr>
                        <a:t>Platform</a:t>
                      </a:r>
                      <a:r>
                        <a:rPr lang="en-US" sz="2200" b="0" i="0" dirty="0" smtClean="0">
                          <a:latin typeface="Century Gothic" charset="0"/>
                          <a:ea typeface="Century Gothic" charset="0"/>
                          <a:cs typeface="Century Gothic" charset="0"/>
                        </a:rPr>
                        <a:t> as a Service ( </a:t>
                      </a:r>
                      <a:r>
                        <a:rPr lang="en-US" sz="2200" b="0" i="0" dirty="0" err="1" smtClean="0">
                          <a:latin typeface="Century Gothic" charset="0"/>
                          <a:ea typeface="Century Gothic" charset="0"/>
                          <a:cs typeface="Century Gothic" charset="0"/>
                        </a:rPr>
                        <a:t>PaaS</a:t>
                      </a:r>
                      <a:r>
                        <a:rPr lang="en-US" sz="2200" b="0" i="0" dirty="0" smtClean="0">
                          <a:latin typeface="Century Gothic" charset="0"/>
                          <a:ea typeface="Century Gothic" charset="0"/>
                          <a:cs typeface="Century Gothic" charset="0"/>
                        </a:rPr>
                        <a:t> )</a:t>
                      </a:r>
                    </a:p>
                    <a:p>
                      <a:pPr marL="342900" indent="-342900">
                        <a:lnSpc>
                          <a:spcPct val="150000"/>
                        </a:lnSpc>
                        <a:spcBef>
                          <a:spcPts val="4000"/>
                        </a:spcBef>
                        <a:buFont typeface="Arial" charset="0"/>
                        <a:buChar char="•"/>
                        <a:defRPr sz="2400"/>
                      </a:pPr>
                      <a:r>
                        <a:rPr lang="en-US" sz="2200" b="1" i="0" dirty="0" smtClean="0">
                          <a:latin typeface="Century Gothic" charset="0"/>
                          <a:ea typeface="Century Gothic" charset="0"/>
                          <a:cs typeface="Century Gothic" charset="0"/>
                        </a:rPr>
                        <a:t>Infrastructure</a:t>
                      </a:r>
                      <a:r>
                        <a:rPr lang="en-US" sz="2200" b="0" i="0" dirty="0" smtClean="0">
                          <a:latin typeface="Century Gothic" charset="0"/>
                          <a:ea typeface="Century Gothic" charset="0"/>
                          <a:cs typeface="Century Gothic" charset="0"/>
                        </a:rPr>
                        <a:t> as a Service ( </a:t>
                      </a:r>
                      <a:r>
                        <a:rPr lang="en-US" sz="2200" b="0" i="0" dirty="0" err="1" smtClean="0">
                          <a:latin typeface="Century Gothic" charset="0"/>
                          <a:ea typeface="Century Gothic" charset="0"/>
                          <a:cs typeface="Century Gothic" charset="0"/>
                        </a:rPr>
                        <a:t>IaaS</a:t>
                      </a:r>
                      <a:r>
                        <a:rPr lang="en-US" sz="2200" b="0" i="0" dirty="0" smtClean="0">
                          <a:latin typeface="Century Gothic" charset="0"/>
                          <a:ea typeface="Century Gothic" charset="0"/>
                          <a:cs typeface="Century Gothic" charset="0"/>
                        </a:rPr>
                        <a:t> )</a:t>
                      </a:r>
                    </a:p>
                    <a:p>
                      <a:endParaRPr lang="en-US" sz="2200" b="0" i="0" dirty="0">
                        <a:latin typeface="Century Gothic" charset="0"/>
                        <a:ea typeface="Century Gothic" charset="0"/>
                        <a:cs typeface="Century Gothic" charset="0"/>
                      </a:endParaRPr>
                    </a:p>
                  </a:txBody>
                  <a:tcPr>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tcPr>
                </a:tc>
                <a:tc>
                  <a:txBody>
                    <a:bodyPr/>
                    <a:lstStyle/>
                    <a:p>
                      <a:pPr marL="342000" indent="-342000">
                        <a:lnSpc>
                          <a:spcPct val="150000"/>
                        </a:lnSpc>
                        <a:spcBef>
                          <a:spcPts val="4000"/>
                        </a:spcBef>
                        <a:spcAft>
                          <a:spcPts val="0"/>
                        </a:spcAft>
                        <a:buFont typeface="Arial" charset="0"/>
                        <a:buChar char="•"/>
                      </a:pPr>
                      <a:r>
                        <a:rPr lang="en-US" sz="2200" b="0" i="0" dirty="0" smtClean="0">
                          <a:latin typeface="Century Gothic" charset="0"/>
                          <a:ea typeface="Century Gothic" charset="0"/>
                          <a:cs typeface="Century Gothic" charset="0"/>
                        </a:rPr>
                        <a:t>Private</a:t>
                      </a:r>
                    </a:p>
                    <a:p>
                      <a:pPr marL="342000" indent="-342000">
                        <a:lnSpc>
                          <a:spcPct val="150000"/>
                        </a:lnSpc>
                        <a:spcBef>
                          <a:spcPts val="4000"/>
                        </a:spcBef>
                        <a:spcAft>
                          <a:spcPts val="0"/>
                        </a:spcAft>
                        <a:buFont typeface="Arial" charset="0"/>
                        <a:buChar char="•"/>
                      </a:pPr>
                      <a:r>
                        <a:rPr lang="en-US" sz="2200" b="0" i="0" dirty="0" smtClean="0">
                          <a:latin typeface="Century Gothic" charset="0"/>
                          <a:ea typeface="Century Gothic" charset="0"/>
                          <a:cs typeface="Century Gothic" charset="0"/>
                        </a:rPr>
                        <a:t>Community</a:t>
                      </a:r>
                    </a:p>
                    <a:p>
                      <a:pPr marL="342000" indent="-342000">
                        <a:lnSpc>
                          <a:spcPct val="150000"/>
                        </a:lnSpc>
                        <a:spcBef>
                          <a:spcPts val="4000"/>
                        </a:spcBef>
                        <a:spcAft>
                          <a:spcPts val="0"/>
                        </a:spcAft>
                        <a:buFont typeface="Arial" charset="0"/>
                        <a:buChar char="•"/>
                      </a:pPr>
                      <a:r>
                        <a:rPr lang="en-US" sz="2200" b="0" i="0" dirty="0" smtClean="0">
                          <a:latin typeface="Century Gothic" charset="0"/>
                          <a:ea typeface="Century Gothic" charset="0"/>
                          <a:cs typeface="Century Gothic" charset="0"/>
                        </a:rPr>
                        <a:t>Public</a:t>
                      </a:r>
                    </a:p>
                    <a:p>
                      <a:pPr marL="342000" indent="-342000">
                        <a:lnSpc>
                          <a:spcPct val="150000"/>
                        </a:lnSpc>
                        <a:spcBef>
                          <a:spcPts val="4000"/>
                        </a:spcBef>
                        <a:spcAft>
                          <a:spcPts val="0"/>
                        </a:spcAft>
                        <a:buFont typeface="Arial" charset="0"/>
                        <a:buChar char="•"/>
                      </a:pPr>
                      <a:r>
                        <a:rPr lang="en-US" sz="2200" b="0" i="0" dirty="0" smtClean="0">
                          <a:latin typeface="Century Gothic" charset="0"/>
                          <a:ea typeface="Century Gothic" charset="0"/>
                          <a:cs typeface="Century Gothic" charset="0"/>
                        </a:rPr>
                        <a:t>Hybrid</a:t>
                      </a:r>
                      <a:endParaRPr lang="en-US" sz="2200" b="0" i="0" dirty="0">
                        <a:latin typeface="Century Gothic" charset="0"/>
                        <a:ea typeface="Century Gothic" charset="0"/>
                        <a:cs typeface="Century Gothic" charset="0"/>
                      </a:endParaRPr>
                    </a:p>
                  </a:txBody>
                  <a:tcPr>
                    <a:lnL w="6350" cap="flat" cmpd="sng" algn="ctr">
                      <a:solidFill>
                        <a:schemeClr val="accent1">
                          <a:lumMod val="60000"/>
                          <a:lumOff val="40000"/>
                        </a:schemeClr>
                      </a:solidFill>
                      <a:prstDash val="solid"/>
                      <a:round/>
                      <a:headEnd type="none" w="med" len="med"/>
                      <a:tailEnd type="none" w="med" len="med"/>
                    </a:lnL>
                    <a:lnT w="6350" cap="flat" cmpd="sng" algn="ctr">
                      <a:solidFill>
                        <a:schemeClr val="accent1">
                          <a:lumMod val="60000"/>
                          <a:lumOff val="40000"/>
                        </a:schemeClr>
                      </a:solidFill>
                      <a:prstDash val="solid"/>
                      <a:round/>
                      <a:headEnd type="none" w="med" len="med"/>
                      <a:tailEnd type="none" w="med" len="med"/>
                    </a:lnT>
                  </a:tcPr>
                </a:tc>
              </a:tr>
            </a:tbl>
          </a:graphicData>
        </a:graphic>
      </p:graphicFrame>
      <p:sp>
        <p:nvSpPr>
          <p:cNvPr id="3" name="Slide Number Placeholder 2"/>
          <p:cNvSpPr>
            <a:spLocks noGrp="1"/>
          </p:cNvSpPr>
          <p:nvPr>
            <p:ph type="sldNum" sz="quarter" idx="12"/>
          </p:nvPr>
        </p:nvSpPr>
        <p:spPr/>
        <p:txBody>
          <a:bodyPr/>
          <a:lstStyle/>
          <a:p>
            <a:fld id="{2E1132C6-AAAE-EC48-8E6B-34456B74D6B2}" type="slidenum">
              <a:rPr lang="en-US" smtClean="0"/>
              <a:t>3</a:t>
            </a:fld>
            <a:endParaRPr lang="en-US" dirty="0"/>
          </a:p>
        </p:txBody>
      </p:sp>
    </p:spTree>
    <p:extLst>
      <p:ext uri="{BB962C8B-B14F-4D97-AF65-F5344CB8AC3E}">
        <p14:creationId xmlns:p14="http://schemas.microsoft.com/office/powerpoint/2010/main" val="930529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chemeClr val="accent1">
                    <a:lumMod val="75000"/>
                  </a:schemeClr>
                </a:solidFill>
              </a:rPr>
              <a:t>CELAR Manager</a:t>
            </a:r>
            <a:endParaRPr lang="el-GR" b="1" dirty="0">
              <a:solidFill>
                <a:schemeClr val="accent1">
                  <a:lumMod val="75000"/>
                </a:schemeClr>
              </a:solidFill>
            </a:endParaRPr>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30</a:t>
            </a:fld>
            <a:endParaRPr lang="el-GR" dirty="0"/>
          </a:p>
        </p:txBody>
      </p:sp>
      <p:sp>
        <p:nvSpPr>
          <p:cNvPr id="3" name="Content Placeholder 2"/>
          <p:cNvSpPr>
            <a:spLocks noGrp="1"/>
          </p:cNvSpPr>
          <p:nvPr>
            <p:ph idx="1"/>
          </p:nvPr>
        </p:nvSpPr>
        <p:spPr/>
        <p:txBody>
          <a:bodyPr>
            <a:normAutofit/>
          </a:bodyPr>
          <a:lstStyle/>
          <a:p>
            <a:pPr>
              <a:lnSpc>
                <a:spcPct val="150000"/>
              </a:lnSpc>
            </a:pPr>
            <a:r>
              <a:rPr lang="en-US" sz="2400" dirty="0" smtClean="0">
                <a:solidFill>
                  <a:schemeClr val="accent2">
                    <a:lumMod val="75000"/>
                  </a:schemeClr>
                </a:solidFill>
                <a:latin typeface="Century Gothic" charset="0"/>
                <a:ea typeface="Century Gothic" charset="0"/>
                <a:cs typeface="Century Gothic" charset="0"/>
              </a:rPr>
              <a:t>CELAR’s endpoint</a:t>
            </a:r>
          </a:p>
          <a:p>
            <a:pPr>
              <a:lnSpc>
                <a:spcPct val="150000"/>
              </a:lnSpc>
            </a:pPr>
            <a:r>
              <a:rPr lang="en-US" sz="2400" dirty="0" smtClean="0">
                <a:latin typeface="Century Gothic" charset="0"/>
                <a:ea typeface="Century Gothic" charset="0"/>
                <a:cs typeface="Century Gothic" charset="0"/>
              </a:rPr>
              <a:t>Receives and processes requests:</a:t>
            </a:r>
          </a:p>
          <a:p>
            <a:pPr lvl="1">
              <a:lnSpc>
                <a:spcPct val="150000"/>
              </a:lnSpc>
            </a:pPr>
            <a:r>
              <a:rPr lang="en-US" sz="2000" dirty="0" smtClean="0">
                <a:latin typeface="Century Gothic" charset="0"/>
                <a:ea typeface="Century Gothic" charset="0"/>
                <a:cs typeface="Century Gothic" charset="0"/>
              </a:rPr>
              <a:t>Application description</a:t>
            </a:r>
          </a:p>
          <a:p>
            <a:pPr lvl="1">
              <a:lnSpc>
                <a:spcPct val="150000"/>
              </a:lnSpc>
            </a:pPr>
            <a:r>
              <a:rPr lang="en-US" sz="2000" dirty="0" smtClean="0">
                <a:latin typeface="Century Gothic" charset="0"/>
                <a:ea typeface="Century Gothic" charset="0"/>
                <a:cs typeface="Century Gothic" charset="0"/>
              </a:rPr>
              <a:t>Application submission (new deployments)</a:t>
            </a:r>
          </a:p>
          <a:p>
            <a:pPr>
              <a:lnSpc>
                <a:spcPct val="150000"/>
              </a:lnSpc>
            </a:pPr>
            <a:r>
              <a:rPr lang="en-US" sz="2400" dirty="0" smtClean="0">
                <a:latin typeface="Century Gothic" charset="0"/>
                <a:ea typeface="Century Gothic" charset="0"/>
                <a:cs typeface="Century Gothic" charset="0"/>
              </a:rPr>
              <a:t>API for client communication</a:t>
            </a:r>
          </a:p>
          <a:p>
            <a:pPr>
              <a:lnSpc>
                <a:spcPct val="150000"/>
              </a:lnSpc>
            </a:pPr>
            <a:r>
              <a:rPr lang="en-US" sz="2400" dirty="0" smtClean="0">
                <a:latin typeface="Century Gothic" charset="0"/>
                <a:ea typeface="Century Gothic" charset="0"/>
                <a:cs typeface="Century Gothic" charset="0"/>
              </a:rPr>
              <a:t>Provides information regarding deployments and their states</a:t>
            </a:r>
          </a:p>
        </p:txBody>
      </p:sp>
      <p:pic>
        <p:nvPicPr>
          <p:cNvPr id="5" name="image5.png"/>
          <p:cNvPicPr>
            <a:picLocks noChangeAspect="1"/>
          </p:cNvPicPr>
          <p:nvPr/>
        </p:nvPicPr>
        <p:blipFill>
          <a:blip r:embed="rId3">
            <a:extLst/>
          </a:blip>
          <a:stretch>
            <a:fillRect/>
          </a:stretch>
        </p:blipFill>
        <p:spPr>
          <a:xfrm>
            <a:off x="10512896" y="1770063"/>
            <a:ext cx="1144152" cy="4496594"/>
          </a:xfrm>
          <a:prstGeom prst="rect">
            <a:avLst/>
          </a:prstGeom>
          <a:ln w="12700">
            <a:miter lim="400000"/>
          </a:ln>
        </p:spPr>
      </p:pic>
    </p:spTree>
    <p:extLst>
      <p:ext uri="{BB962C8B-B14F-4D97-AF65-F5344CB8AC3E}">
        <p14:creationId xmlns:p14="http://schemas.microsoft.com/office/powerpoint/2010/main" val="2070010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chemeClr val="accent1">
                    <a:lumMod val="75000"/>
                  </a:schemeClr>
                </a:solidFill>
              </a:rPr>
              <a:t>Cloud Orchestrator</a:t>
            </a:r>
            <a:endParaRPr lang="el-GR" b="1" dirty="0">
              <a:solidFill>
                <a:schemeClr val="accent1">
                  <a:lumMod val="75000"/>
                </a:schemeClr>
              </a:solidFill>
            </a:endParaRPr>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31</a:t>
            </a:fld>
            <a:endParaRPr lang="el-GR" dirty="0"/>
          </a:p>
        </p:txBody>
      </p:sp>
      <p:sp>
        <p:nvSpPr>
          <p:cNvPr id="3" name="Content Placeholder 2"/>
          <p:cNvSpPr>
            <a:spLocks noGrp="1"/>
          </p:cNvSpPr>
          <p:nvPr>
            <p:ph idx="1"/>
          </p:nvPr>
        </p:nvSpPr>
        <p:spPr/>
        <p:txBody>
          <a:bodyPr>
            <a:normAutofit fontScale="77500" lnSpcReduction="20000"/>
          </a:bodyPr>
          <a:lstStyle/>
          <a:p>
            <a:pPr algn="just">
              <a:lnSpc>
                <a:spcPct val="150000"/>
              </a:lnSpc>
            </a:pPr>
            <a:r>
              <a:rPr lang="en-US" dirty="0" smtClean="0">
                <a:latin typeface="Century Gothic" charset="0"/>
                <a:ea typeface="Century Gothic" charset="0"/>
                <a:cs typeface="Century Gothic" charset="0"/>
              </a:rPr>
              <a:t>Responsible for </a:t>
            </a:r>
            <a:r>
              <a:rPr lang="en-US" dirty="0" smtClean="0">
                <a:solidFill>
                  <a:schemeClr val="accent2">
                    <a:lumMod val="75000"/>
                  </a:schemeClr>
                </a:solidFill>
                <a:latin typeface="Century Gothic" charset="0"/>
                <a:ea typeface="Century Gothic" charset="0"/>
                <a:cs typeface="Century Gothic" charset="0"/>
              </a:rPr>
              <a:t>application provisioning</a:t>
            </a:r>
          </a:p>
          <a:p>
            <a:pPr algn="just">
              <a:lnSpc>
                <a:spcPct val="150000"/>
              </a:lnSpc>
            </a:pPr>
            <a:r>
              <a:rPr lang="en-US" dirty="0" smtClean="0">
                <a:latin typeface="Century Gothic" charset="0"/>
                <a:ea typeface="Century Gothic" charset="0"/>
                <a:cs typeface="Century Gothic" charset="0"/>
              </a:rPr>
              <a:t>Enforces </a:t>
            </a:r>
            <a:r>
              <a:rPr lang="en-US" dirty="0" smtClean="0">
                <a:solidFill>
                  <a:schemeClr val="accent2">
                    <a:lumMod val="75000"/>
                  </a:schemeClr>
                </a:solidFill>
                <a:latin typeface="Century Gothic" charset="0"/>
                <a:ea typeface="Century Gothic" charset="0"/>
                <a:cs typeface="Century Gothic" charset="0"/>
              </a:rPr>
              <a:t>resizing actions:</a:t>
            </a:r>
          </a:p>
          <a:p>
            <a:pPr lvl="1" algn="just">
              <a:lnSpc>
                <a:spcPct val="150000"/>
              </a:lnSpc>
            </a:pPr>
            <a:r>
              <a:rPr lang="en-US" dirty="0" smtClean="0">
                <a:solidFill>
                  <a:schemeClr val="accent2">
                    <a:lumMod val="75000"/>
                  </a:schemeClr>
                </a:solidFill>
                <a:latin typeface="Century Gothic" charset="0"/>
                <a:ea typeface="Century Gothic" charset="0"/>
                <a:cs typeface="Century Gothic" charset="0"/>
              </a:rPr>
              <a:t>Horizontal</a:t>
            </a:r>
            <a:r>
              <a:rPr lang="en-US" dirty="0" smtClean="0">
                <a:latin typeface="Century Gothic" charset="0"/>
                <a:ea typeface="Century Gothic" charset="0"/>
                <a:cs typeface="Century Gothic" charset="0"/>
              </a:rPr>
              <a:t> scaling (VM addition/removal)</a:t>
            </a:r>
          </a:p>
          <a:p>
            <a:pPr lvl="1" algn="just">
              <a:lnSpc>
                <a:spcPct val="150000"/>
              </a:lnSpc>
            </a:pPr>
            <a:r>
              <a:rPr lang="en-US" dirty="0" smtClean="0">
                <a:solidFill>
                  <a:schemeClr val="accent2">
                    <a:lumMod val="75000"/>
                  </a:schemeClr>
                </a:solidFill>
                <a:latin typeface="Century Gothic" charset="0"/>
                <a:ea typeface="Century Gothic" charset="0"/>
                <a:cs typeface="Century Gothic" charset="0"/>
              </a:rPr>
              <a:t>Vertical</a:t>
            </a:r>
            <a:r>
              <a:rPr lang="en-US" dirty="0" smtClean="0">
                <a:latin typeface="Century Gothic" charset="0"/>
                <a:ea typeface="Century Gothic" charset="0"/>
                <a:cs typeface="Century Gothic" charset="0"/>
              </a:rPr>
              <a:t> scaling (CPU/RAM increase/decrease)</a:t>
            </a:r>
          </a:p>
          <a:p>
            <a:pPr lvl="1" algn="just">
              <a:lnSpc>
                <a:spcPct val="150000"/>
              </a:lnSpc>
            </a:pPr>
            <a:r>
              <a:rPr lang="en-US" dirty="0" smtClean="0">
                <a:latin typeface="Century Gothic" charset="0"/>
                <a:ea typeface="Century Gothic" charset="0"/>
                <a:cs typeface="Century Gothic" charset="0"/>
              </a:rPr>
              <a:t>Disk attach/detach</a:t>
            </a:r>
          </a:p>
          <a:p>
            <a:pPr lvl="1" algn="just">
              <a:lnSpc>
                <a:spcPct val="150000"/>
              </a:lnSpc>
            </a:pPr>
            <a:r>
              <a:rPr lang="en-US" dirty="0" smtClean="0">
                <a:latin typeface="Century Gothic" charset="0"/>
                <a:ea typeface="Century Gothic" charset="0"/>
                <a:cs typeface="Century Gothic" charset="0"/>
              </a:rPr>
              <a:t>Application reconfiguration (no </a:t>
            </a:r>
            <a:r>
              <a:rPr lang="en-US" dirty="0" err="1" smtClean="0">
                <a:latin typeface="Century Gothic" charset="0"/>
                <a:ea typeface="Century Gothic" charset="0"/>
                <a:cs typeface="Century Gothic" charset="0"/>
              </a:rPr>
              <a:t>IaaS</a:t>
            </a:r>
            <a:r>
              <a:rPr lang="en-US" dirty="0" smtClean="0">
                <a:latin typeface="Century Gothic" charset="0"/>
                <a:ea typeface="Century Gothic" charset="0"/>
                <a:cs typeface="Century Gothic" charset="0"/>
              </a:rPr>
              <a:t> contact needed)</a:t>
            </a:r>
          </a:p>
          <a:p>
            <a:pPr algn="just">
              <a:lnSpc>
                <a:spcPct val="150000"/>
              </a:lnSpc>
            </a:pPr>
            <a:r>
              <a:rPr lang="en-US" dirty="0" smtClean="0">
                <a:latin typeface="Century Gothic" charset="0"/>
                <a:ea typeface="Century Gothic" charset="0"/>
                <a:cs typeface="Century Gothic" charset="0"/>
              </a:rPr>
              <a:t>Orchestrates the actions:</a:t>
            </a:r>
          </a:p>
          <a:p>
            <a:pPr lvl="1" algn="just">
              <a:lnSpc>
                <a:spcPct val="150000"/>
              </a:lnSpc>
            </a:pPr>
            <a:r>
              <a:rPr lang="en-US" dirty="0" smtClean="0">
                <a:latin typeface="Century Gothic" charset="0"/>
                <a:ea typeface="Century Gothic" charset="0"/>
                <a:cs typeface="Century Gothic" charset="0"/>
              </a:rPr>
              <a:t>Cloud level (</a:t>
            </a:r>
            <a:r>
              <a:rPr lang="en-US" dirty="0" err="1" smtClean="0">
                <a:latin typeface="Century Gothic" charset="0"/>
                <a:ea typeface="Century Gothic" charset="0"/>
                <a:cs typeface="Century Gothic" charset="0"/>
              </a:rPr>
              <a:t>IaaS</a:t>
            </a:r>
            <a:r>
              <a:rPr lang="en-US" dirty="0" smtClean="0">
                <a:latin typeface="Century Gothic" charset="0"/>
                <a:ea typeface="Century Gothic" charset="0"/>
                <a:cs typeface="Century Gothic" charset="0"/>
              </a:rPr>
              <a:t> contact and (de)allocation)</a:t>
            </a:r>
          </a:p>
          <a:p>
            <a:pPr lvl="1" algn="just">
              <a:lnSpc>
                <a:spcPct val="150000"/>
              </a:lnSpc>
            </a:pPr>
            <a:r>
              <a:rPr lang="en-US" dirty="0" smtClean="0">
                <a:latin typeface="Century Gothic" charset="0"/>
                <a:ea typeface="Century Gothic" charset="0"/>
                <a:cs typeface="Century Gothic" charset="0"/>
              </a:rPr>
              <a:t>Application level (application use the resources)</a:t>
            </a:r>
          </a:p>
        </p:txBody>
      </p:sp>
      <p:pic>
        <p:nvPicPr>
          <p:cNvPr id="5" name="image5.png"/>
          <p:cNvPicPr>
            <a:picLocks noChangeAspect="1"/>
          </p:cNvPicPr>
          <p:nvPr/>
        </p:nvPicPr>
        <p:blipFill>
          <a:blip r:embed="rId3">
            <a:extLst/>
          </a:blip>
          <a:stretch>
            <a:fillRect/>
          </a:stretch>
        </p:blipFill>
        <p:spPr>
          <a:xfrm>
            <a:off x="10512896" y="1770063"/>
            <a:ext cx="1144152" cy="4496594"/>
          </a:xfrm>
          <a:prstGeom prst="rect">
            <a:avLst/>
          </a:prstGeom>
          <a:ln w="12700">
            <a:miter lim="400000"/>
          </a:ln>
        </p:spPr>
      </p:pic>
    </p:spTree>
    <p:extLst>
      <p:ext uri="{BB962C8B-B14F-4D97-AF65-F5344CB8AC3E}">
        <p14:creationId xmlns:p14="http://schemas.microsoft.com/office/powerpoint/2010/main" val="461959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chemeClr val="accent1">
                    <a:lumMod val="75000"/>
                  </a:schemeClr>
                </a:solidFill>
              </a:rPr>
              <a:t>Decision Making Module</a:t>
            </a:r>
            <a:endParaRPr lang="el-GR" b="1" dirty="0">
              <a:solidFill>
                <a:schemeClr val="accent1">
                  <a:lumMod val="75000"/>
                </a:schemeClr>
              </a:solidFill>
            </a:endParaRPr>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32</a:t>
            </a:fld>
            <a:endParaRPr lang="el-GR" dirty="0"/>
          </a:p>
        </p:txBody>
      </p:sp>
      <p:sp>
        <p:nvSpPr>
          <p:cNvPr id="3" name="Content Placeholder 2"/>
          <p:cNvSpPr>
            <a:spLocks noGrp="1"/>
          </p:cNvSpPr>
          <p:nvPr>
            <p:ph idx="1"/>
          </p:nvPr>
        </p:nvSpPr>
        <p:spPr/>
        <p:txBody>
          <a:bodyPr>
            <a:normAutofit fontScale="62500" lnSpcReduction="20000"/>
          </a:bodyPr>
          <a:lstStyle/>
          <a:p>
            <a:pPr>
              <a:lnSpc>
                <a:spcPct val="150000"/>
              </a:lnSpc>
            </a:pPr>
            <a:r>
              <a:rPr lang="en-US" dirty="0" smtClean="0">
                <a:latin typeface="Century Gothic" charset="0"/>
                <a:ea typeface="Century Gothic" charset="0"/>
                <a:cs typeface="Century Gothic" charset="0"/>
              </a:rPr>
              <a:t>The </a:t>
            </a:r>
            <a:r>
              <a:rPr lang="en-US" dirty="0" smtClean="0">
                <a:solidFill>
                  <a:schemeClr val="accent2">
                    <a:lumMod val="75000"/>
                  </a:schemeClr>
                </a:solidFill>
                <a:latin typeface="Century Gothic" charset="0"/>
                <a:ea typeface="Century Gothic" charset="0"/>
                <a:cs typeface="Century Gothic" charset="0"/>
              </a:rPr>
              <a:t>“brain”</a:t>
            </a:r>
            <a:r>
              <a:rPr lang="en-US" dirty="0" smtClean="0">
                <a:latin typeface="Century Gothic" charset="0"/>
                <a:ea typeface="Century Gothic" charset="0"/>
                <a:cs typeface="Century Gothic" charset="0"/>
              </a:rPr>
              <a:t> of the CELAR Platform</a:t>
            </a:r>
          </a:p>
          <a:p>
            <a:pPr>
              <a:lnSpc>
                <a:spcPct val="150000"/>
              </a:lnSpc>
            </a:pPr>
            <a:r>
              <a:rPr lang="en-US" dirty="0" smtClean="0">
                <a:latin typeface="Century Gothic" charset="0"/>
                <a:ea typeface="Century Gothic" charset="0"/>
                <a:cs typeface="Century Gothic" charset="0"/>
              </a:rPr>
              <a:t>Monitoring data</a:t>
            </a:r>
          </a:p>
          <a:p>
            <a:pPr lvl="1">
              <a:lnSpc>
                <a:spcPct val="150000"/>
              </a:lnSpc>
            </a:pPr>
            <a:r>
              <a:rPr lang="en-US" i="1" dirty="0" smtClean="0">
                <a:latin typeface="Century Gothic" charset="0"/>
                <a:ea typeface="Century Gothic" charset="0"/>
                <a:cs typeface="Century Gothic" charset="0"/>
              </a:rPr>
              <a:t>Fetches </a:t>
            </a:r>
            <a:r>
              <a:rPr lang="en-US" dirty="0" smtClean="0">
                <a:latin typeface="Century Gothic" charset="0"/>
                <a:ea typeface="Century Gothic" charset="0"/>
                <a:cs typeface="Century Gothic" charset="0"/>
              </a:rPr>
              <a:t>and </a:t>
            </a:r>
            <a:r>
              <a:rPr lang="en-US" i="1" dirty="0" smtClean="0">
                <a:latin typeface="Century Gothic" charset="0"/>
                <a:ea typeface="Century Gothic" charset="0"/>
                <a:cs typeface="Century Gothic" charset="0"/>
              </a:rPr>
              <a:t>organizes</a:t>
            </a:r>
            <a:r>
              <a:rPr lang="en-US" dirty="0" smtClean="0">
                <a:latin typeface="Century Gothic" charset="0"/>
                <a:ea typeface="Century Gothic" charset="0"/>
                <a:cs typeface="Century Gothic" charset="0"/>
              </a:rPr>
              <a:t> them</a:t>
            </a:r>
          </a:p>
          <a:p>
            <a:pPr lvl="1">
              <a:lnSpc>
                <a:spcPct val="150000"/>
              </a:lnSpc>
            </a:pPr>
            <a:r>
              <a:rPr lang="en-US" dirty="0" smtClean="0">
                <a:latin typeface="Century Gothic" charset="0"/>
                <a:ea typeface="Century Gothic" charset="0"/>
                <a:cs typeface="Century Gothic" charset="0"/>
              </a:rPr>
              <a:t>Estimate the application’s </a:t>
            </a:r>
            <a:r>
              <a:rPr lang="en-US" i="1" dirty="0" smtClean="0">
                <a:latin typeface="Century Gothic" charset="0"/>
                <a:ea typeface="Century Gothic" charset="0"/>
                <a:cs typeface="Century Gothic" charset="0"/>
              </a:rPr>
              <a:t>Load &amp; State</a:t>
            </a:r>
            <a:endParaRPr lang="en-US" i="1" dirty="0">
              <a:latin typeface="Century Gothic" charset="0"/>
              <a:ea typeface="Century Gothic" charset="0"/>
              <a:cs typeface="Century Gothic" charset="0"/>
            </a:endParaRPr>
          </a:p>
          <a:p>
            <a:pPr>
              <a:lnSpc>
                <a:spcPct val="150000"/>
              </a:lnSpc>
            </a:pPr>
            <a:r>
              <a:rPr lang="en-US" dirty="0" smtClean="0">
                <a:latin typeface="Century Gothic" charset="0"/>
                <a:ea typeface="Century Gothic" charset="0"/>
                <a:cs typeface="Century Gothic" charset="0"/>
              </a:rPr>
              <a:t>Learning mechanism:</a:t>
            </a:r>
          </a:p>
          <a:p>
            <a:pPr lvl="1">
              <a:lnSpc>
                <a:spcPct val="150000"/>
              </a:lnSpc>
            </a:pPr>
            <a:r>
              <a:rPr lang="en-US" dirty="0" smtClean="0">
                <a:latin typeface="Century Gothic" charset="0"/>
                <a:ea typeface="Century Gothic" charset="0"/>
                <a:cs typeface="Century Gothic" charset="0"/>
              </a:rPr>
              <a:t>First: investigates each action’s effects</a:t>
            </a:r>
          </a:p>
          <a:p>
            <a:pPr lvl="1">
              <a:lnSpc>
                <a:spcPct val="150000"/>
              </a:lnSpc>
            </a:pPr>
            <a:r>
              <a:rPr lang="en-US" dirty="0" smtClean="0">
                <a:latin typeface="Century Gothic" charset="0"/>
                <a:ea typeface="Century Gothic" charset="0"/>
                <a:cs typeface="Century Gothic" charset="0"/>
              </a:rPr>
              <a:t>Eventually:</a:t>
            </a:r>
            <a:r>
              <a:rPr lang="en-US" dirty="0">
                <a:latin typeface="Century Gothic" charset="0"/>
                <a:ea typeface="Century Gothic" charset="0"/>
                <a:cs typeface="Century Gothic" charset="0"/>
              </a:rPr>
              <a:t> </a:t>
            </a:r>
            <a:r>
              <a:rPr lang="en-US" dirty="0" smtClean="0">
                <a:latin typeface="Century Gothic" charset="0"/>
                <a:ea typeface="Century Gothic" charset="0"/>
                <a:cs typeface="Century Gothic" charset="0"/>
              </a:rPr>
              <a:t>picks the appropriate action</a:t>
            </a:r>
          </a:p>
          <a:p>
            <a:pPr>
              <a:lnSpc>
                <a:spcPct val="150000"/>
              </a:lnSpc>
            </a:pPr>
            <a:r>
              <a:rPr lang="en-US" dirty="0" smtClean="0">
                <a:latin typeface="Century Gothic" charset="0"/>
                <a:ea typeface="Century Gothic" charset="0"/>
                <a:cs typeface="Century Gothic" charset="0"/>
              </a:rPr>
              <a:t>User tuning:</a:t>
            </a:r>
          </a:p>
          <a:p>
            <a:pPr lvl="1">
              <a:lnSpc>
                <a:spcPct val="150000"/>
              </a:lnSpc>
            </a:pPr>
            <a:r>
              <a:rPr lang="en-US" dirty="0" smtClean="0">
                <a:latin typeface="Century Gothic" charset="0"/>
                <a:ea typeface="Century Gothic" charset="0"/>
                <a:cs typeface="Century Gothic" charset="0"/>
              </a:rPr>
              <a:t>Receives constraint-based user policies</a:t>
            </a:r>
          </a:p>
          <a:p>
            <a:pPr lvl="2">
              <a:lnSpc>
                <a:spcPct val="150000"/>
              </a:lnSpc>
            </a:pPr>
            <a:r>
              <a:rPr lang="en-US" dirty="0">
                <a:latin typeface="Century Gothic" charset="0"/>
                <a:ea typeface="Century Gothic" charset="0"/>
                <a:cs typeface="Century Gothic" charset="0"/>
              </a:rPr>
              <a:t>e</a:t>
            </a:r>
            <a:r>
              <a:rPr lang="en-US" dirty="0" smtClean="0">
                <a:latin typeface="Century Gothic" charset="0"/>
                <a:ea typeface="Century Gothic" charset="0"/>
                <a:cs typeface="Century Gothic" charset="0"/>
              </a:rPr>
              <a:t>.g.: minimize cost when latency &lt; 10ms</a:t>
            </a:r>
          </a:p>
        </p:txBody>
      </p:sp>
      <p:pic>
        <p:nvPicPr>
          <p:cNvPr id="5" name="image5.png"/>
          <p:cNvPicPr>
            <a:picLocks noChangeAspect="1"/>
          </p:cNvPicPr>
          <p:nvPr/>
        </p:nvPicPr>
        <p:blipFill>
          <a:blip r:embed="rId3">
            <a:extLst/>
          </a:blip>
          <a:stretch>
            <a:fillRect/>
          </a:stretch>
        </p:blipFill>
        <p:spPr>
          <a:xfrm>
            <a:off x="10512896" y="1770063"/>
            <a:ext cx="1144152" cy="4496594"/>
          </a:xfrm>
          <a:prstGeom prst="rect">
            <a:avLst/>
          </a:prstGeom>
          <a:ln w="12700">
            <a:miter lim="400000"/>
          </a:ln>
        </p:spPr>
      </p:pic>
    </p:spTree>
    <p:extLst>
      <p:ext uri="{BB962C8B-B14F-4D97-AF65-F5344CB8AC3E}">
        <p14:creationId xmlns:p14="http://schemas.microsoft.com/office/powerpoint/2010/main" val="484017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chemeClr val="accent1">
                    <a:lumMod val="75000"/>
                  </a:schemeClr>
                </a:solidFill>
              </a:rPr>
              <a:t>Application Profiler</a:t>
            </a:r>
            <a:endParaRPr lang="el-GR" b="1" dirty="0">
              <a:solidFill>
                <a:schemeClr val="accent1">
                  <a:lumMod val="75000"/>
                </a:schemeClr>
              </a:solidFill>
            </a:endParaRPr>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33</a:t>
            </a:fld>
            <a:endParaRPr lang="el-GR" dirty="0"/>
          </a:p>
        </p:txBody>
      </p:sp>
      <p:sp>
        <p:nvSpPr>
          <p:cNvPr id="3" name="Content Placeholder 2"/>
          <p:cNvSpPr>
            <a:spLocks noGrp="1"/>
          </p:cNvSpPr>
          <p:nvPr>
            <p:ph idx="1"/>
          </p:nvPr>
        </p:nvSpPr>
        <p:spPr/>
        <p:txBody>
          <a:bodyPr>
            <a:normAutofit fontScale="70000" lnSpcReduction="20000"/>
          </a:bodyPr>
          <a:lstStyle/>
          <a:p>
            <a:pPr>
              <a:lnSpc>
                <a:spcPct val="160000"/>
              </a:lnSpc>
            </a:pPr>
            <a:r>
              <a:rPr lang="en-US" dirty="0" smtClean="0">
                <a:solidFill>
                  <a:schemeClr val="accent2">
                    <a:lumMod val="75000"/>
                  </a:schemeClr>
                </a:solidFill>
                <a:latin typeface="Century Gothic" charset="0"/>
                <a:ea typeface="Century Gothic" charset="0"/>
                <a:cs typeface="Century Gothic" charset="0"/>
              </a:rPr>
              <a:t>Creates knowledge</a:t>
            </a:r>
            <a:r>
              <a:rPr lang="en-US" dirty="0" smtClean="0">
                <a:latin typeface="Century Gothic" charset="0"/>
                <a:ea typeface="Century Gothic" charset="0"/>
                <a:cs typeface="Century Gothic" charset="0"/>
              </a:rPr>
              <a:t> basis for unknown apps</a:t>
            </a:r>
          </a:p>
          <a:p>
            <a:pPr>
              <a:lnSpc>
                <a:spcPct val="160000"/>
              </a:lnSpc>
            </a:pPr>
            <a:r>
              <a:rPr lang="en-US" dirty="0" smtClean="0">
                <a:latin typeface="Century Gothic" charset="0"/>
                <a:ea typeface="Century Gothic" charset="0"/>
                <a:cs typeface="Century Gothic" charset="0"/>
              </a:rPr>
              <a:t>Application model: </a:t>
            </a:r>
          </a:p>
          <a:p>
            <a:pPr lvl="1">
              <a:lnSpc>
                <a:spcPct val="160000"/>
              </a:lnSpc>
            </a:pPr>
            <a:r>
              <a:rPr lang="en-US" dirty="0" err="1" smtClean="0">
                <a:latin typeface="Century Gothic" charset="0"/>
                <a:ea typeface="Century Gothic" charset="0"/>
                <a:cs typeface="Century Gothic" charset="0"/>
              </a:rPr>
              <a:t>blackbox</a:t>
            </a:r>
            <a:r>
              <a:rPr lang="en-US" dirty="0" smtClean="0">
                <a:latin typeface="Century Gothic" charset="0"/>
                <a:ea typeface="Century Gothic" charset="0"/>
                <a:cs typeface="Century Gothic" charset="0"/>
              </a:rPr>
              <a:t> with different configurations parameters</a:t>
            </a:r>
          </a:p>
          <a:p>
            <a:pPr>
              <a:lnSpc>
                <a:spcPct val="160000"/>
              </a:lnSpc>
            </a:pPr>
            <a:r>
              <a:rPr lang="en-US" dirty="0" smtClean="0">
                <a:latin typeface="Century Gothic" charset="0"/>
                <a:ea typeface="Century Gothic" charset="0"/>
                <a:cs typeface="Century Gothic" charset="0"/>
              </a:rPr>
              <a:t>Main idea:</a:t>
            </a:r>
          </a:p>
          <a:p>
            <a:pPr lvl="1">
              <a:lnSpc>
                <a:spcPct val="160000"/>
              </a:lnSpc>
            </a:pPr>
            <a:r>
              <a:rPr lang="en-US" dirty="0" smtClean="0">
                <a:latin typeface="Century Gothic" charset="0"/>
                <a:ea typeface="Century Gothic" charset="0"/>
                <a:cs typeface="Century Gothic" charset="0"/>
              </a:rPr>
              <a:t>Pick representative deployment setups</a:t>
            </a:r>
          </a:p>
          <a:p>
            <a:pPr lvl="1">
              <a:lnSpc>
                <a:spcPct val="160000"/>
              </a:lnSpc>
            </a:pPr>
            <a:r>
              <a:rPr lang="en-US" dirty="0" smtClean="0">
                <a:solidFill>
                  <a:schemeClr val="accent2">
                    <a:lumMod val="75000"/>
                  </a:schemeClr>
                </a:solidFill>
                <a:latin typeface="Century Gothic" charset="0"/>
                <a:ea typeface="Century Gothic" charset="0"/>
                <a:cs typeface="Century Gothic" charset="0"/>
              </a:rPr>
              <a:t>Deploy</a:t>
            </a:r>
            <a:r>
              <a:rPr lang="en-US" dirty="0" smtClean="0">
                <a:latin typeface="Century Gothic" charset="0"/>
                <a:ea typeface="Century Gothic" charset="0"/>
                <a:cs typeface="Century Gothic" charset="0"/>
              </a:rPr>
              <a:t> application</a:t>
            </a:r>
          </a:p>
          <a:p>
            <a:pPr lvl="1">
              <a:lnSpc>
                <a:spcPct val="160000"/>
              </a:lnSpc>
            </a:pPr>
            <a:r>
              <a:rPr lang="en-US" dirty="0" smtClean="0">
                <a:solidFill>
                  <a:schemeClr val="accent2">
                    <a:lumMod val="75000"/>
                  </a:schemeClr>
                </a:solidFill>
                <a:latin typeface="Century Gothic" charset="0"/>
                <a:ea typeface="Century Gothic" charset="0"/>
                <a:cs typeface="Century Gothic" charset="0"/>
              </a:rPr>
              <a:t>Guess performance </a:t>
            </a:r>
            <a:r>
              <a:rPr lang="en-US" dirty="0" smtClean="0">
                <a:latin typeface="Century Gothic" charset="0"/>
                <a:ea typeface="Century Gothic" charset="0"/>
                <a:cs typeface="Century Gothic" charset="0"/>
              </a:rPr>
              <a:t>for all the deployment setups</a:t>
            </a:r>
          </a:p>
          <a:p>
            <a:pPr>
              <a:lnSpc>
                <a:spcPct val="160000"/>
              </a:lnSpc>
            </a:pPr>
            <a:r>
              <a:rPr lang="en-US" dirty="0" smtClean="0">
                <a:latin typeface="Century Gothic" charset="0"/>
                <a:ea typeface="Century Gothic" charset="0"/>
                <a:cs typeface="Century Gothic" charset="0"/>
              </a:rPr>
              <a:t>Utilized by the DMM </a:t>
            </a:r>
            <a:r>
              <a:rPr lang="en-US" dirty="0" smtClean="0">
                <a:solidFill>
                  <a:schemeClr val="accent2">
                    <a:lumMod val="75000"/>
                  </a:schemeClr>
                </a:solidFill>
                <a:latin typeface="Century Gothic" charset="0"/>
                <a:ea typeface="Century Gothic" charset="0"/>
                <a:cs typeface="Century Gothic" charset="0"/>
              </a:rPr>
              <a:t>when no experience </a:t>
            </a:r>
            <a:r>
              <a:rPr lang="en-US" dirty="0" smtClean="0">
                <a:latin typeface="Century Gothic" charset="0"/>
                <a:ea typeface="Century Gothic" charset="0"/>
                <a:cs typeface="Century Gothic" charset="0"/>
              </a:rPr>
              <a:t>of the app:</a:t>
            </a:r>
          </a:p>
          <a:p>
            <a:pPr lvl="1">
              <a:lnSpc>
                <a:spcPct val="160000"/>
              </a:lnSpc>
            </a:pPr>
            <a:r>
              <a:rPr lang="en-US" dirty="0" smtClean="0">
                <a:latin typeface="Century Gothic" charset="0"/>
                <a:ea typeface="Century Gothic" charset="0"/>
                <a:cs typeface="Century Gothic" charset="0"/>
              </a:rPr>
              <a:t>First deployment steps</a:t>
            </a:r>
          </a:p>
        </p:txBody>
      </p:sp>
      <p:pic>
        <p:nvPicPr>
          <p:cNvPr id="5" name="image5.png"/>
          <p:cNvPicPr>
            <a:picLocks noChangeAspect="1"/>
          </p:cNvPicPr>
          <p:nvPr/>
        </p:nvPicPr>
        <p:blipFill>
          <a:blip r:embed="rId3">
            <a:extLst/>
          </a:blip>
          <a:stretch>
            <a:fillRect/>
          </a:stretch>
        </p:blipFill>
        <p:spPr>
          <a:xfrm>
            <a:off x="10512896" y="1770063"/>
            <a:ext cx="1144152" cy="4496594"/>
          </a:xfrm>
          <a:prstGeom prst="rect">
            <a:avLst/>
          </a:prstGeom>
          <a:ln w="12700">
            <a:miter lim="400000"/>
          </a:ln>
        </p:spPr>
      </p:pic>
    </p:spTree>
    <p:extLst>
      <p:ext uri="{BB962C8B-B14F-4D97-AF65-F5344CB8AC3E}">
        <p14:creationId xmlns:p14="http://schemas.microsoft.com/office/powerpoint/2010/main" val="2137124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b="1" dirty="0" smtClean="0">
                <a:solidFill>
                  <a:schemeClr val="accent1">
                    <a:lumMod val="75000"/>
                  </a:schemeClr>
                </a:solidFill>
              </a:rPr>
              <a:t>CELAR </a:t>
            </a:r>
            <a:r>
              <a:rPr lang="en-US" b="1" dirty="0" err="1" smtClean="0">
                <a:solidFill>
                  <a:schemeClr val="accent1">
                    <a:lumMod val="75000"/>
                  </a:schemeClr>
                </a:solidFill>
              </a:rPr>
              <a:t>DataBase</a:t>
            </a:r>
            <a:endParaRPr lang="el-GR" b="1" dirty="0">
              <a:solidFill>
                <a:schemeClr val="accent1">
                  <a:lumMod val="75000"/>
                </a:schemeClr>
              </a:solidFill>
            </a:endParaRPr>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34</a:t>
            </a:fld>
            <a:endParaRPr lang="el-GR" dirty="0"/>
          </a:p>
        </p:txBody>
      </p:sp>
      <p:sp>
        <p:nvSpPr>
          <p:cNvPr id="3" name="Content Placeholder 2"/>
          <p:cNvSpPr>
            <a:spLocks noGrp="1"/>
          </p:cNvSpPr>
          <p:nvPr>
            <p:ph idx="1"/>
          </p:nvPr>
        </p:nvSpPr>
        <p:spPr>
          <a:xfrm>
            <a:off x="838200" y="1825625"/>
            <a:ext cx="9674696" cy="4351338"/>
          </a:xfrm>
        </p:spPr>
        <p:txBody>
          <a:bodyPr>
            <a:normAutofit lnSpcReduction="10000"/>
          </a:bodyPr>
          <a:lstStyle/>
          <a:p>
            <a:pPr>
              <a:lnSpc>
                <a:spcPct val="150000"/>
              </a:lnSpc>
            </a:pPr>
            <a:r>
              <a:rPr lang="en-US" sz="2000" dirty="0" smtClean="0">
                <a:latin typeface="Century Gothic" charset="0"/>
                <a:ea typeface="Century Gothic" charset="0"/>
                <a:cs typeface="Century Gothic" charset="0"/>
              </a:rPr>
              <a:t>The “</a:t>
            </a:r>
            <a:r>
              <a:rPr lang="en-US" sz="2000" dirty="0" smtClean="0">
                <a:solidFill>
                  <a:schemeClr val="accent2">
                    <a:lumMod val="75000"/>
                  </a:schemeClr>
                </a:solidFill>
                <a:latin typeface="Century Gothic" charset="0"/>
                <a:ea typeface="Century Gothic" charset="0"/>
                <a:cs typeface="Century Gothic" charset="0"/>
              </a:rPr>
              <a:t>backend</a:t>
            </a:r>
            <a:r>
              <a:rPr lang="en-US" sz="2000" dirty="0" smtClean="0">
                <a:latin typeface="Century Gothic" charset="0"/>
                <a:ea typeface="Century Gothic" charset="0"/>
                <a:cs typeface="Century Gothic" charset="0"/>
              </a:rPr>
              <a:t>” of the platform.</a:t>
            </a:r>
          </a:p>
          <a:p>
            <a:pPr>
              <a:lnSpc>
                <a:spcPct val="150000"/>
              </a:lnSpc>
            </a:pPr>
            <a:r>
              <a:rPr lang="en-US" sz="2000" dirty="0" smtClean="0">
                <a:latin typeface="Century Gothic" charset="0"/>
                <a:ea typeface="Century Gothic" charset="0"/>
                <a:cs typeface="Century Gothic" charset="0"/>
              </a:rPr>
              <a:t>Contains information regarding:</a:t>
            </a:r>
          </a:p>
          <a:p>
            <a:pPr lvl="1">
              <a:lnSpc>
                <a:spcPct val="150000"/>
              </a:lnSpc>
            </a:pPr>
            <a:r>
              <a:rPr lang="en-US" sz="1800" dirty="0" smtClean="0">
                <a:latin typeface="Century Gothic" charset="0"/>
                <a:ea typeface="Century Gothic" charset="0"/>
                <a:cs typeface="Century Gothic" charset="0"/>
              </a:rPr>
              <a:t>Application structure</a:t>
            </a:r>
          </a:p>
          <a:p>
            <a:pPr lvl="1">
              <a:lnSpc>
                <a:spcPct val="150000"/>
              </a:lnSpc>
            </a:pPr>
            <a:r>
              <a:rPr lang="en-US" sz="1800" dirty="0" smtClean="0">
                <a:latin typeface="Century Gothic" charset="0"/>
                <a:ea typeface="Century Gothic" charset="0"/>
                <a:cs typeface="Century Gothic" charset="0"/>
              </a:rPr>
              <a:t>Application state</a:t>
            </a:r>
          </a:p>
          <a:p>
            <a:pPr lvl="1">
              <a:lnSpc>
                <a:spcPct val="150000"/>
              </a:lnSpc>
            </a:pPr>
            <a:r>
              <a:rPr lang="en-US" sz="1800" dirty="0" smtClean="0">
                <a:latin typeface="Century Gothic" charset="0"/>
                <a:ea typeface="Century Gothic" charset="0"/>
                <a:cs typeface="Century Gothic" charset="0"/>
              </a:rPr>
              <a:t>Monitoring metrics</a:t>
            </a:r>
          </a:p>
          <a:p>
            <a:pPr lvl="1">
              <a:lnSpc>
                <a:spcPct val="150000"/>
              </a:lnSpc>
            </a:pPr>
            <a:r>
              <a:rPr lang="en-US" sz="1800" dirty="0" smtClean="0">
                <a:latin typeface="Century Gothic" charset="0"/>
                <a:ea typeface="Century Gothic" charset="0"/>
                <a:cs typeface="Century Gothic" charset="0"/>
              </a:rPr>
              <a:t>Cloud resources (flavors, images, etc.).</a:t>
            </a:r>
          </a:p>
          <a:p>
            <a:pPr lvl="1">
              <a:lnSpc>
                <a:spcPct val="150000"/>
              </a:lnSpc>
            </a:pPr>
            <a:r>
              <a:rPr lang="en-US" sz="1800" dirty="0" smtClean="0">
                <a:latin typeface="Century Gothic" charset="0"/>
                <a:ea typeface="Century Gothic" charset="0"/>
                <a:cs typeface="Century Gothic" charset="0"/>
              </a:rPr>
              <a:t>Many more..</a:t>
            </a:r>
          </a:p>
          <a:p>
            <a:pPr>
              <a:lnSpc>
                <a:spcPct val="150000"/>
              </a:lnSpc>
            </a:pPr>
            <a:r>
              <a:rPr lang="en-US" sz="2000" dirty="0" smtClean="0">
                <a:latin typeface="Century Gothic" charset="0"/>
                <a:ea typeface="Century Gothic" charset="0"/>
                <a:cs typeface="Century Gothic" charset="0"/>
              </a:rPr>
              <a:t>Deplo</a:t>
            </a:r>
            <a:r>
              <a:rPr lang="en-US" sz="2000" dirty="0">
                <a:latin typeface="Century Gothic" charset="0"/>
                <a:ea typeface="Century Gothic" charset="0"/>
                <a:cs typeface="Century Gothic" charset="0"/>
              </a:rPr>
              <a:t>y</a:t>
            </a:r>
            <a:r>
              <a:rPr lang="en-US" sz="2000" dirty="0" smtClean="0">
                <a:latin typeface="Century Gothic" charset="0"/>
                <a:ea typeface="Century Gothic" charset="0"/>
                <a:cs typeface="Century Gothic" charset="0"/>
              </a:rPr>
              <a:t>able in a Highly Availably manner to increase availability and robustness.</a:t>
            </a:r>
          </a:p>
        </p:txBody>
      </p:sp>
      <p:pic>
        <p:nvPicPr>
          <p:cNvPr id="5" name="image5.png"/>
          <p:cNvPicPr>
            <a:picLocks noChangeAspect="1"/>
          </p:cNvPicPr>
          <p:nvPr/>
        </p:nvPicPr>
        <p:blipFill>
          <a:blip r:embed="rId3">
            <a:extLst/>
          </a:blip>
          <a:stretch>
            <a:fillRect/>
          </a:stretch>
        </p:blipFill>
        <p:spPr>
          <a:xfrm>
            <a:off x="10512896" y="1770063"/>
            <a:ext cx="1144152" cy="4496594"/>
          </a:xfrm>
          <a:prstGeom prst="rect">
            <a:avLst/>
          </a:prstGeom>
          <a:ln w="12700">
            <a:miter lim="400000"/>
          </a:ln>
        </p:spPr>
      </p:pic>
    </p:spTree>
    <p:extLst>
      <p:ext uri="{BB962C8B-B14F-4D97-AF65-F5344CB8AC3E}">
        <p14:creationId xmlns:p14="http://schemas.microsoft.com/office/powerpoint/2010/main" val="2932444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image1.png"/>
          <p:cNvPicPr>
            <a:picLocks noChangeAspect="1"/>
          </p:cNvPicPr>
          <p:nvPr/>
        </p:nvPicPr>
        <p:blipFill>
          <a:blip r:embed="rId2">
            <a:extLst/>
          </a:blip>
          <a:stretch>
            <a:fillRect/>
          </a:stretch>
        </p:blipFill>
        <p:spPr>
          <a:xfrm>
            <a:off x="1524001" y="1866900"/>
            <a:ext cx="8676456" cy="4991100"/>
          </a:xfrm>
          <a:prstGeom prst="rect">
            <a:avLst/>
          </a:prstGeom>
          <a:ln w="12700">
            <a:miter lim="400000"/>
          </a:ln>
        </p:spPr>
      </p:pic>
      <p:pic>
        <p:nvPicPr>
          <p:cNvPr id="651"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652"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653"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654" name="image4.png"/>
          <p:cNvPicPr>
            <a:picLocks noChangeAspect="1"/>
          </p:cNvPicPr>
          <p:nvPr/>
        </p:nvPicPr>
        <p:blipFill>
          <a:blip r:embed="rId6">
            <a:extLst/>
          </a:blip>
          <a:stretch>
            <a:fillRect/>
          </a:stretch>
        </p:blipFill>
        <p:spPr>
          <a:xfrm>
            <a:off x="2999656" y="3933057"/>
            <a:ext cx="5600701" cy="1714501"/>
          </a:xfrm>
          <a:prstGeom prst="rect">
            <a:avLst/>
          </a:prstGeom>
          <a:ln w="12700">
            <a:miter lim="400000"/>
          </a:ln>
        </p:spPr>
      </p:pic>
      <p:pic>
        <p:nvPicPr>
          <p:cNvPr id="655" name="image6.png"/>
          <p:cNvPicPr>
            <a:picLocks noChangeAspect="1"/>
          </p:cNvPicPr>
          <p:nvPr/>
        </p:nvPicPr>
        <p:blipFill>
          <a:blip r:embed="rId7">
            <a:extLst/>
          </a:blip>
          <a:stretch>
            <a:fillRect/>
          </a:stretch>
        </p:blipFill>
        <p:spPr>
          <a:xfrm>
            <a:off x="1703512" y="548680"/>
            <a:ext cx="1143001" cy="5353051"/>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35</a:t>
            </a:fld>
            <a:endParaRPr lang="en-US"/>
          </a:p>
        </p:txBody>
      </p:sp>
    </p:spTree>
    <p:extLst>
      <p:ext uri="{BB962C8B-B14F-4D97-AF65-F5344CB8AC3E}">
        <p14:creationId xmlns:p14="http://schemas.microsoft.com/office/powerpoint/2010/main" val="247336271"/>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658"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659"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660"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661"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662"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pic>
        <p:nvPicPr>
          <p:cNvPr id="663"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36</a:t>
            </a:fld>
            <a:endParaRPr lang="en-US"/>
          </a:p>
        </p:txBody>
      </p:sp>
    </p:spTree>
    <p:extLst>
      <p:ext uri="{BB962C8B-B14F-4D97-AF65-F5344CB8AC3E}">
        <p14:creationId xmlns:p14="http://schemas.microsoft.com/office/powerpoint/2010/main" val="159984975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666"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667"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668"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669"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670"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pic>
        <p:nvPicPr>
          <p:cNvPr id="671"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pic>
        <p:nvPicPr>
          <p:cNvPr id="672"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673"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37</a:t>
            </a:fld>
            <a:endParaRPr lang="en-US"/>
          </a:p>
        </p:txBody>
      </p:sp>
    </p:spTree>
    <p:extLst>
      <p:ext uri="{BB962C8B-B14F-4D97-AF65-F5344CB8AC3E}">
        <p14:creationId xmlns:p14="http://schemas.microsoft.com/office/powerpoint/2010/main" val="32037777"/>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676"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677"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678"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679"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680"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pic>
        <p:nvPicPr>
          <p:cNvPr id="681"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pic>
        <p:nvPicPr>
          <p:cNvPr id="682"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683"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684" name="Shape 684"/>
          <p:cNvSpPr/>
          <p:nvPr/>
        </p:nvSpPr>
        <p:spPr>
          <a:xfrm>
            <a:off x="3431704" y="764705"/>
            <a:ext cx="2592289" cy="1"/>
          </a:xfrm>
          <a:prstGeom prst="line">
            <a:avLst/>
          </a:prstGeom>
          <a:ln w="22225">
            <a:solidFill>
              <a:srgbClr val="002060"/>
            </a:solidFill>
            <a:bevel/>
          </a:ln>
        </p:spPr>
        <p:txBody>
          <a:bodyPr lIns="45719" rIns="45719"/>
          <a:lstStyle/>
          <a:p>
            <a:pPr defTabSz="457200">
              <a:defRPr sz="1200">
                <a:latin typeface="+mj-lt"/>
                <a:ea typeface="+mj-ea"/>
                <a:cs typeface="+mj-cs"/>
                <a:sym typeface="Helvetica"/>
              </a:defRPr>
            </a:pPr>
            <a:endParaRPr sz="1200"/>
          </a:p>
        </p:txBody>
      </p:sp>
      <p:sp>
        <p:nvSpPr>
          <p:cNvPr id="685" name="Shape 685"/>
          <p:cNvSpPr/>
          <p:nvPr/>
        </p:nvSpPr>
        <p:spPr>
          <a:xfrm>
            <a:off x="6023992" y="764705"/>
            <a:ext cx="1" cy="144017"/>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38</a:t>
            </a:fld>
            <a:endParaRPr lang="en-US"/>
          </a:p>
        </p:txBody>
      </p:sp>
    </p:spTree>
    <p:extLst>
      <p:ext uri="{BB962C8B-B14F-4D97-AF65-F5344CB8AC3E}">
        <p14:creationId xmlns:p14="http://schemas.microsoft.com/office/powerpoint/2010/main" val="1588006289"/>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688"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689"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690"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691"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692"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pic>
        <p:nvPicPr>
          <p:cNvPr id="693"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pic>
        <p:nvPicPr>
          <p:cNvPr id="694"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695"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696" name="Shape 696"/>
          <p:cNvSpPr/>
          <p:nvPr/>
        </p:nvSpPr>
        <p:spPr>
          <a:xfrm>
            <a:off x="6600057" y="1268760"/>
            <a:ext cx="288033" cy="1"/>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39</a:t>
            </a:fld>
            <a:endParaRPr lang="en-US"/>
          </a:p>
        </p:txBody>
      </p:sp>
    </p:spTree>
    <p:extLst>
      <p:ext uri="{BB962C8B-B14F-4D97-AF65-F5344CB8AC3E}">
        <p14:creationId xmlns:p14="http://schemas.microsoft.com/office/powerpoint/2010/main" val="69493430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latin typeface="+mn-lt"/>
              </a:rPr>
              <a:t>A Public Utility</a:t>
            </a:r>
            <a:endParaRPr lang="en-US" sz="1800" b="1"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40.jpg"/>
          <p:cNvPicPr>
            <a:picLocks noChangeAspect="1"/>
          </p:cNvPicPr>
          <p:nvPr/>
        </p:nvPicPr>
        <p:blipFill>
          <a:blip r:embed="rId2">
            <a:extLst/>
          </a:blip>
          <a:stretch>
            <a:fillRect/>
          </a:stretch>
        </p:blipFill>
        <p:spPr>
          <a:xfrm>
            <a:off x="3218329" y="1878946"/>
            <a:ext cx="2971800" cy="2445152"/>
          </a:xfrm>
          <a:prstGeom prst="rect">
            <a:avLst/>
          </a:prstGeom>
          <a:ln w="12700">
            <a:miter lim="400000"/>
          </a:ln>
        </p:spPr>
      </p:pic>
      <p:pic>
        <p:nvPicPr>
          <p:cNvPr id="9" name="image41.png"/>
          <p:cNvPicPr>
            <a:picLocks noChangeAspect="1"/>
          </p:cNvPicPr>
          <p:nvPr/>
        </p:nvPicPr>
        <p:blipFill>
          <a:blip r:embed="rId3">
            <a:extLst/>
          </a:blip>
          <a:stretch>
            <a:fillRect/>
          </a:stretch>
        </p:blipFill>
        <p:spPr>
          <a:xfrm>
            <a:off x="6361640" y="1878946"/>
            <a:ext cx="1630102" cy="2445152"/>
          </a:xfrm>
          <a:prstGeom prst="rect">
            <a:avLst/>
          </a:prstGeom>
          <a:ln w="12700">
            <a:miter lim="400000"/>
          </a:ln>
        </p:spPr>
      </p:pic>
      <p:sp>
        <p:nvSpPr>
          <p:cNvPr id="11" name="Shape 362"/>
          <p:cNvSpPr/>
          <p:nvPr/>
        </p:nvSpPr>
        <p:spPr>
          <a:xfrm>
            <a:off x="8229600" y="2638559"/>
            <a:ext cx="3124200" cy="12772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1600" i="1" dirty="0">
                <a:latin typeface="Century Gothic" charset="0"/>
                <a:ea typeface="Century Gothic" charset="0"/>
                <a:cs typeface="Century Gothic" charset="0"/>
              </a:rPr>
              <a:t>(Cloud) Computing is </a:t>
            </a:r>
            <a:r>
              <a:rPr sz="1600" i="1" dirty="0" smtClean="0">
                <a:latin typeface="Century Gothic" charset="0"/>
                <a:ea typeface="Century Gothic" charset="0"/>
                <a:cs typeface="Century Gothic" charset="0"/>
              </a:rPr>
              <a:t>dubbed</a:t>
            </a:r>
            <a:r>
              <a:rPr lang="en-US" sz="1600" i="1" dirty="0" smtClean="0">
                <a:latin typeface="Century Gothic" charset="0"/>
                <a:ea typeface="Century Gothic" charset="0"/>
                <a:cs typeface="Century Gothic" charset="0"/>
              </a:rPr>
              <a:t> </a:t>
            </a:r>
            <a:r>
              <a:rPr sz="1600" i="1" dirty="0" smtClean="0">
                <a:latin typeface="Century Gothic" charset="0"/>
                <a:ea typeface="Century Gothic" charset="0"/>
                <a:cs typeface="Century Gothic" charset="0"/>
              </a:rPr>
              <a:t>as </a:t>
            </a:r>
            <a:r>
              <a:rPr sz="1600" i="1" dirty="0">
                <a:latin typeface="Century Gothic" charset="0"/>
                <a:ea typeface="Century Gothic" charset="0"/>
                <a:cs typeface="Century Gothic" charset="0"/>
              </a:rPr>
              <a:t>the 5</a:t>
            </a:r>
            <a:r>
              <a:rPr sz="1600" i="1" baseline="30000" dirty="0">
                <a:latin typeface="Century Gothic" charset="0"/>
                <a:ea typeface="Century Gothic" charset="0"/>
                <a:cs typeface="Century Gothic" charset="0"/>
              </a:rPr>
              <a:t>th</a:t>
            </a:r>
            <a:r>
              <a:rPr sz="1600" i="1" dirty="0">
                <a:latin typeface="Century Gothic" charset="0"/>
                <a:ea typeface="Century Gothic" charset="0"/>
                <a:cs typeface="Century Gothic" charset="0"/>
              </a:rPr>
              <a:t> </a:t>
            </a:r>
            <a:r>
              <a:rPr sz="1600" i="1" dirty="0" smtClean="0">
                <a:latin typeface="Century Gothic" charset="0"/>
                <a:ea typeface="Century Gothic" charset="0"/>
                <a:cs typeface="Century Gothic" charset="0"/>
              </a:rPr>
              <a:t>utility</a:t>
            </a:r>
            <a:endParaRPr lang="en-US" sz="1600" i="1" dirty="0" smtClean="0">
              <a:latin typeface="Century Gothic" charset="0"/>
              <a:ea typeface="Century Gothic" charset="0"/>
              <a:cs typeface="Century Gothic" charset="0"/>
            </a:endParaRPr>
          </a:p>
          <a:p>
            <a:pPr>
              <a:lnSpc>
                <a:spcPct val="150000"/>
              </a:lnSpc>
            </a:pPr>
            <a:endParaRPr sz="1200" i="1" dirty="0"/>
          </a:p>
          <a:p>
            <a:pPr algn="r">
              <a:lnSpc>
                <a:spcPct val="150000"/>
              </a:lnSpc>
            </a:pPr>
            <a:r>
              <a:rPr i="1" dirty="0">
                <a:solidFill>
                  <a:schemeClr val="bg1">
                    <a:lumMod val="65000"/>
                  </a:schemeClr>
                </a:solidFill>
              </a:rPr>
              <a:t>R. Buyya et al., 2009</a:t>
            </a:r>
          </a:p>
        </p:txBody>
      </p:sp>
      <p:sp>
        <p:nvSpPr>
          <p:cNvPr id="12" name="Shape 361"/>
          <p:cNvSpPr/>
          <p:nvPr/>
        </p:nvSpPr>
        <p:spPr>
          <a:xfrm>
            <a:off x="1676400" y="4808846"/>
            <a:ext cx="8839200" cy="14080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50000"/>
              </a:lnSpc>
              <a:defRPr sz="1900">
                <a:latin typeface="Century Gothic"/>
                <a:ea typeface="Century Gothic"/>
                <a:cs typeface="Century Gothic"/>
                <a:sym typeface="Century Gothic"/>
              </a:defRPr>
            </a:pPr>
            <a:r>
              <a:rPr sz="1900" i="1" dirty="0" smtClean="0"/>
              <a:t>…</a:t>
            </a:r>
            <a:r>
              <a:rPr lang="en-US" sz="1900" i="1" dirty="0" smtClean="0"/>
              <a:t> </a:t>
            </a:r>
            <a:r>
              <a:rPr sz="1900" i="1" dirty="0" smtClean="0"/>
              <a:t>Computing </a:t>
            </a:r>
            <a:r>
              <a:rPr sz="1900" i="1" dirty="0"/>
              <a:t>may someday be organised as a public utility, just as the telephone system is organised as a public utility…</a:t>
            </a:r>
          </a:p>
          <a:p>
            <a:pPr algn="r">
              <a:lnSpc>
                <a:spcPct val="150000"/>
              </a:lnSpc>
              <a:defRPr sz="1900">
                <a:latin typeface="Century Gothic"/>
                <a:ea typeface="Century Gothic"/>
                <a:cs typeface="Century Gothic"/>
                <a:sym typeface="Century Gothic"/>
              </a:defRPr>
            </a:pPr>
            <a:r>
              <a:rPr sz="1900" i="1" dirty="0">
                <a:solidFill>
                  <a:schemeClr val="bg1">
                    <a:lumMod val="65000"/>
                  </a:schemeClr>
                </a:solidFill>
              </a:rPr>
              <a:t>John McCarthy, 1961</a:t>
            </a:r>
          </a:p>
        </p:txBody>
      </p:sp>
      <p:sp>
        <p:nvSpPr>
          <p:cNvPr id="3" name="Slide Number Placeholder 2"/>
          <p:cNvSpPr>
            <a:spLocks noGrp="1"/>
          </p:cNvSpPr>
          <p:nvPr>
            <p:ph type="sldNum" sz="quarter" idx="12"/>
          </p:nvPr>
        </p:nvSpPr>
        <p:spPr/>
        <p:txBody>
          <a:bodyPr/>
          <a:lstStyle/>
          <a:p>
            <a:fld id="{2E1132C6-AAAE-EC48-8E6B-34456B74D6B2}" type="slidenum">
              <a:rPr lang="en-US" smtClean="0"/>
              <a:t>4</a:t>
            </a:fld>
            <a:endParaRPr lang="en-US" dirty="0"/>
          </a:p>
        </p:txBody>
      </p:sp>
    </p:spTree>
    <p:extLst>
      <p:ext uri="{BB962C8B-B14F-4D97-AF65-F5344CB8AC3E}">
        <p14:creationId xmlns:p14="http://schemas.microsoft.com/office/powerpoint/2010/main" val="1426575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699"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00"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01"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02"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03" name="image9.png"/>
          <p:cNvPicPr>
            <a:picLocks noChangeAspect="1"/>
          </p:cNvPicPr>
          <p:nvPr/>
        </p:nvPicPr>
        <p:blipFill>
          <a:blip r:embed="rId7">
            <a:extLst/>
          </a:blip>
          <a:stretch>
            <a:fillRect/>
          </a:stretch>
        </p:blipFill>
        <p:spPr>
          <a:xfrm>
            <a:off x="3071664" y="548680"/>
            <a:ext cx="285751" cy="628651"/>
          </a:xfrm>
          <a:prstGeom prst="rect">
            <a:avLst/>
          </a:prstGeom>
          <a:ln w="12700">
            <a:miter lim="400000"/>
          </a:ln>
        </p:spPr>
      </p:pic>
      <p:pic>
        <p:nvPicPr>
          <p:cNvPr id="704" name="image4.png"/>
          <p:cNvPicPr>
            <a:picLocks noChangeAspect="1"/>
          </p:cNvPicPr>
          <p:nvPr/>
        </p:nvPicPr>
        <p:blipFill>
          <a:blip r:embed="rId8">
            <a:extLst/>
          </a:blip>
          <a:stretch>
            <a:fillRect/>
          </a:stretch>
        </p:blipFill>
        <p:spPr>
          <a:xfrm>
            <a:off x="2999656" y="3933057"/>
            <a:ext cx="5600701" cy="1714501"/>
          </a:xfrm>
          <a:prstGeom prst="rect">
            <a:avLst/>
          </a:prstGeom>
          <a:ln w="12700">
            <a:miter lim="400000"/>
          </a:ln>
        </p:spPr>
      </p:pic>
      <p:sp>
        <p:nvSpPr>
          <p:cNvPr id="705" name="Shape 705"/>
          <p:cNvSpPr/>
          <p:nvPr/>
        </p:nvSpPr>
        <p:spPr>
          <a:xfrm rot="16200000" flipH="1">
            <a:off x="7140117" y="1952837"/>
            <a:ext cx="2304257" cy="15121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448" y="0"/>
                </a:lnTo>
                <a:lnTo>
                  <a:pt x="6448" y="21600"/>
                </a:lnTo>
                <a:lnTo>
                  <a:pt x="21600" y="21600"/>
                </a:lnTo>
              </a:path>
            </a:pathLst>
          </a:custGeom>
          <a:ln w="22225">
            <a:solidFill>
              <a:srgbClr val="002060"/>
            </a:solidFill>
            <a:bevel/>
            <a:tailEnd type="triangle"/>
          </a:ln>
        </p:spPr>
        <p:txBody>
          <a:bodyPr lIns="45719" rIns="45719" anchor="ctr"/>
          <a:lstStyle/>
          <a:p>
            <a:endParaRPr/>
          </a:p>
        </p:txBody>
      </p:sp>
      <p:pic>
        <p:nvPicPr>
          <p:cNvPr id="706" name="image6.png"/>
          <p:cNvPicPr>
            <a:picLocks noChangeAspect="1"/>
          </p:cNvPicPr>
          <p:nvPr/>
        </p:nvPicPr>
        <p:blipFill>
          <a:blip r:embed="rId9">
            <a:extLst/>
          </a:blip>
          <a:stretch>
            <a:fillRect/>
          </a:stretch>
        </p:blipFill>
        <p:spPr>
          <a:xfrm>
            <a:off x="1703512" y="548680"/>
            <a:ext cx="1143001" cy="5353051"/>
          </a:xfrm>
          <a:prstGeom prst="rect">
            <a:avLst/>
          </a:prstGeom>
          <a:ln w="12700">
            <a:miter lim="400000"/>
          </a:ln>
        </p:spPr>
      </p:pic>
      <p:pic>
        <p:nvPicPr>
          <p:cNvPr id="707"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40</a:t>
            </a:fld>
            <a:endParaRPr lang="en-US"/>
          </a:p>
        </p:txBody>
      </p:sp>
    </p:spTree>
    <p:extLst>
      <p:ext uri="{BB962C8B-B14F-4D97-AF65-F5344CB8AC3E}">
        <p14:creationId xmlns:p14="http://schemas.microsoft.com/office/powerpoint/2010/main" val="1744825363"/>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10"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11"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12"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13"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14"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715" name="Shape 715"/>
          <p:cNvSpPr/>
          <p:nvPr/>
        </p:nvSpPr>
        <p:spPr>
          <a:xfrm rot="16200000" flipH="1">
            <a:off x="7140117" y="1952837"/>
            <a:ext cx="2304257" cy="15121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448" y="0"/>
                </a:lnTo>
                <a:lnTo>
                  <a:pt x="6448" y="21600"/>
                </a:lnTo>
                <a:lnTo>
                  <a:pt x="21600" y="21600"/>
                </a:lnTo>
              </a:path>
            </a:pathLst>
          </a:custGeom>
          <a:ln w="22225">
            <a:solidFill>
              <a:srgbClr val="002060"/>
            </a:solidFill>
            <a:bevel/>
            <a:tailEnd type="triangle"/>
          </a:ln>
        </p:spPr>
        <p:txBody>
          <a:bodyPr lIns="45719" rIns="45719" anchor="ctr"/>
          <a:lstStyle/>
          <a:p>
            <a:endParaRPr/>
          </a:p>
        </p:txBody>
      </p:sp>
      <p:sp>
        <p:nvSpPr>
          <p:cNvPr id="716" name="Shape 716"/>
          <p:cNvSpPr/>
          <p:nvPr/>
        </p:nvSpPr>
        <p:spPr>
          <a:xfrm flipH="1">
            <a:off x="8544273" y="4581129"/>
            <a:ext cx="432049" cy="1"/>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17" name="Shape 717"/>
          <p:cNvSpPr/>
          <p:nvPr/>
        </p:nvSpPr>
        <p:spPr>
          <a:xfrm flipV="1">
            <a:off x="9480377" y="3717033"/>
            <a:ext cx="1" cy="144017"/>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18" name="Shape 718"/>
          <p:cNvSpPr/>
          <p:nvPr/>
        </p:nvSpPr>
        <p:spPr>
          <a:xfrm>
            <a:off x="8616281" y="4941169"/>
            <a:ext cx="360041" cy="1"/>
          </a:xfrm>
          <a:prstGeom prst="line">
            <a:avLst/>
          </a:prstGeom>
          <a:ln>
            <a:solidFill>
              <a:srgbClr val="000000"/>
            </a:solidFill>
            <a:prstDash val="sysDash"/>
            <a:bevel/>
            <a:tailEnd type="triangle"/>
          </a:ln>
        </p:spPr>
        <p:txBody>
          <a:bodyPr lIns="45719" rIns="45719"/>
          <a:lstStyle/>
          <a:p>
            <a:pPr defTabSz="457200">
              <a:defRPr sz="1200">
                <a:latin typeface="+mj-lt"/>
                <a:ea typeface="+mj-ea"/>
                <a:cs typeface="+mj-cs"/>
                <a:sym typeface="Helvetica"/>
              </a:defRPr>
            </a:pPr>
            <a:endParaRPr sz="1200"/>
          </a:p>
        </p:txBody>
      </p:sp>
      <p:pic>
        <p:nvPicPr>
          <p:cNvPr id="719"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pic>
        <p:nvPicPr>
          <p:cNvPr id="720"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721"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41</a:t>
            </a:fld>
            <a:endParaRPr lang="en-US"/>
          </a:p>
        </p:txBody>
      </p:sp>
    </p:spTree>
    <p:extLst>
      <p:ext uri="{BB962C8B-B14F-4D97-AF65-F5344CB8AC3E}">
        <p14:creationId xmlns:p14="http://schemas.microsoft.com/office/powerpoint/2010/main" val="139067615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24"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25"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26"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27"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28"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729" name="Shape 729"/>
          <p:cNvSpPr/>
          <p:nvPr/>
        </p:nvSpPr>
        <p:spPr>
          <a:xfrm rot="16200000" flipH="1">
            <a:off x="7140117" y="1952837"/>
            <a:ext cx="2304257" cy="15121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448" y="0"/>
                </a:lnTo>
                <a:lnTo>
                  <a:pt x="6448" y="21600"/>
                </a:lnTo>
                <a:lnTo>
                  <a:pt x="21600" y="21600"/>
                </a:lnTo>
              </a:path>
            </a:pathLst>
          </a:custGeom>
          <a:ln w="22225">
            <a:solidFill>
              <a:srgbClr val="002060"/>
            </a:solidFill>
            <a:bevel/>
            <a:tailEnd type="triangle"/>
          </a:ln>
        </p:spPr>
        <p:txBody>
          <a:bodyPr lIns="45719" rIns="45719" anchor="ctr"/>
          <a:lstStyle/>
          <a:p>
            <a:endParaRPr/>
          </a:p>
        </p:txBody>
      </p:sp>
      <p:sp>
        <p:nvSpPr>
          <p:cNvPr id="730" name="Shape 730"/>
          <p:cNvSpPr/>
          <p:nvPr/>
        </p:nvSpPr>
        <p:spPr>
          <a:xfrm flipH="1">
            <a:off x="8544273" y="4581129"/>
            <a:ext cx="432049" cy="1"/>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31" name="Shape 731"/>
          <p:cNvSpPr/>
          <p:nvPr/>
        </p:nvSpPr>
        <p:spPr>
          <a:xfrm flipH="1">
            <a:off x="8544273" y="2924944"/>
            <a:ext cx="432049" cy="1"/>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32" name="Shape 732"/>
          <p:cNvSpPr/>
          <p:nvPr/>
        </p:nvSpPr>
        <p:spPr>
          <a:xfrm flipV="1">
            <a:off x="9480377" y="3717033"/>
            <a:ext cx="1" cy="144017"/>
          </a:xfrm>
          <a:prstGeom prst="line">
            <a:avLst/>
          </a:prstGeom>
          <a:ln w="22225">
            <a:solidFill>
              <a:srgbClr val="00206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33" name="Shape 733"/>
          <p:cNvSpPr/>
          <p:nvPr/>
        </p:nvSpPr>
        <p:spPr>
          <a:xfrm>
            <a:off x="8616281" y="3284984"/>
            <a:ext cx="360041" cy="1"/>
          </a:xfrm>
          <a:prstGeom prst="line">
            <a:avLst/>
          </a:prstGeom>
          <a:ln>
            <a:solidFill>
              <a:srgbClr val="000000"/>
            </a:solidFill>
            <a:prstDash val="sysDash"/>
            <a:bevel/>
            <a:tailEnd type="triangle"/>
          </a:ln>
        </p:spPr>
        <p:txBody>
          <a:bodyPr lIns="45719" rIns="45719"/>
          <a:lstStyle/>
          <a:p>
            <a:pPr defTabSz="457200">
              <a:defRPr sz="1200">
                <a:latin typeface="+mj-lt"/>
                <a:ea typeface="+mj-ea"/>
                <a:cs typeface="+mj-cs"/>
                <a:sym typeface="Helvetica"/>
              </a:defRPr>
            </a:pPr>
            <a:endParaRPr sz="1200"/>
          </a:p>
        </p:txBody>
      </p:sp>
      <p:sp>
        <p:nvSpPr>
          <p:cNvPr id="734" name="Shape 734"/>
          <p:cNvSpPr/>
          <p:nvPr/>
        </p:nvSpPr>
        <p:spPr>
          <a:xfrm>
            <a:off x="8616281" y="4941169"/>
            <a:ext cx="360041" cy="1"/>
          </a:xfrm>
          <a:prstGeom prst="line">
            <a:avLst/>
          </a:prstGeom>
          <a:ln>
            <a:solidFill>
              <a:srgbClr val="000000"/>
            </a:solidFill>
            <a:prstDash val="sysDash"/>
            <a:bevel/>
            <a:tailEnd type="triangle"/>
          </a:ln>
        </p:spPr>
        <p:txBody>
          <a:bodyPr lIns="45719" rIns="45719"/>
          <a:lstStyle/>
          <a:p>
            <a:pPr defTabSz="457200">
              <a:defRPr sz="1200">
                <a:latin typeface="+mj-lt"/>
                <a:ea typeface="+mj-ea"/>
                <a:cs typeface="+mj-cs"/>
                <a:sym typeface="Helvetica"/>
              </a:defRPr>
            </a:pPr>
            <a:endParaRPr sz="1200"/>
          </a:p>
        </p:txBody>
      </p:sp>
      <p:pic>
        <p:nvPicPr>
          <p:cNvPr id="735"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pic>
        <p:nvPicPr>
          <p:cNvPr id="736"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737"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42</a:t>
            </a:fld>
            <a:endParaRPr lang="en-US"/>
          </a:p>
        </p:txBody>
      </p:sp>
    </p:spTree>
    <p:extLst>
      <p:ext uri="{BB962C8B-B14F-4D97-AF65-F5344CB8AC3E}">
        <p14:creationId xmlns:p14="http://schemas.microsoft.com/office/powerpoint/2010/main" val="202962359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40"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41"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42"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43"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44"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pic>
        <p:nvPicPr>
          <p:cNvPr id="745"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746" name="Shape 746"/>
          <p:cNvSpPr/>
          <p:nvPr/>
        </p:nvSpPr>
        <p:spPr>
          <a:xfrm flipH="1">
            <a:off x="2639617" y="3140968"/>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47" name="Shape 747"/>
          <p:cNvSpPr/>
          <p:nvPr/>
        </p:nvSpPr>
        <p:spPr>
          <a:xfrm flipH="1">
            <a:off x="2639617" y="4797153"/>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748"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749"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43</a:t>
            </a:fld>
            <a:endParaRPr lang="en-US"/>
          </a:p>
        </p:txBody>
      </p:sp>
    </p:spTree>
    <p:extLst>
      <p:ext uri="{BB962C8B-B14F-4D97-AF65-F5344CB8AC3E}">
        <p14:creationId xmlns:p14="http://schemas.microsoft.com/office/powerpoint/2010/main" val="125344498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52"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53"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54"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55"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56"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pic>
        <p:nvPicPr>
          <p:cNvPr id="757"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758" name="Shape 758"/>
          <p:cNvSpPr/>
          <p:nvPr/>
        </p:nvSpPr>
        <p:spPr>
          <a:xfrm flipH="1">
            <a:off x="2639617" y="3140968"/>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59" name="Shape 759"/>
          <p:cNvSpPr/>
          <p:nvPr/>
        </p:nvSpPr>
        <p:spPr>
          <a:xfrm flipH="1">
            <a:off x="2639617" y="4797153"/>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60" name="Shape 760"/>
          <p:cNvSpPr/>
          <p:nvPr/>
        </p:nvSpPr>
        <p:spPr>
          <a:xfrm flipV="1">
            <a:off x="2207569" y="3861049"/>
            <a:ext cx="1" cy="144017"/>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61" name="Shape 761"/>
          <p:cNvSpPr/>
          <p:nvPr/>
        </p:nvSpPr>
        <p:spPr>
          <a:xfrm flipV="1">
            <a:off x="2207569" y="2060849"/>
            <a:ext cx="1" cy="288033"/>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762"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763"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44</a:t>
            </a:fld>
            <a:endParaRPr lang="en-US"/>
          </a:p>
        </p:txBody>
      </p:sp>
    </p:spTree>
    <p:extLst>
      <p:ext uri="{BB962C8B-B14F-4D97-AF65-F5344CB8AC3E}">
        <p14:creationId xmlns:p14="http://schemas.microsoft.com/office/powerpoint/2010/main" val="1982836700"/>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66"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67"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68"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69"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70"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771" name="Shape 771"/>
          <p:cNvSpPr/>
          <p:nvPr/>
        </p:nvSpPr>
        <p:spPr>
          <a:xfrm>
            <a:off x="2639616" y="1700809"/>
            <a:ext cx="6264696"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772"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773" name="Shape 773"/>
          <p:cNvSpPr/>
          <p:nvPr/>
        </p:nvSpPr>
        <p:spPr>
          <a:xfrm flipH="1">
            <a:off x="2639617" y="3140968"/>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74" name="Shape 774"/>
          <p:cNvSpPr/>
          <p:nvPr/>
        </p:nvSpPr>
        <p:spPr>
          <a:xfrm flipH="1">
            <a:off x="2639617" y="4797153"/>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75" name="Shape 775"/>
          <p:cNvSpPr/>
          <p:nvPr/>
        </p:nvSpPr>
        <p:spPr>
          <a:xfrm flipV="1">
            <a:off x="2207569" y="3861049"/>
            <a:ext cx="1" cy="144017"/>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76" name="Shape 776"/>
          <p:cNvSpPr/>
          <p:nvPr/>
        </p:nvSpPr>
        <p:spPr>
          <a:xfrm flipV="1">
            <a:off x="2207569" y="2060849"/>
            <a:ext cx="1" cy="288033"/>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777"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778"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779" name="Shape 779"/>
          <p:cNvSpPr/>
          <p:nvPr/>
        </p:nvSpPr>
        <p:spPr>
          <a:xfrm flipV="1">
            <a:off x="3180155" y="1196752"/>
            <a:ext cx="611591" cy="504057"/>
          </a:xfrm>
          <a:custGeom>
            <a:avLst/>
            <a:gdLst/>
            <a:ahLst/>
            <a:cxnLst>
              <a:cxn ang="0">
                <a:pos x="wd2" y="hd2"/>
              </a:cxn>
              <a:cxn ang="5400000">
                <a:pos x="wd2" y="hd2"/>
              </a:cxn>
              <a:cxn ang="10800000">
                <a:pos x="wd2" y="hd2"/>
              </a:cxn>
              <a:cxn ang="16200000">
                <a:pos x="wd2" y="hd2"/>
              </a:cxn>
            </a:cxnLst>
            <a:rect l="0" t="0" r="r" b="b"/>
            <a:pathLst>
              <a:path w="21600" h="21600" extrusionOk="0">
                <a:moveTo>
                  <a:pt x="1255" y="0"/>
                </a:moveTo>
                <a:lnTo>
                  <a:pt x="0" y="0"/>
                </a:lnTo>
                <a:lnTo>
                  <a:pt x="0" y="21600"/>
                </a:lnTo>
                <a:lnTo>
                  <a:pt x="21600" y="21600"/>
                </a:lnTo>
              </a:path>
            </a:pathLst>
          </a:custGeom>
          <a:ln w="22225">
            <a:solidFill>
              <a:srgbClr val="FF0000"/>
            </a:solidFill>
            <a:bevel/>
            <a:tailEnd type="triangle"/>
          </a:ln>
        </p:spPr>
        <p:txBody>
          <a:bodyPr lIns="45719" rIns="45719" anchor="ctr"/>
          <a:lstStyle/>
          <a:p>
            <a:endParaRPr/>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45</a:t>
            </a:fld>
            <a:endParaRPr lang="en-US"/>
          </a:p>
        </p:txBody>
      </p:sp>
    </p:spTree>
    <p:extLst>
      <p:ext uri="{BB962C8B-B14F-4D97-AF65-F5344CB8AC3E}">
        <p14:creationId xmlns:p14="http://schemas.microsoft.com/office/powerpoint/2010/main" val="885182754"/>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82"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83"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784"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785"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786"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787" name="Shape 787"/>
          <p:cNvSpPr/>
          <p:nvPr/>
        </p:nvSpPr>
        <p:spPr>
          <a:xfrm>
            <a:off x="2639616" y="1700809"/>
            <a:ext cx="6264696"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88" name="Shape 788"/>
          <p:cNvSpPr/>
          <p:nvPr/>
        </p:nvSpPr>
        <p:spPr>
          <a:xfrm>
            <a:off x="9840416" y="1988840"/>
            <a:ext cx="1" cy="1944217"/>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789"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790" name="Shape 790"/>
          <p:cNvSpPr/>
          <p:nvPr/>
        </p:nvSpPr>
        <p:spPr>
          <a:xfrm flipH="1">
            <a:off x="2639617" y="3140968"/>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91" name="Shape 791"/>
          <p:cNvSpPr/>
          <p:nvPr/>
        </p:nvSpPr>
        <p:spPr>
          <a:xfrm flipH="1">
            <a:off x="2639617" y="4797153"/>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92" name="Shape 792"/>
          <p:cNvSpPr/>
          <p:nvPr/>
        </p:nvSpPr>
        <p:spPr>
          <a:xfrm flipV="1">
            <a:off x="2207569" y="3861049"/>
            <a:ext cx="1" cy="144017"/>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93" name="Shape 793"/>
          <p:cNvSpPr/>
          <p:nvPr/>
        </p:nvSpPr>
        <p:spPr>
          <a:xfrm flipV="1">
            <a:off x="2207569" y="2060849"/>
            <a:ext cx="1" cy="288033"/>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794"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795"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46</a:t>
            </a:fld>
            <a:endParaRPr lang="en-US"/>
          </a:p>
        </p:txBody>
      </p:sp>
    </p:spTree>
    <p:extLst>
      <p:ext uri="{BB962C8B-B14F-4D97-AF65-F5344CB8AC3E}">
        <p14:creationId xmlns:p14="http://schemas.microsoft.com/office/powerpoint/2010/main" val="164732370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798"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799"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800"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801"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802"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803" name="Shape 803"/>
          <p:cNvSpPr/>
          <p:nvPr/>
        </p:nvSpPr>
        <p:spPr>
          <a:xfrm>
            <a:off x="2639616" y="1700809"/>
            <a:ext cx="6264696"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04" name="Shape 804"/>
          <p:cNvSpPr/>
          <p:nvPr/>
        </p:nvSpPr>
        <p:spPr>
          <a:xfrm flipH="1">
            <a:off x="8544273" y="4581129"/>
            <a:ext cx="432049" cy="1"/>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05" name="Shape 805"/>
          <p:cNvSpPr/>
          <p:nvPr/>
        </p:nvSpPr>
        <p:spPr>
          <a:xfrm flipV="1">
            <a:off x="9480377" y="3717033"/>
            <a:ext cx="1" cy="144017"/>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06" name="Shape 806"/>
          <p:cNvSpPr/>
          <p:nvPr/>
        </p:nvSpPr>
        <p:spPr>
          <a:xfrm>
            <a:off x="8616281" y="4941169"/>
            <a:ext cx="360041" cy="1"/>
          </a:xfrm>
          <a:prstGeom prst="line">
            <a:avLst/>
          </a:prstGeom>
          <a:ln>
            <a:solidFill>
              <a:srgbClr val="000000"/>
            </a:solidFill>
            <a:prstDash val="sysDash"/>
            <a:bevel/>
            <a:tailEnd type="triangle"/>
          </a:ln>
        </p:spPr>
        <p:txBody>
          <a:bodyPr lIns="45719" rIns="45719"/>
          <a:lstStyle/>
          <a:p>
            <a:pPr defTabSz="457200">
              <a:defRPr sz="1200">
                <a:latin typeface="+mj-lt"/>
                <a:ea typeface="+mj-ea"/>
                <a:cs typeface="+mj-cs"/>
                <a:sym typeface="Helvetica"/>
              </a:defRPr>
            </a:pPr>
            <a:endParaRPr sz="1200"/>
          </a:p>
        </p:txBody>
      </p:sp>
      <p:sp>
        <p:nvSpPr>
          <p:cNvPr id="807" name="Shape 807"/>
          <p:cNvSpPr/>
          <p:nvPr/>
        </p:nvSpPr>
        <p:spPr>
          <a:xfrm>
            <a:off x="9840416" y="1988840"/>
            <a:ext cx="1" cy="1944217"/>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808"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809" name="Shape 809"/>
          <p:cNvSpPr/>
          <p:nvPr/>
        </p:nvSpPr>
        <p:spPr>
          <a:xfrm flipH="1">
            <a:off x="2639617" y="3140968"/>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10" name="Shape 810"/>
          <p:cNvSpPr/>
          <p:nvPr/>
        </p:nvSpPr>
        <p:spPr>
          <a:xfrm flipH="1">
            <a:off x="2639617" y="4797153"/>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11" name="Shape 811"/>
          <p:cNvSpPr/>
          <p:nvPr/>
        </p:nvSpPr>
        <p:spPr>
          <a:xfrm flipV="1">
            <a:off x="2207569" y="3861049"/>
            <a:ext cx="1" cy="144017"/>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12" name="Shape 812"/>
          <p:cNvSpPr/>
          <p:nvPr/>
        </p:nvSpPr>
        <p:spPr>
          <a:xfrm flipV="1">
            <a:off x="2207569" y="2060849"/>
            <a:ext cx="1" cy="288033"/>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813"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814"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47</a:t>
            </a:fld>
            <a:endParaRPr lang="en-US"/>
          </a:p>
        </p:txBody>
      </p:sp>
    </p:spTree>
    <p:extLst>
      <p:ext uri="{BB962C8B-B14F-4D97-AF65-F5344CB8AC3E}">
        <p14:creationId xmlns:p14="http://schemas.microsoft.com/office/powerpoint/2010/main" val="121040003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 name="image7.png"/>
          <p:cNvPicPr>
            <a:picLocks noChangeAspect="1"/>
          </p:cNvPicPr>
          <p:nvPr/>
        </p:nvPicPr>
        <p:blipFill>
          <a:blip r:embed="rId2">
            <a:extLst/>
          </a:blip>
          <a:stretch>
            <a:fillRect/>
          </a:stretch>
        </p:blipFill>
        <p:spPr>
          <a:xfrm>
            <a:off x="1571626" y="1866900"/>
            <a:ext cx="8628831" cy="4991100"/>
          </a:xfrm>
          <a:prstGeom prst="rect">
            <a:avLst/>
          </a:prstGeom>
          <a:ln w="12700">
            <a:miter lim="400000"/>
          </a:ln>
        </p:spPr>
      </p:pic>
      <p:pic>
        <p:nvPicPr>
          <p:cNvPr id="817" name="image2.png"/>
          <p:cNvPicPr>
            <a:picLocks noChangeAspect="1"/>
          </p:cNvPicPr>
          <p:nvPr/>
        </p:nvPicPr>
        <p:blipFill>
          <a:blip r:embed="rId3">
            <a:extLst/>
          </a:blip>
          <a:stretch>
            <a:fillRect/>
          </a:stretch>
        </p:blipFill>
        <p:spPr>
          <a:xfrm>
            <a:off x="2999655" y="5733255"/>
            <a:ext cx="5591176" cy="928118"/>
          </a:xfrm>
          <a:prstGeom prst="rect">
            <a:avLst/>
          </a:prstGeom>
          <a:ln w="12700">
            <a:miter lim="400000"/>
          </a:ln>
        </p:spPr>
      </p:pic>
      <p:pic>
        <p:nvPicPr>
          <p:cNvPr id="818" name="image3.png"/>
          <p:cNvPicPr>
            <a:picLocks noChangeAspect="1"/>
          </p:cNvPicPr>
          <p:nvPr/>
        </p:nvPicPr>
        <p:blipFill>
          <a:blip r:embed="rId4">
            <a:extLst/>
          </a:blip>
          <a:stretch>
            <a:fillRect/>
          </a:stretch>
        </p:blipFill>
        <p:spPr>
          <a:xfrm>
            <a:off x="2999656" y="2348880"/>
            <a:ext cx="5600701" cy="1495426"/>
          </a:xfrm>
          <a:prstGeom prst="rect">
            <a:avLst/>
          </a:prstGeom>
          <a:ln w="12700">
            <a:miter lim="400000"/>
          </a:ln>
        </p:spPr>
      </p:pic>
      <p:pic>
        <p:nvPicPr>
          <p:cNvPr id="819" name="image5.png"/>
          <p:cNvPicPr>
            <a:picLocks noChangeAspect="1"/>
          </p:cNvPicPr>
          <p:nvPr/>
        </p:nvPicPr>
        <p:blipFill>
          <a:blip r:embed="rId5">
            <a:extLst/>
          </a:blip>
          <a:stretch>
            <a:fillRect/>
          </a:stretch>
        </p:blipFill>
        <p:spPr>
          <a:xfrm>
            <a:off x="8760296" y="404665"/>
            <a:ext cx="1362076" cy="5353051"/>
          </a:xfrm>
          <a:prstGeom prst="rect">
            <a:avLst/>
          </a:prstGeom>
          <a:ln w="12700">
            <a:miter lim="400000"/>
          </a:ln>
        </p:spPr>
      </p:pic>
      <p:pic>
        <p:nvPicPr>
          <p:cNvPr id="820" name="image8.png"/>
          <p:cNvPicPr>
            <a:picLocks noChangeAspect="1"/>
          </p:cNvPicPr>
          <p:nvPr/>
        </p:nvPicPr>
        <p:blipFill>
          <a:blip r:embed="rId6">
            <a:extLst/>
          </a:blip>
          <a:stretch>
            <a:fillRect/>
          </a:stretch>
        </p:blipFill>
        <p:spPr>
          <a:xfrm>
            <a:off x="10344472" y="1052736"/>
            <a:ext cx="323529" cy="5805264"/>
          </a:xfrm>
          <a:prstGeom prst="rect">
            <a:avLst/>
          </a:prstGeom>
          <a:ln w="12700">
            <a:miter lim="400000"/>
          </a:ln>
        </p:spPr>
      </p:pic>
      <p:pic>
        <p:nvPicPr>
          <p:cNvPr id="821" name="image4.png"/>
          <p:cNvPicPr>
            <a:picLocks noChangeAspect="1"/>
          </p:cNvPicPr>
          <p:nvPr/>
        </p:nvPicPr>
        <p:blipFill>
          <a:blip r:embed="rId7">
            <a:extLst/>
          </a:blip>
          <a:stretch>
            <a:fillRect/>
          </a:stretch>
        </p:blipFill>
        <p:spPr>
          <a:xfrm>
            <a:off x="2999656" y="3933057"/>
            <a:ext cx="5600701" cy="1714501"/>
          </a:xfrm>
          <a:prstGeom prst="rect">
            <a:avLst/>
          </a:prstGeom>
          <a:ln w="12700">
            <a:miter lim="400000"/>
          </a:ln>
        </p:spPr>
      </p:pic>
      <p:sp>
        <p:nvSpPr>
          <p:cNvPr id="822" name="Shape 822"/>
          <p:cNvSpPr/>
          <p:nvPr/>
        </p:nvSpPr>
        <p:spPr>
          <a:xfrm>
            <a:off x="2639616" y="1700809"/>
            <a:ext cx="6264696"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23" name="Shape 823"/>
          <p:cNvSpPr/>
          <p:nvPr/>
        </p:nvSpPr>
        <p:spPr>
          <a:xfrm flipH="1">
            <a:off x="8544273" y="4581129"/>
            <a:ext cx="432049" cy="1"/>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24" name="Shape 824"/>
          <p:cNvSpPr/>
          <p:nvPr/>
        </p:nvSpPr>
        <p:spPr>
          <a:xfrm flipH="1">
            <a:off x="8544273" y="2924944"/>
            <a:ext cx="432049" cy="1"/>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25" name="Shape 825"/>
          <p:cNvSpPr/>
          <p:nvPr/>
        </p:nvSpPr>
        <p:spPr>
          <a:xfrm flipV="1">
            <a:off x="9480377" y="3717033"/>
            <a:ext cx="1" cy="144017"/>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26" name="Shape 826"/>
          <p:cNvSpPr/>
          <p:nvPr/>
        </p:nvSpPr>
        <p:spPr>
          <a:xfrm>
            <a:off x="8616281" y="3284984"/>
            <a:ext cx="360041" cy="1"/>
          </a:xfrm>
          <a:prstGeom prst="line">
            <a:avLst/>
          </a:prstGeom>
          <a:ln>
            <a:solidFill>
              <a:srgbClr val="000000"/>
            </a:solidFill>
            <a:prstDash val="sysDash"/>
            <a:bevel/>
            <a:tailEnd type="triangle"/>
          </a:ln>
        </p:spPr>
        <p:txBody>
          <a:bodyPr lIns="45719" rIns="45719"/>
          <a:lstStyle/>
          <a:p>
            <a:pPr defTabSz="457200">
              <a:defRPr sz="1200">
                <a:latin typeface="+mj-lt"/>
                <a:ea typeface="+mj-ea"/>
                <a:cs typeface="+mj-cs"/>
                <a:sym typeface="Helvetica"/>
              </a:defRPr>
            </a:pPr>
            <a:endParaRPr sz="1200"/>
          </a:p>
        </p:txBody>
      </p:sp>
      <p:sp>
        <p:nvSpPr>
          <p:cNvPr id="827" name="Shape 827"/>
          <p:cNvSpPr/>
          <p:nvPr/>
        </p:nvSpPr>
        <p:spPr>
          <a:xfrm>
            <a:off x="8616281" y="4941169"/>
            <a:ext cx="360041" cy="1"/>
          </a:xfrm>
          <a:prstGeom prst="line">
            <a:avLst/>
          </a:prstGeom>
          <a:ln>
            <a:solidFill>
              <a:srgbClr val="000000"/>
            </a:solidFill>
            <a:prstDash val="sysDash"/>
            <a:bevel/>
            <a:tailEnd type="triangle"/>
          </a:ln>
        </p:spPr>
        <p:txBody>
          <a:bodyPr lIns="45719" rIns="45719"/>
          <a:lstStyle/>
          <a:p>
            <a:pPr defTabSz="457200">
              <a:defRPr sz="1200">
                <a:latin typeface="+mj-lt"/>
                <a:ea typeface="+mj-ea"/>
                <a:cs typeface="+mj-cs"/>
                <a:sym typeface="Helvetica"/>
              </a:defRPr>
            </a:pPr>
            <a:endParaRPr sz="1200"/>
          </a:p>
        </p:txBody>
      </p:sp>
      <p:sp>
        <p:nvSpPr>
          <p:cNvPr id="828" name="Shape 828"/>
          <p:cNvSpPr/>
          <p:nvPr/>
        </p:nvSpPr>
        <p:spPr>
          <a:xfrm>
            <a:off x="9840416" y="1988840"/>
            <a:ext cx="1" cy="1944217"/>
          </a:xfrm>
          <a:prstGeom prst="line">
            <a:avLst/>
          </a:prstGeom>
          <a:ln w="22225">
            <a:solidFill>
              <a:srgbClr val="00B05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829" name="image6.png"/>
          <p:cNvPicPr>
            <a:picLocks noChangeAspect="1"/>
          </p:cNvPicPr>
          <p:nvPr/>
        </p:nvPicPr>
        <p:blipFill>
          <a:blip r:embed="rId8">
            <a:extLst/>
          </a:blip>
          <a:stretch>
            <a:fillRect/>
          </a:stretch>
        </p:blipFill>
        <p:spPr>
          <a:xfrm>
            <a:off x="1703512" y="548680"/>
            <a:ext cx="1143001" cy="5353051"/>
          </a:xfrm>
          <a:prstGeom prst="rect">
            <a:avLst/>
          </a:prstGeom>
          <a:ln w="12700">
            <a:miter lim="400000"/>
          </a:ln>
        </p:spPr>
      </p:pic>
      <p:sp>
        <p:nvSpPr>
          <p:cNvPr id="830" name="Shape 830"/>
          <p:cNvSpPr/>
          <p:nvPr/>
        </p:nvSpPr>
        <p:spPr>
          <a:xfrm flipH="1">
            <a:off x="2639617" y="3140968"/>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31" name="Shape 831"/>
          <p:cNvSpPr/>
          <p:nvPr/>
        </p:nvSpPr>
        <p:spPr>
          <a:xfrm flipH="1">
            <a:off x="2639617" y="4797153"/>
            <a:ext cx="360041" cy="1"/>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32" name="Shape 832"/>
          <p:cNvSpPr/>
          <p:nvPr/>
        </p:nvSpPr>
        <p:spPr>
          <a:xfrm flipV="1">
            <a:off x="2207569" y="3861049"/>
            <a:ext cx="1" cy="144017"/>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33" name="Shape 833"/>
          <p:cNvSpPr/>
          <p:nvPr/>
        </p:nvSpPr>
        <p:spPr>
          <a:xfrm flipV="1">
            <a:off x="2207569" y="2060849"/>
            <a:ext cx="1" cy="288033"/>
          </a:xfrm>
          <a:prstGeom prst="line">
            <a:avLst/>
          </a:prstGeom>
          <a:ln w="22225">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pic>
        <p:nvPicPr>
          <p:cNvPr id="834" name="image9.png"/>
          <p:cNvPicPr>
            <a:picLocks noChangeAspect="1"/>
          </p:cNvPicPr>
          <p:nvPr/>
        </p:nvPicPr>
        <p:blipFill>
          <a:blip r:embed="rId9">
            <a:extLst/>
          </a:blip>
          <a:stretch>
            <a:fillRect/>
          </a:stretch>
        </p:blipFill>
        <p:spPr>
          <a:xfrm>
            <a:off x="3071664" y="548680"/>
            <a:ext cx="285751" cy="628651"/>
          </a:xfrm>
          <a:prstGeom prst="rect">
            <a:avLst/>
          </a:prstGeom>
          <a:ln w="12700">
            <a:miter lim="400000"/>
          </a:ln>
        </p:spPr>
      </p:pic>
      <p:pic>
        <p:nvPicPr>
          <p:cNvPr id="835" name="image10.png"/>
          <p:cNvPicPr>
            <a:picLocks noChangeAspect="1"/>
          </p:cNvPicPr>
          <p:nvPr/>
        </p:nvPicPr>
        <p:blipFill>
          <a:blip r:embed="rId10">
            <a:extLst/>
          </a:blip>
          <a:stretch>
            <a:fillRect/>
          </a:stretch>
        </p:blipFill>
        <p:spPr>
          <a:xfrm>
            <a:off x="3503711" y="476672"/>
            <a:ext cx="4791076" cy="1095376"/>
          </a:xfrm>
          <a:prstGeom prst="rect">
            <a:avLst/>
          </a:prstGeom>
          <a:ln w="12700">
            <a:miter lim="400000"/>
          </a:ln>
        </p:spPr>
      </p:pic>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3" name="Slide Number Placeholder 2"/>
          <p:cNvSpPr>
            <a:spLocks noGrp="1"/>
          </p:cNvSpPr>
          <p:nvPr>
            <p:ph type="sldNum" sz="quarter" idx="12"/>
          </p:nvPr>
        </p:nvSpPr>
        <p:spPr/>
        <p:txBody>
          <a:bodyPr/>
          <a:lstStyle/>
          <a:p>
            <a:fld id="{2E1132C6-AAAE-EC48-8E6B-34456B74D6B2}" type="slidenum">
              <a:rPr lang="en-US" smtClean="0"/>
              <a:t>48</a:t>
            </a:fld>
            <a:endParaRPr lang="en-US"/>
          </a:p>
        </p:txBody>
      </p:sp>
    </p:spTree>
    <p:extLst>
      <p:ext uri="{BB962C8B-B14F-4D97-AF65-F5344CB8AC3E}">
        <p14:creationId xmlns:p14="http://schemas.microsoft.com/office/powerpoint/2010/main" val="8086744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Elasticity Platform</a:t>
            </a:r>
            <a:endParaRPr lang="el-GR" dirty="0"/>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49</a:t>
            </a:fld>
            <a:endParaRPr lang="el-GR" dirty="0"/>
          </a:p>
        </p:txBody>
      </p:sp>
      <p:sp>
        <p:nvSpPr>
          <p:cNvPr id="3" name="Content Placeholder 2"/>
          <p:cNvSpPr>
            <a:spLocks noGrp="1"/>
          </p:cNvSpPr>
          <p:nvPr>
            <p:ph idx="1"/>
          </p:nvPr>
        </p:nvSpPr>
        <p:spPr/>
        <p:txBody>
          <a:bodyPr/>
          <a:lstStyle/>
          <a:p>
            <a:r>
              <a:rPr lang="en-US" dirty="0"/>
              <a:t>C</a:t>
            </a:r>
            <a:r>
              <a:rPr lang="en-US" dirty="0" smtClean="0"/>
              <a:t>omponents:</a:t>
            </a:r>
          </a:p>
          <a:p>
            <a:pPr lvl="1"/>
            <a:r>
              <a:rPr lang="en-US" dirty="0" smtClean="0"/>
              <a:t>CELAR Manager</a:t>
            </a:r>
          </a:p>
          <a:p>
            <a:pPr lvl="1"/>
            <a:r>
              <a:rPr lang="en-US" dirty="0" err="1" smtClean="0"/>
              <a:t>Provisioner</a:t>
            </a:r>
            <a:r>
              <a:rPr lang="en-US" dirty="0" smtClean="0"/>
              <a:t> Orchestrator</a:t>
            </a:r>
          </a:p>
          <a:p>
            <a:pPr lvl="1"/>
            <a:r>
              <a:rPr lang="en-US" dirty="0" smtClean="0"/>
              <a:t>Decision Making Module</a:t>
            </a:r>
          </a:p>
          <a:p>
            <a:pPr lvl="1"/>
            <a:r>
              <a:rPr lang="en-US" dirty="0" smtClean="0"/>
              <a:t>Application Profiler</a:t>
            </a:r>
          </a:p>
          <a:p>
            <a:pPr lvl="1"/>
            <a:r>
              <a:rPr lang="en-US" dirty="0" smtClean="0"/>
              <a:t>CELAR </a:t>
            </a:r>
            <a:r>
              <a:rPr lang="en-US" dirty="0" err="1" smtClean="0"/>
              <a:t>DataBase</a:t>
            </a:r>
            <a:endParaRPr lang="en-US" dirty="0"/>
          </a:p>
        </p:txBody>
      </p:sp>
    </p:spTree>
    <p:extLst>
      <p:ext uri="{BB962C8B-B14F-4D97-AF65-F5344CB8AC3E}">
        <p14:creationId xmlns:p14="http://schemas.microsoft.com/office/powerpoint/2010/main" val="1657262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latin typeface="+mn-lt"/>
              </a:rPr>
              <a:t>The History of The Cloud</a:t>
            </a:r>
            <a:endParaRPr lang="en-US" b="1" dirty="0">
              <a:solidFill>
                <a:schemeClr val="accent1">
                  <a:lumMod val="75000"/>
                </a:schemeClr>
              </a:solidFill>
              <a:latin typeface="+mn-lt"/>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7" name="image1.png" descr="C:\Users\stalo.cs8526\Desktop\CloudHistory.png"/>
          <p:cNvPicPr>
            <a:picLocks noChangeAspect="1"/>
          </p:cNvPicPr>
          <p:nvPr/>
        </p:nvPicPr>
        <p:blipFill>
          <a:blip r:embed="rId2">
            <a:extLst/>
          </a:blip>
          <a:stretch>
            <a:fillRect/>
          </a:stretch>
        </p:blipFill>
        <p:spPr>
          <a:xfrm>
            <a:off x="838200" y="1959129"/>
            <a:ext cx="10515600" cy="4397221"/>
          </a:xfrm>
          <a:prstGeom prst="rect">
            <a:avLst/>
          </a:prstGeom>
          <a:ln w="12700">
            <a:miter lim="400000"/>
          </a:ln>
        </p:spPr>
      </p:pic>
      <p:sp>
        <p:nvSpPr>
          <p:cNvPr id="3" name="Slide Number Placeholder 2"/>
          <p:cNvSpPr>
            <a:spLocks noGrp="1"/>
          </p:cNvSpPr>
          <p:nvPr>
            <p:ph type="sldNum" sz="quarter" idx="12"/>
          </p:nvPr>
        </p:nvSpPr>
        <p:spPr/>
        <p:txBody>
          <a:bodyPr/>
          <a:lstStyle/>
          <a:p>
            <a:fld id="{2E1132C6-AAAE-EC48-8E6B-34456B74D6B2}" type="slidenum">
              <a:rPr lang="en-US" smtClean="0"/>
              <a:t>5</a:t>
            </a:fld>
            <a:endParaRPr lang="en-US" dirty="0"/>
          </a:p>
        </p:txBody>
      </p:sp>
    </p:spTree>
    <p:extLst>
      <p:ext uri="{BB962C8B-B14F-4D97-AF65-F5344CB8AC3E}">
        <p14:creationId xmlns:p14="http://schemas.microsoft.com/office/powerpoint/2010/main" val="18753383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CELAR Manager</a:t>
            </a:r>
            <a:endParaRPr lang="el-GR" dirty="0"/>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50</a:t>
            </a:fld>
            <a:endParaRPr lang="el-GR" dirty="0"/>
          </a:p>
        </p:txBody>
      </p:sp>
      <p:sp>
        <p:nvSpPr>
          <p:cNvPr id="3" name="Content Placeholder 2"/>
          <p:cNvSpPr>
            <a:spLocks noGrp="1"/>
          </p:cNvSpPr>
          <p:nvPr>
            <p:ph idx="1"/>
          </p:nvPr>
        </p:nvSpPr>
        <p:spPr/>
        <p:txBody>
          <a:bodyPr/>
          <a:lstStyle/>
          <a:p>
            <a:r>
              <a:rPr lang="en-US" dirty="0" smtClean="0"/>
              <a:t>CELAR’s endpoint</a:t>
            </a:r>
          </a:p>
          <a:p>
            <a:r>
              <a:rPr lang="en-US" dirty="0" smtClean="0"/>
              <a:t>Receives and processes requests:</a:t>
            </a:r>
          </a:p>
          <a:p>
            <a:pPr lvl="1"/>
            <a:r>
              <a:rPr lang="en-US" dirty="0" smtClean="0"/>
              <a:t>Application description</a:t>
            </a:r>
          </a:p>
          <a:p>
            <a:pPr lvl="1"/>
            <a:r>
              <a:rPr lang="en-US" dirty="0" smtClean="0"/>
              <a:t>Application submission (new deployments)</a:t>
            </a:r>
          </a:p>
          <a:p>
            <a:r>
              <a:rPr lang="en-US" dirty="0" smtClean="0"/>
              <a:t>API for client communication</a:t>
            </a:r>
          </a:p>
          <a:p>
            <a:r>
              <a:rPr lang="en-US" dirty="0" smtClean="0"/>
              <a:t>Provides information regarding deployments and their states</a:t>
            </a:r>
          </a:p>
        </p:txBody>
      </p:sp>
    </p:spTree>
    <p:extLst>
      <p:ext uri="{BB962C8B-B14F-4D97-AF65-F5344CB8AC3E}">
        <p14:creationId xmlns:p14="http://schemas.microsoft.com/office/powerpoint/2010/main" val="887780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err="1" smtClean="0"/>
              <a:t>Provisioner</a:t>
            </a:r>
            <a:r>
              <a:rPr lang="en-US" dirty="0" smtClean="0"/>
              <a:t> Orchestrator</a:t>
            </a:r>
            <a:endParaRPr lang="el-GR" dirty="0"/>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51</a:t>
            </a:fld>
            <a:endParaRPr lang="el-GR" dirty="0"/>
          </a:p>
        </p:txBody>
      </p:sp>
      <p:sp>
        <p:nvSpPr>
          <p:cNvPr id="3" name="Content Placeholder 2"/>
          <p:cNvSpPr>
            <a:spLocks noGrp="1"/>
          </p:cNvSpPr>
          <p:nvPr>
            <p:ph idx="1"/>
          </p:nvPr>
        </p:nvSpPr>
        <p:spPr/>
        <p:txBody>
          <a:bodyPr>
            <a:normAutofit/>
          </a:bodyPr>
          <a:lstStyle/>
          <a:p>
            <a:r>
              <a:rPr lang="en-US" dirty="0" smtClean="0"/>
              <a:t>Responsible for application provisioning</a:t>
            </a:r>
          </a:p>
          <a:p>
            <a:r>
              <a:rPr lang="en-US" dirty="0" smtClean="0"/>
              <a:t>Enforces resizing actions:</a:t>
            </a:r>
          </a:p>
          <a:p>
            <a:pPr lvl="1"/>
            <a:r>
              <a:rPr lang="en-US" dirty="0" smtClean="0"/>
              <a:t>Horizontal scaling (VM addition/removal)</a:t>
            </a:r>
          </a:p>
          <a:p>
            <a:pPr lvl="1"/>
            <a:r>
              <a:rPr lang="en-US" dirty="0" smtClean="0"/>
              <a:t>Vertical scaling (CPU/RAM increase/decrease)</a:t>
            </a:r>
          </a:p>
          <a:p>
            <a:pPr lvl="1"/>
            <a:r>
              <a:rPr lang="en-US" dirty="0" smtClean="0"/>
              <a:t>Disk attach/detach</a:t>
            </a:r>
          </a:p>
          <a:p>
            <a:pPr lvl="1"/>
            <a:r>
              <a:rPr lang="en-US" dirty="0" smtClean="0"/>
              <a:t>Application reconfiguration (no </a:t>
            </a:r>
            <a:r>
              <a:rPr lang="en-US" dirty="0" err="1" smtClean="0"/>
              <a:t>IaaS</a:t>
            </a:r>
            <a:r>
              <a:rPr lang="en-US" dirty="0" smtClean="0"/>
              <a:t> contact needed)</a:t>
            </a:r>
          </a:p>
          <a:p>
            <a:r>
              <a:rPr lang="en-US" dirty="0" smtClean="0"/>
              <a:t>Orchestrates the actions:</a:t>
            </a:r>
          </a:p>
          <a:p>
            <a:pPr lvl="1"/>
            <a:r>
              <a:rPr lang="en-US" dirty="0" smtClean="0"/>
              <a:t>Cloud level (</a:t>
            </a:r>
            <a:r>
              <a:rPr lang="en-US" dirty="0" err="1" smtClean="0"/>
              <a:t>IaaS</a:t>
            </a:r>
            <a:r>
              <a:rPr lang="en-US" dirty="0" smtClean="0"/>
              <a:t> contact and (de)allocation)</a:t>
            </a:r>
          </a:p>
          <a:p>
            <a:pPr lvl="1"/>
            <a:r>
              <a:rPr lang="en-US" dirty="0" smtClean="0"/>
              <a:t>Application level (application use the resources)</a:t>
            </a:r>
          </a:p>
        </p:txBody>
      </p:sp>
    </p:spTree>
    <p:extLst>
      <p:ext uri="{BB962C8B-B14F-4D97-AF65-F5344CB8AC3E}">
        <p14:creationId xmlns:p14="http://schemas.microsoft.com/office/powerpoint/2010/main" val="12455000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Decision </a:t>
            </a:r>
            <a:r>
              <a:rPr lang="en-US" smtClean="0"/>
              <a:t>Making Module</a:t>
            </a:r>
            <a:endParaRPr lang="el-GR" dirty="0"/>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52</a:t>
            </a:fld>
            <a:endParaRPr lang="el-GR" dirty="0"/>
          </a:p>
        </p:txBody>
      </p:sp>
      <p:sp>
        <p:nvSpPr>
          <p:cNvPr id="3" name="Content Placeholder 2"/>
          <p:cNvSpPr>
            <a:spLocks noGrp="1"/>
          </p:cNvSpPr>
          <p:nvPr>
            <p:ph idx="1"/>
          </p:nvPr>
        </p:nvSpPr>
        <p:spPr/>
        <p:txBody>
          <a:bodyPr>
            <a:normAutofit/>
          </a:bodyPr>
          <a:lstStyle/>
          <a:p>
            <a:r>
              <a:rPr lang="en-US" dirty="0" smtClean="0"/>
              <a:t>The “brain” of the CELAR Platform</a:t>
            </a:r>
          </a:p>
          <a:p>
            <a:r>
              <a:rPr lang="en-US" dirty="0" smtClean="0"/>
              <a:t>Monitoring data</a:t>
            </a:r>
          </a:p>
          <a:p>
            <a:pPr lvl="1"/>
            <a:r>
              <a:rPr lang="en-US" i="1" dirty="0" smtClean="0"/>
              <a:t>Fetches </a:t>
            </a:r>
            <a:r>
              <a:rPr lang="en-US" dirty="0" smtClean="0"/>
              <a:t>and </a:t>
            </a:r>
            <a:r>
              <a:rPr lang="en-US" i="1" dirty="0" smtClean="0"/>
              <a:t>organizes</a:t>
            </a:r>
            <a:r>
              <a:rPr lang="en-US" dirty="0" smtClean="0"/>
              <a:t> them</a:t>
            </a:r>
          </a:p>
          <a:p>
            <a:pPr lvl="1"/>
            <a:r>
              <a:rPr lang="en-US" dirty="0" smtClean="0"/>
              <a:t>Estimate the application’s </a:t>
            </a:r>
            <a:r>
              <a:rPr lang="en-US" i="1" dirty="0" smtClean="0"/>
              <a:t>Load &amp; State</a:t>
            </a:r>
            <a:endParaRPr lang="en-US" i="1" dirty="0"/>
          </a:p>
          <a:p>
            <a:r>
              <a:rPr lang="en-US" dirty="0" smtClean="0"/>
              <a:t>Learning mechanism:</a:t>
            </a:r>
          </a:p>
          <a:p>
            <a:pPr lvl="1"/>
            <a:r>
              <a:rPr lang="en-US" dirty="0" smtClean="0"/>
              <a:t>First: investigates each action’s effects</a:t>
            </a:r>
          </a:p>
          <a:p>
            <a:pPr lvl="1"/>
            <a:r>
              <a:rPr lang="en-US" dirty="0" smtClean="0"/>
              <a:t>Eventually:</a:t>
            </a:r>
            <a:r>
              <a:rPr lang="en-US" dirty="0"/>
              <a:t> </a:t>
            </a:r>
            <a:r>
              <a:rPr lang="en-US" dirty="0" smtClean="0"/>
              <a:t>picks the appropriate action</a:t>
            </a:r>
          </a:p>
          <a:p>
            <a:r>
              <a:rPr lang="en-US" dirty="0" smtClean="0"/>
              <a:t>User tuning:</a:t>
            </a:r>
          </a:p>
          <a:p>
            <a:pPr lvl="1"/>
            <a:r>
              <a:rPr lang="en-US" dirty="0" smtClean="0"/>
              <a:t>Receives constraint-based user policies</a:t>
            </a:r>
          </a:p>
          <a:p>
            <a:pPr lvl="2"/>
            <a:r>
              <a:rPr lang="en-US" dirty="0"/>
              <a:t>e</a:t>
            </a:r>
            <a:r>
              <a:rPr lang="en-US" dirty="0" smtClean="0"/>
              <a:t>.g.: minimize cost when latency &lt; 10ms</a:t>
            </a:r>
          </a:p>
        </p:txBody>
      </p:sp>
    </p:spTree>
    <p:extLst>
      <p:ext uri="{BB962C8B-B14F-4D97-AF65-F5344CB8AC3E}">
        <p14:creationId xmlns:p14="http://schemas.microsoft.com/office/powerpoint/2010/main" val="1128208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Application Profiler</a:t>
            </a:r>
            <a:endParaRPr lang="el-GR" dirty="0"/>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53</a:t>
            </a:fld>
            <a:endParaRPr lang="el-GR" dirty="0"/>
          </a:p>
        </p:txBody>
      </p:sp>
      <p:sp>
        <p:nvSpPr>
          <p:cNvPr id="3" name="Content Placeholder 2"/>
          <p:cNvSpPr>
            <a:spLocks noGrp="1"/>
          </p:cNvSpPr>
          <p:nvPr>
            <p:ph idx="1"/>
          </p:nvPr>
        </p:nvSpPr>
        <p:spPr/>
        <p:txBody>
          <a:bodyPr>
            <a:normAutofit/>
          </a:bodyPr>
          <a:lstStyle/>
          <a:p>
            <a:r>
              <a:rPr lang="en-US" dirty="0" smtClean="0"/>
              <a:t>Creates knowledge basis for unknown apps</a:t>
            </a:r>
          </a:p>
          <a:p>
            <a:r>
              <a:rPr lang="en-US" dirty="0" smtClean="0"/>
              <a:t>Application model: </a:t>
            </a:r>
          </a:p>
          <a:p>
            <a:pPr lvl="1"/>
            <a:r>
              <a:rPr lang="en-US" dirty="0" err="1" smtClean="0"/>
              <a:t>blackbox</a:t>
            </a:r>
            <a:r>
              <a:rPr lang="en-US" dirty="0" smtClean="0"/>
              <a:t> with different configurations parameters</a:t>
            </a:r>
          </a:p>
          <a:p>
            <a:r>
              <a:rPr lang="en-US" dirty="0" smtClean="0"/>
              <a:t>Main idea:</a:t>
            </a:r>
          </a:p>
          <a:p>
            <a:pPr lvl="1"/>
            <a:r>
              <a:rPr lang="en-US" dirty="0" smtClean="0"/>
              <a:t>Pick representative deployment setups</a:t>
            </a:r>
          </a:p>
          <a:p>
            <a:pPr lvl="1"/>
            <a:r>
              <a:rPr lang="en-US" dirty="0" smtClean="0"/>
              <a:t>Deploy application</a:t>
            </a:r>
          </a:p>
          <a:p>
            <a:pPr lvl="1"/>
            <a:r>
              <a:rPr lang="en-US" dirty="0" smtClean="0"/>
              <a:t>Guess performance for all the deployment setups</a:t>
            </a:r>
          </a:p>
          <a:p>
            <a:r>
              <a:rPr lang="en-US" dirty="0" smtClean="0"/>
              <a:t>Knowledge used by the DMM when it  has no experience of the app:</a:t>
            </a:r>
          </a:p>
          <a:p>
            <a:pPr lvl="1"/>
            <a:r>
              <a:rPr lang="en-US" dirty="0" smtClean="0"/>
              <a:t>First deployment steps</a:t>
            </a:r>
          </a:p>
        </p:txBody>
      </p:sp>
    </p:spTree>
    <p:extLst>
      <p:ext uri="{BB962C8B-B14F-4D97-AF65-F5344CB8AC3E}">
        <p14:creationId xmlns:p14="http://schemas.microsoft.com/office/powerpoint/2010/main" val="2476295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smtClean="0"/>
              <a:t>CELAR </a:t>
            </a:r>
            <a:r>
              <a:rPr lang="en-US" dirty="0" err="1" smtClean="0"/>
              <a:t>DataBase</a:t>
            </a:r>
            <a:endParaRPr lang="el-GR" dirty="0"/>
          </a:p>
        </p:txBody>
      </p:sp>
      <p:sp>
        <p:nvSpPr>
          <p:cNvPr id="6" name="5 - Θέση αριθμού διαφάνειας"/>
          <p:cNvSpPr>
            <a:spLocks noGrp="1"/>
          </p:cNvSpPr>
          <p:nvPr>
            <p:ph type="sldNum" sz="quarter" idx="12"/>
          </p:nvPr>
        </p:nvSpPr>
        <p:spPr/>
        <p:txBody>
          <a:bodyPr/>
          <a:lstStyle/>
          <a:p>
            <a:fld id="{7A3F8858-FF6C-4180-8B2D-FE66EA519E33}" type="slidenum">
              <a:rPr lang="el-GR" smtClean="0"/>
              <a:pPr/>
              <a:t>54</a:t>
            </a:fld>
            <a:endParaRPr lang="el-GR" dirty="0"/>
          </a:p>
        </p:txBody>
      </p:sp>
      <p:sp>
        <p:nvSpPr>
          <p:cNvPr id="3" name="Content Placeholder 2"/>
          <p:cNvSpPr>
            <a:spLocks noGrp="1"/>
          </p:cNvSpPr>
          <p:nvPr>
            <p:ph idx="1"/>
          </p:nvPr>
        </p:nvSpPr>
        <p:spPr/>
        <p:txBody>
          <a:bodyPr>
            <a:normAutofit/>
          </a:bodyPr>
          <a:lstStyle/>
          <a:p>
            <a:r>
              <a:rPr lang="en-US" dirty="0" smtClean="0"/>
              <a:t>The “backend” of the platform.</a:t>
            </a:r>
          </a:p>
          <a:p>
            <a:r>
              <a:rPr lang="en-US" dirty="0" smtClean="0"/>
              <a:t>Contains information regarding:</a:t>
            </a:r>
          </a:p>
          <a:p>
            <a:pPr lvl="1"/>
            <a:r>
              <a:rPr lang="en-US" dirty="0" smtClean="0"/>
              <a:t>Application structure</a:t>
            </a:r>
          </a:p>
          <a:p>
            <a:pPr lvl="1"/>
            <a:r>
              <a:rPr lang="en-US" dirty="0" smtClean="0"/>
              <a:t>Application state</a:t>
            </a:r>
          </a:p>
          <a:p>
            <a:pPr lvl="1"/>
            <a:r>
              <a:rPr lang="en-US" dirty="0" smtClean="0"/>
              <a:t>Monitoring metrics</a:t>
            </a:r>
          </a:p>
          <a:p>
            <a:pPr lvl="1"/>
            <a:r>
              <a:rPr lang="en-US" dirty="0" smtClean="0"/>
              <a:t>Cloud resources (flavors, images, etc.).</a:t>
            </a:r>
          </a:p>
          <a:p>
            <a:pPr lvl="1"/>
            <a:r>
              <a:rPr lang="en-US" dirty="0" smtClean="0"/>
              <a:t>Many more..</a:t>
            </a:r>
          </a:p>
          <a:p>
            <a:r>
              <a:rPr lang="en-US" dirty="0" smtClean="0"/>
              <a:t>Deplo</a:t>
            </a:r>
            <a:r>
              <a:rPr lang="en-US" dirty="0"/>
              <a:t>y</a:t>
            </a:r>
            <a:r>
              <a:rPr lang="en-US" dirty="0" smtClean="0"/>
              <a:t>able in a Highly Availably manner to increase availability and robustness.</a:t>
            </a:r>
          </a:p>
        </p:txBody>
      </p:sp>
    </p:spTree>
    <p:extLst>
      <p:ext uri="{BB962C8B-B14F-4D97-AF65-F5344CB8AC3E}">
        <p14:creationId xmlns:p14="http://schemas.microsoft.com/office/powerpoint/2010/main" val="11788894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Tutorial Outline</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70000" lnSpcReduction="20000"/>
          </a:bodyPr>
          <a:lstStyle/>
          <a:p>
            <a:pPr marL="332613" indent="-332613" defTabSz="886968">
              <a:spcBef>
                <a:spcPts val="1900"/>
              </a:spcBef>
              <a:defRPr sz="2910">
                <a:solidFill>
                  <a:srgbClr val="A7A7A7"/>
                </a:solidFill>
              </a:defRPr>
            </a:pPr>
            <a:r>
              <a:rPr lang="en-US" dirty="0">
                <a:latin typeface="Century Gothic" charset="0"/>
                <a:ea typeface="Century Gothic" charset="0"/>
                <a:cs typeface="Century Gothic" charset="0"/>
              </a:rPr>
              <a:t>Cloud Computing</a:t>
            </a:r>
          </a:p>
          <a:p>
            <a:pPr marL="332613" indent="-332613" defTabSz="886968">
              <a:spcBef>
                <a:spcPts val="1900"/>
              </a:spcBef>
              <a:defRPr sz="2910"/>
            </a:pPr>
            <a:r>
              <a:rPr lang="en-US" dirty="0">
                <a:solidFill>
                  <a:schemeClr val="bg1">
                    <a:lumMod val="65000"/>
                  </a:schemeClr>
                </a:solidFill>
                <a:latin typeface="Century Gothic" charset="0"/>
                <a:ea typeface="Century Gothic" charset="0"/>
                <a:cs typeface="Century Gothic" charset="0"/>
              </a:rPr>
              <a:t>Main topics:</a:t>
            </a:r>
          </a:p>
          <a:p>
            <a:pPr marL="808992" lvl="1" indent="-365508" defTabSz="886968">
              <a:spcBef>
                <a:spcPts val="1400"/>
              </a:spcBef>
              <a:defRPr sz="2910"/>
            </a:pPr>
            <a:r>
              <a:rPr lang="en-US" dirty="0">
                <a:solidFill>
                  <a:schemeClr val="bg1">
                    <a:lumMod val="65000"/>
                  </a:schemeClr>
                </a:solidFill>
                <a:latin typeface="Century Gothic" charset="0"/>
                <a:ea typeface="Century Gothic" charset="0"/>
                <a:cs typeface="Century Gothic" charset="0"/>
              </a:rPr>
              <a:t>Elasticity</a:t>
            </a:r>
          </a:p>
          <a:p>
            <a:pPr marL="808992" lvl="1" indent="-365508" defTabSz="886968">
              <a:spcBef>
                <a:spcPts val="1400"/>
              </a:spcBef>
              <a:defRPr sz="2910"/>
            </a:pPr>
            <a:r>
              <a:rPr lang="en-US" dirty="0">
                <a:solidFill>
                  <a:schemeClr val="bg1">
                    <a:lumMod val="65000"/>
                  </a:schemeClr>
                </a:solidFill>
                <a:latin typeface="Century Gothic" charset="0"/>
                <a:ea typeface="Century Gothic" charset="0"/>
                <a:cs typeface="Century Gothic" charset="0"/>
              </a:rPr>
              <a:t>Application Management</a:t>
            </a:r>
          </a:p>
          <a:p>
            <a:pPr marL="332613" indent="-332613" defTabSz="886968">
              <a:spcBef>
                <a:spcPts val="1900"/>
              </a:spcBef>
              <a:defRPr sz="2910"/>
            </a:pPr>
            <a:r>
              <a:rPr lang="en-US" dirty="0">
                <a:solidFill>
                  <a:schemeClr val="bg1">
                    <a:lumMod val="65000"/>
                  </a:schemeClr>
                </a:solidFill>
                <a:latin typeface="Century Gothic" charset="0"/>
                <a:ea typeface="Century Gothic" charset="0"/>
                <a:cs typeface="Century Gothic" charset="0"/>
              </a:rPr>
              <a:t>CELAR Architecture</a:t>
            </a:r>
          </a:p>
          <a:p>
            <a:pPr marL="332613" indent="-332613" defTabSz="886968">
              <a:spcBef>
                <a:spcPts val="1900"/>
              </a:spcBef>
              <a:defRPr sz="2910"/>
            </a:pPr>
            <a:r>
              <a:rPr lang="en-US" b="1" dirty="0">
                <a:latin typeface="Century Gothic" charset="0"/>
                <a:ea typeface="Century Gothic" charset="0"/>
                <a:cs typeface="Century Gothic" charset="0"/>
              </a:rPr>
              <a:t>Elasticity and Monitoring</a:t>
            </a:r>
          </a:p>
          <a:p>
            <a:pPr marL="789813" lvl="1" indent="-332613" defTabSz="886968">
              <a:spcBef>
                <a:spcPts val="1900"/>
              </a:spcBef>
              <a:defRPr sz="2910"/>
            </a:pPr>
            <a:r>
              <a:rPr lang="en-US" dirty="0">
                <a:latin typeface="Century Gothic" charset="0"/>
                <a:ea typeface="Century Gothic" charset="0"/>
                <a:cs typeface="Century Gothic" charset="0"/>
              </a:rPr>
              <a:t>SYBL &amp; </a:t>
            </a:r>
            <a:r>
              <a:rPr lang="en-US" dirty="0" err="1">
                <a:latin typeface="Century Gothic" charset="0"/>
                <a:ea typeface="Century Gothic" charset="0"/>
                <a:cs typeface="Century Gothic" charset="0"/>
              </a:rPr>
              <a:t>rSYBL</a:t>
            </a:r>
            <a:endParaRPr lang="en-US" dirty="0">
              <a:latin typeface="Century Gothic" charset="0"/>
              <a:ea typeface="Century Gothic" charset="0"/>
              <a:cs typeface="Century Gothic" charset="0"/>
            </a:endParaRPr>
          </a:p>
          <a:p>
            <a:pPr marL="789813" lvl="1" indent="-332613" defTabSz="886968">
              <a:spcBef>
                <a:spcPts val="1900"/>
              </a:spcBef>
              <a:defRPr sz="2910"/>
            </a:pPr>
            <a:r>
              <a:rPr lang="en-US" dirty="0" err="1">
                <a:latin typeface="Century Gothic" charset="0"/>
                <a:ea typeface="Century Gothic" charset="0"/>
                <a:cs typeface="Century Gothic" charset="0"/>
              </a:rPr>
              <a:t>JCatascopia</a:t>
            </a:r>
            <a:endParaRPr lang="en-US" dirty="0">
              <a:latin typeface="Century Gothic" charset="0"/>
              <a:ea typeface="Century Gothic" charset="0"/>
              <a:cs typeface="Century Gothic" charset="0"/>
            </a:endParaRPr>
          </a:p>
          <a:p>
            <a:pPr marL="332613" indent="-332613" defTabSz="886968">
              <a:spcBef>
                <a:spcPts val="1900"/>
              </a:spcBef>
              <a:defRPr sz="2910"/>
            </a:pPr>
            <a:r>
              <a:rPr lang="en-US" dirty="0">
                <a:latin typeface="Century Gothic" charset="0"/>
                <a:ea typeface="Century Gothic" charset="0"/>
                <a:cs typeface="Century Gothic" charset="0"/>
              </a:rPr>
              <a:t>Eclipse CAMF</a:t>
            </a:r>
          </a:p>
          <a:p>
            <a:pPr marL="332613" indent="-332613" defTabSz="886968">
              <a:spcBef>
                <a:spcPts val="1900"/>
              </a:spcBef>
              <a:defRPr sz="2910"/>
            </a:pPr>
            <a:r>
              <a:rPr lang="en-US" dirty="0">
                <a:latin typeface="Century Gothic" charset="0"/>
                <a:ea typeface="Century Gothic" charset="0"/>
                <a:cs typeface="Century Gothic" charset="0"/>
              </a:rPr>
              <a:t>Conclusions</a:t>
            </a:r>
          </a:p>
          <a:p>
            <a:pPr marL="0" indent="0">
              <a:buNone/>
            </a:pP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55</a:t>
            </a:fld>
            <a:endParaRPr lang="en-US" dirty="0"/>
          </a:p>
        </p:txBody>
      </p:sp>
    </p:spTree>
    <p:extLst>
      <p:ext uri="{BB962C8B-B14F-4D97-AF65-F5344CB8AC3E}">
        <p14:creationId xmlns:p14="http://schemas.microsoft.com/office/powerpoint/2010/main" val="4191592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The Elasticity Controller</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hape 476"/>
          <p:cNvSpPr/>
          <p:nvPr/>
        </p:nvSpPr>
        <p:spPr>
          <a:xfrm>
            <a:off x="3973069" y="1806918"/>
            <a:ext cx="6324601" cy="3814639"/>
          </a:xfrm>
          <a:prstGeom prst="roundRect">
            <a:avLst>
              <a:gd name="adj" fmla="val 16667"/>
            </a:avLst>
          </a:prstGeom>
          <a:solidFill>
            <a:srgbClr val="C6D9F1"/>
          </a:solidFill>
          <a:ln w="25400">
            <a:solidFill>
              <a:srgbClr val="3A5E8A"/>
            </a:solidFill>
            <a:bevel/>
          </a:ln>
        </p:spPr>
        <p:txBody>
          <a:bodyPr lIns="45719" rIns="45719" anchor="ctr"/>
          <a:lstStyle/>
          <a:p>
            <a:pPr algn="ctr">
              <a:defRPr>
                <a:solidFill>
                  <a:srgbClr val="FFFFFF"/>
                </a:solidFill>
              </a:defRPr>
            </a:pPr>
            <a:endParaRPr/>
          </a:p>
        </p:txBody>
      </p:sp>
      <p:pic>
        <p:nvPicPr>
          <p:cNvPr id="7" name="image43.png"/>
          <p:cNvPicPr>
            <a:picLocks noChangeAspect="1"/>
          </p:cNvPicPr>
          <p:nvPr/>
        </p:nvPicPr>
        <p:blipFill>
          <a:blip r:embed="rId2">
            <a:extLst/>
          </a:blip>
          <a:stretch>
            <a:fillRect/>
          </a:stretch>
        </p:blipFill>
        <p:spPr>
          <a:xfrm>
            <a:off x="9141844" y="2132646"/>
            <a:ext cx="588673" cy="588673"/>
          </a:xfrm>
          <a:prstGeom prst="rect">
            <a:avLst/>
          </a:prstGeom>
          <a:ln w="12700">
            <a:miter lim="400000"/>
          </a:ln>
        </p:spPr>
      </p:pic>
      <p:pic>
        <p:nvPicPr>
          <p:cNvPr id="8" name="image44.png"/>
          <p:cNvPicPr>
            <a:picLocks noChangeAspect="1"/>
          </p:cNvPicPr>
          <p:nvPr/>
        </p:nvPicPr>
        <p:blipFill>
          <a:blip r:embed="rId3">
            <a:extLst/>
          </a:blip>
          <a:stretch>
            <a:fillRect/>
          </a:stretch>
        </p:blipFill>
        <p:spPr>
          <a:xfrm>
            <a:off x="6503618" y="2127666"/>
            <a:ext cx="593652" cy="593652"/>
          </a:xfrm>
          <a:prstGeom prst="rect">
            <a:avLst/>
          </a:prstGeom>
          <a:ln w="12700">
            <a:miter lim="400000"/>
          </a:ln>
        </p:spPr>
      </p:pic>
      <p:sp>
        <p:nvSpPr>
          <p:cNvPr id="9" name="Shape 518"/>
          <p:cNvSpPr/>
          <p:nvPr/>
        </p:nvSpPr>
        <p:spPr>
          <a:xfrm>
            <a:off x="5101781" y="2533898"/>
            <a:ext cx="1455926" cy="7130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19050">
            <a:solidFill>
              <a:srgbClr val="4A7EBB"/>
            </a:solidFill>
            <a:bevel/>
            <a:tailEnd type="triangle"/>
          </a:ln>
        </p:spPr>
        <p:txBody>
          <a:bodyPr/>
          <a:lstStyle/>
          <a:p>
            <a:endParaRPr/>
          </a:p>
        </p:txBody>
      </p:sp>
      <p:sp>
        <p:nvSpPr>
          <p:cNvPr id="10" name="Shape 480"/>
          <p:cNvSpPr/>
          <p:nvPr/>
        </p:nvSpPr>
        <p:spPr>
          <a:xfrm>
            <a:off x="7138914" y="2291078"/>
            <a:ext cx="1939557"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1" name="Shape 481"/>
          <p:cNvSpPr/>
          <p:nvPr/>
        </p:nvSpPr>
        <p:spPr>
          <a:xfrm>
            <a:off x="6970334" y="2849568"/>
            <a:ext cx="2073352"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200"/>
            </a:lvl1pPr>
          </a:lstStyle>
          <a:p>
            <a:pPr algn="ctr">
              <a:defRPr sz="1800"/>
            </a:pPr>
            <a:r>
              <a:rPr sz="1600" b="1" dirty="0">
                <a:solidFill>
                  <a:schemeClr val="accent2">
                    <a:lumMod val="75000"/>
                  </a:schemeClr>
                </a:solidFill>
              </a:rPr>
              <a:t>store/extract video</a:t>
            </a:r>
          </a:p>
        </p:txBody>
      </p:sp>
      <p:pic>
        <p:nvPicPr>
          <p:cNvPr id="12" name="image44.png"/>
          <p:cNvPicPr>
            <a:picLocks noChangeAspect="1"/>
          </p:cNvPicPr>
          <p:nvPr/>
        </p:nvPicPr>
        <p:blipFill>
          <a:blip r:embed="rId3">
            <a:extLst/>
          </a:blip>
          <a:stretch>
            <a:fillRect/>
          </a:stretch>
        </p:blipFill>
        <p:spPr>
          <a:xfrm>
            <a:off x="6487669" y="2873717"/>
            <a:ext cx="593652" cy="593652"/>
          </a:xfrm>
          <a:prstGeom prst="rect">
            <a:avLst/>
          </a:prstGeom>
          <a:ln w="12700">
            <a:miter lim="400000"/>
          </a:ln>
        </p:spPr>
      </p:pic>
      <p:pic>
        <p:nvPicPr>
          <p:cNvPr id="13" name="image44.png"/>
          <p:cNvPicPr>
            <a:picLocks noChangeAspect="1"/>
          </p:cNvPicPr>
          <p:nvPr/>
        </p:nvPicPr>
        <p:blipFill>
          <a:blip r:embed="rId3">
            <a:extLst/>
          </a:blip>
          <a:stretch>
            <a:fillRect/>
          </a:stretch>
        </p:blipFill>
        <p:spPr>
          <a:xfrm>
            <a:off x="6487669" y="4032666"/>
            <a:ext cx="593652" cy="593652"/>
          </a:xfrm>
          <a:prstGeom prst="rect">
            <a:avLst/>
          </a:prstGeom>
          <a:ln w="12700">
            <a:miter lim="400000"/>
          </a:ln>
        </p:spPr>
      </p:pic>
      <p:pic>
        <p:nvPicPr>
          <p:cNvPr id="14" name="image43.png"/>
          <p:cNvPicPr>
            <a:picLocks noChangeAspect="1"/>
          </p:cNvPicPr>
          <p:nvPr/>
        </p:nvPicPr>
        <p:blipFill>
          <a:blip r:embed="rId2">
            <a:extLst/>
          </a:blip>
          <a:stretch>
            <a:fillRect/>
          </a:stretch>
        </p:blipFill>
        <p:spPr>
          <a:xfrm>
            <a:off x="9154669" y="2873718"/>
            <a:ext cx="588673" cy="588673"/>
          </a:xfrm>
          <a:prstGeom prst="rect">
            <a:avLst/>
          </a:prstGeom>
          <a:ln w="12700">
            <a:miter lim="400000"/>
          </a:ln>
        </p:spPr>
      </p:pic>
      <p:pic>
        <p:nvPicPr>
          <p:cNvPr id="15" name="image43.png"/>
          <p:cNvPicPr>
            <a:picLocks noChangeAspect="1"/>
          </p:cNvPicPr>
          <p:nvPr/>
        </p:nvPicPr>
        <p:blipFill>
          <a:blip r:embed="rId2">
            <a:extLst/>
          </a:blip>
          <a:stretch>
            <a:fillRect/>
          </a:stretch>
        </p:blipFill>
        <p:spPr>
          <a:xfrm>
            <a:off x="9175598" y="4016718"/>
            <a:ext cx="588673" cy="588673"/>
          </a:xfrm>
          <a:prstGeom prst="rect">
            <a:avLst/>
          </a:prstGeom>
          <a:ln w="12700">
            <a:miter lim="400000"/>
          </a:ln>
        </p:spPr>
      </p:pic>
      <p:sp>
        <p:nvSpPr>
          <p:cNvPr id="16" name="Shape 486"/>
          <p:cNvSpPr/>
          <p:nvPr/>
        </p:nvSpPr>
        <p:spPr>
          <a:xfrm>
            <a:off x="7138914" y="2291078"/>
            <a:ext cx="1939557" cy="780263"/>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7" name="Shape 487"/>
          <p:cNvSpPr/>
          <p:nvPr/>
        </p:nvSpPr>
        <p:spPr>
          <a:xfrm flipV="1">
            <a:off x="7173470" y="3240618"/>
            <a:ext cx="1905001" cy="115710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8" name="Shape 488"/>
          <p:cNvSpPr/>
          <p:nvPr/>
        </p:nvSpPr>
        <p:spPr>
          <a:xfrm>
            <a:off x="7138914" y="3163871"/>
            <a:ext cx="1939557"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19" name="Shape 489"/>
          <p:cNvSpPr/>
          <p:nvPr/>
        </p:nvSpPr>
        <p:spPr>
          <a:xfrm>
            <a:off x="7157520" y="3163870"/>
            <a:ext cx="1908124" cy="1138338"/>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0" name="Shape 490"/>
          <p:cNvSpPr/>
          <p:nvPr/>
        </p:nvSpPr>
        <p:spPr>
          <a:xfrm>
            <a:off x="7173470" y="4397718"/>
            <a:ext cx="1939557"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1" name="Shape 491"/>
          <p:cNvSpPr/>
          <p:nvPr/>
        </p:nvSpPr>
        <p:spPr>
          <a:xfrm>
            <a:off x="6640070" y="3354254"/>
            <a:ext cx="304801"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sz="1400" b="1"/>
              <a:t>.</a:t>
            </a:r>
          </a:p>
          <a:p>
            <a:r>
              <a:rPr sz="1400" b="1"/>
              <a:t>.</a:t>
            </a:r>
          </a:p>
          <a:p>
            <a:r>
              <a:rPr sz="1400" b="1"/>
              <a:t>.</a:t>
            </a:r>
          </a:p>
        </p:txBody>
      </p:sp>
      <p:sp>
        <p:nvSpPr>
          <p:cNvPr id="22" name="Shape 492"/>
          <p:cNvSpPr/>
          <p:nvPr/>
        </p:nvSpPr>
        <p:spPr>
          <a:xfrm>
            <a:off x="9307069" y="3330918"/>
            <a:ext cx="304801"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r>
              <a:rPr sz="1400" b="1"/>
              <a:t>.</a:t>
            </a:r>
          </a:p>
          <a:p>
            <a:r>
              <a:rPr sz="1400" b="1"/>
              <a:t>.</a:t>
            </a:r>
          </a:p>
          <a:p>
            <a:r>
              <a:rPr sz="1400" b="1"/>
              <a:t>.</a:t>
            </a:r>
          </a:p>
        </p:txBody>
      </p:sp>
      <p:pic>
        <p:nvPicPr>
          <p:cNvPr id="23" name="image48.jpg"/>
          <p:cNvPicPr>
            <a:picLocks noChangeAspect="1"/>
          </p:cNvPicPr>
          <p:nvPr/>
        </p:nvPicPr>
        <p:blipFill>
          <a:blip r:embed="rId4">
            <a:extLst/>
          </a:blip>
          <a:stretch>
            <a:fillRect/>
          </a:stretch>
        </p:blipFill>
        <p:spPr>
          <a:xfrm>
            <a:off x="4201668" y="3158495"/>
            <a:ext cx="900114" cy="617749"/>
          </a:xfrm>
          <a:prstGeom prst="rect">
            <a:avLst/>
          </a:prstGeom>
          <a:ln w="12700">
            <a:miter lim="400000"/>
          </a:ln>
        </p:spPr>
      </p:pic>
      <p:sp>
        <p:nvSpPr>
          <p:cNvPr id="24" name="Shape 494"/>
          <p:cNvSpPr/>
          <p:nvPr/>
        </p:nvSpPr>
        <p:spPr>
          <a:xfrm flipV="1">
            <a:off x="5101782" y="3170543"/>
            <a:ext cx="1385888" cy="296826"/>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5" name="Shape 519"/>
          <p:cNvSpPr/>
          <p:nvPr/>
        </p:nvSpPr>
        <p:spPr>
          <a:xfrm>
            <a:off x="5101781" y="3649098"/>
            <a:ext cx="1448514" cy="5849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19050">
            <a:solidFill>
              <a:srgbClr val="4A7EBB"/>
            </a:solidFill>
            <a:bevel/>
            <a:tailEnd type="triangle"/>
          </a:ln>
        </p:spPr>
        <p:txBody>
          <a:bodyPr/>
          <a:lstStyle/>
          <a:p>
            <a:endParaRPr/>
          </a:p>
        </p:txBody>
      </p:sp>
      <p:sp>
        <p:nvSpPr>
          <p:cNvPr id="26" name="Shape 496"/>
          <p:cNvSpPr/>
          <p:nvPr/>
        </p:nvSpPr>
        <p:spPr>
          <a:xfrm>
            <a:off x="5268470" y="3330918"/>
            <a:ext cx="15240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1200" dirty="0"/>
              <a:t>Distribute </a:t>
            </a:r>
          </a:p>
          <a:p>
            <a:pPr algn="ctr"/>
            <a:r>
              <a:rPr sz="1200" dirty="0"/>
              <a:t>client requests</a:t>
            </a:r>
          </a:p>
        </p:txBody>
      </p:sp>
      <p:sp>
        <p:nvSpPr>
          <p:cNvPr id="27" name="Shape 497"/>
          <p:cNvSpPr/>
          <p:nvPr/>
        </p:nvSpPr>
        <p:spPr>
          <a:xfrm>
            <a:off x="5947126" y="1837081"/>
            <a:ext cx="16764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Application Server Tier</a:t>
            </a:r>
          </a:p>
        </p:txBody>
      </p:sp>
      <p:sp>
        <p:nvSpPr>
          <p:cNvPr id="28" name="Shape 498"/>
          <p:cNvSpPr/>
          <p:nvPr/>
        </p:nvSpPr>
        <p:spPr>
          <a:xfrm>
            <a:off x="8614126" y="1883118"/>
            <a:ext cx="16764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Database Backend</a:t>
            </a:r>
          </a:p>
        </p:txBody>
      </p:sp>
      <p:sp>
        <p:nvSpPr>
          <p:cNvPr id="29" name="Shape 499"/>
          <p:cNvSpPr/>
          <p:nvPr/>
        </p:nvSpPr>
        <p:spPr>
          <a:xfrm>
            <a:off x="3813526" y="2850757"/>
            <a:ext cx="16764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Load Balancer</a:t>
            </a:r>
          </a:p>
        </p:txBody>
      </p:sp>
      <p:sp>
        <p:nvSpPr>
          <p:cNvPr id="30" name="Shape 500"/>
          <p:cNvSpPr/>
          <p:nvPr/>
        </p:nvSpPr>
        <p:spPr>
          <a:xfrm>
            <a:off x="5192270" y="5189880"/>
            <a:ext cx="4282579" cy="2320"/>
          </a:xfrm>
          <a:prstGeom prst="line">
            <a:avLst/>
          </a:prstGeom>
          <a:ln w="19050">
            <a:solidFill>
              <a:srgbClr val="FF2600"/>
            </a:solidFill>
            <a:bevel/>
          </a:ln>
        </p:spPr>
        <p:txBody>
          <a:bodyPr lIns="45719" rIns="45719"/>
          <a:lstStyle/>
          <a:p>
            <a:pPr defTabSz="457200">
              <a:defRPr sz="1200">
                <a:latin typeface="+mj-lt"/>
                <a:ea typeface="+mj-ea"/>
                <a:cs typeface="+mj-cs"/>
                <a:sym typeface="Helvetica"/>
              </a:defRPr>
            </a:pPr>
            <a:endParaRPr sz="1200"/>
          </a:p>
        </p:txBody>
      </p:sp>
      <p:sp>
        <p:nvSpPr>
          <p:cNvPr id="31" name="Shape 501"/>
          <p:cNvSpPr/>
          <p:nvPr/>
        </p:nvSpPr>
        <p:spPr>
          <a:xfrm flipV="1">
            <a:off x="6716270" y="4702517"/>
            <a:ext cx="1" cy="487364"/>
          </a:xfrm>
          <a:prstGeom prst="line">
            <a:avLst/>
          </a:prstGeom>
          <a:ln w="19050">
            <a:solidFill>
              <a:srgbClr val="FF26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2" name="Shape 502"/>
          <p:cNvSpPr/>
          <p:nvPr/>
        </p:nvSpPr>
        <p:spPr>
          <a:xfrm flipV="1">
            <a:off x="9474848" y="4707156"/>
            <a:ext cx="1" cy="485045"/>
          </a:xfrm>
          <a:prstGeom prst="line">
            <a:avLst/>
          </a:prstGeom>
          <a:ln w="19050">
            <a:solidFill>
              <a:srgbClr val="FF26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33" name="Shape 503"/>
          <p:cNvSpPr/>
          <p:nvPr/>
        </p:nvSpPr>
        <p:spPr>
          <a:xfrm>
            <a:off x="6944871" y="4861780"/>
            <a:ext cx="2424115"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b="1"/>
            </a:lvl1pPr>
          </a:lstStyle>
          <a:p>
            <a:pPr>
              <a:defRPr sz="1800"/>
            </a:pPr>
            <a:r>
              <a:rPr/>
              <a:t>add/remove resources</a:t>
            </a:r>
          </a:p>
        </p:txBody>
      </p:sp>
      <p:sp>
        <p:nvSpPr>
          <p:cNvPr id="34" name="Shape 504"/>
          <p:cNvSpPr/>
          <p:nvPr/>
        </p:nvSpPr>
        <p:spPr>
          <a:xfrm>
            <a:off x="4277869" y="4808213"/>
            <a:ext cx="1498601" cy="646331"/>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lIns="45719" rIns="45719">
            <a:spAutoFit/>
          </a:bodyPr>
          <a:lstStyle/>
          <a:p>
            <a:pPr algn="ctr">
              <a:defRPr b="1"/>
            </a:pPr>
            <a:r>
              <a:t>Elasticity </a:t>
            </a:r>
          </a:p>
          <a:p>
            <a:pPr algn="ctr">
              <a:defRPr b="1"/>
            </a:pPr>
            <a:r>
              <a:t>Controller</a:t>
            </a:r>
          </a:p>
        </p:txBody>
      </p:sp>
      <p:grpSp>
        <p:nvGrpSpPr>
          <p:cNvPr id="35" name="Group 507"/>
          <p:cNvGrpSpPr/>
          <p:nvPr/>
        </p:nvGrpSpPr>
        <p:grpSpPr>
          <a:xfrm>
            <a:off x="1527525" y="4760294"/>
            <a:ext cx="2740025" cy="771478"/>
            <a:chOff x="0" y="0"/>
            <a:chExt cx="2740023" cy="771477"/>
          </a:xfrm>
        </p:grpSpPr>
        <p:sp>
          <p:nvSpPr>
            <p:cNvPr id="36" name="Shape 505"/>
            <p:cNvSpPr/>
            <p:nvPr/>
          </p:nvSpPr>
          <p:spPr>
            <a:xfrm>
              <a:off x="0" y="0"/>
              <a:ext cx="2740023" cy="7714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21" y="0"/>
                  </a:lnTo>
                  <a:lnTo>
                    <a:pt x="18021" y="12600"/>
                  </a:lnTo>
                  <a:lnTo>
                    <a:pt x="21600" y="11606"/>
                  </a:lnTo>
                  <a:lnTo>
                    <a:pt x="18021" y="18000"/>
                  </a:lnTo>
                  <a:lnTo>
                    <a:pt x="18021" y="21600"/>
                  </a:lnTo>
                  <a:lnTo>
                    <a:pt x="0" y="21600"/>
                  </a:lnTo>
                  <a:lnTo>
                    <a:pt x="0" y="12600"/>
                  </a:lnTo>
                  <a:close/>
                </a:path>
              </a:pathLst>
            </a:custGeom>
            <a:solidFill>
              <a:srgbClr val="FFFFFF"/>
            </a:solidFill>
            <a:ln w="25400" cap="flat">
              <a:solidFill>
                <a:schemeClr val="accent2"/>
              </a:solidFill>
              <a:prstDash val="solid"/>
              <a:bevel/>
            </a:ln>
            <a:effectLst/>
          </p:spPr>
          <p:txBody>
            <a:bodyPr wrap="square" lIns="45719" tIns="45719" rIns="45719" bIns="45719" numCol="1" anchor="ctr">
              <a:noAutofit/>
            </a:bodyPr>
            <a:lstStyle/>
            <a:p>
              <a:endParaRPr/>
            </a:p>
          </p:txBody>
        </p:sp>
        <p:sp>
          <p:nvSpPr>
            <p:cNvPr id="37" name="Shape 506"/>
            <p:cNvSpPr/>
            <p:nvPr/>
          </p:nvSpPr>
          <p:spPr>
            <a:xfrm>
              <a:off x="0" y="31797"/>
              <a:ext cx="2286001" cy="707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r>
                <a:rPr sz="1000"/>
                <a:t>if (metricA &gt; X) then add VM</a:t>
              </a:r>
            </a:p>
            <a:p>
              <a:r>
                <a:rPr sz="1000"/>
                <a:t>else if (metricA &lt; X) then remove VM</a:t>
              </a:r>
            </a:p>
            <a:p>
              <a:r>
                <a:rPr sz="1000"/>
                <a:t>else if (metricB &gt; Y) then increase RAM</a:t>
              </a:r>
            </a:p>
            <a:p>
              <a:r>
                <a:rPr sz="1000"/>
                <a:t>…</a:t>
              </a:r>
            </a:p>
          </p:txBody>
        </p:sp>
      </p:grpSp>
      <p:grpSp>
        <p:nvGrpSpPr>
          <p:cNvPr id="38" name="Group 511"/>
          <p:cNvGrpSpPr/>
          <p:nvPr/>
        </p:nvGrpSpPr>
        <p:grpSpPr>
          <a:xfrm>
            <a:off x="1756126" y="2788657"/>
            <a:ext cx="914401" cy="1131666"/>
            <a:chOff x="0" y="0"/>
            <a:chExt cx="914400" cy="1131665"/>
          </a:xfrm>
        </p:grpSpPr>
        <p:pic>
          <p:nvPicPr>
            <p:cNvPr id="39" name="image45.png"/>
            <p:cNvPicPr>
              <a:picLocks noChangeAspect="1"/>
            </p:cNvPicPr>
            <p:nvPr/>
          </p:nvPicPr>
          <p:blipFill>
            <a:blip r:embed="rId5">
              <a:extLst/>
            </a:blip>
            <a:stretch>
              <a:fillRect/>
            </a:stretch>
          </p:blipFill>
          <p:spPr>
            <a:xfrm>
              <a:off x="362116" y="664866"/>
              <a:ext cx="552284" cy="466800"/>
            </a:xfrm>
            <a:prstGeom prst="rect">
              <a:avLst/>
            </a:prstGeom>
            <a:ln w="12700" cap="flat">
              <a:noFill/>
              <a:miter lim="400000"/>
            </a:ln>
            <a:effectLst/>
          </p:spPr>
        </p:pic>
        <p:pic>
          <p:nvPicPr>
            <p:cNvPr id="40" name="image46.png"/>
            <p:cNvPicPr>
              <a:picLocks noChangeAspect="1"/>
            </p:cNvPicPr>
            <p:nvPr/>
          </p:nvPicPr>
          <p:blipFill>
            <a:blip r:embed="rId6">
              <a:extLst/>
            </a:blip>
            <a:stretch>
              <a:fillRect/>
            </a:stretch>
          </p:blipFill>
          <p:spPr>
            <a:xfrm>
              <a:off x="-1" y="341707"/>
              <a:ext cx="487897" cy="530577"/>
            </a:xfrm>
            <a:prstGeom prst="rect">
              <a:avLst/>
            </a:prstGeom>
            <a:ln w="12700" cap="flat">
              <a:noFill/>
              <a:miter lim="400000"/>
            </a:ln>
            <a:effectLst/>
          </p:spPr>
        </p:pic>
        <p:pic>
          <p:nvPicPr>
            <p:cNvPr id="41" name="image47.png"/>
            <p:cNvPicPr>
              <a:picLocks noChangeAspect="1"/>
            </p:cNvPicPr>
            <p:nvPr/>
          </p:nvPicPr>
          <p:blipFill>
            <a:blip r:embed="rId7">
              <a:extLst/>
            </a:blip>
            <a:stretch>
              <a:fillRect/>
            </a:stretch>
          </p:blipFill>
          <p:spPr>
            <a:xfrm>
              <a:off x="385386" y="0"/>
              <a:ext cx="496592" cy="482759"/>
            </a:xfrm>
            <a:prstGeom prst="rect">
              <a:avLst/>
            </a:prstGeom>
            <a:ln w="12700" cap="flat">
              <a:noFill/>
              <a:miter lim="400000"/>
            </a:ln>
            <a:effectLst/>
          </p:spPr>
        </p:pic>
      </p:grpSp>
      <p:sp>
        <p:nvSpPr>
          <p:cNvPr id="42" name="Shape 512"/>
          <p:cNvSpPr/>
          <p:nvPr/>
        </p:nvSpPr>
        <p:spPr>
          <a:xfrm flipH="1">
            <a:off x="2720394" y="3463123"/>
            <a:ext cx="1432461" cy="1"/>
          </a:xfrm>
          <a:prstGeom prst="line">
            <a:avLst/>
          </a:prstGeom>
          <a:ln w="19050">
            <a:solidFill>
              <a:srgbClr val="4A7EBB"/>
            </a:solidFill>
            <a:prstDash val="dash"/>
            <a:bevel/>
            <a:tailEnd type="triangle"/>
          </a:ln>
        </p:spPr>
        <p:txBody>
          <a:bodyPr lIns="45719" rIns="45719"/>
          <a:lstStyle/>
          <a:p>
            <a:pPr defTabSz="457200">
              <a:defRPr sz="1200">
                <a:latin typeface="+mj-lt"/>
                <a:ea typeface="+mj-ea"/>
                <a:cs typeface="+mj-cs"/>
                <a:sym typeface="Helvetica"/>
              </a:defRPr>
            </a:pPr>
            <a:endParaRPr sz="1200"/>
          </a:p>
        </p:txBody>
      </p:sp>
      <p:sp>
        <p:nvSpPr>
          <p:cNvPr id="43" name="Shape 513"/>
          <p:cNvSpPr/>
          <p:nvPr/>
        </p:nvSpPr>
        <p:spPr>
          <a:xfrm>
            <a:off x="2705026" y="3310723"/>
            <a:ext cx="1489501" cy="1"/>
          </a:xfrm>
          <a:prstGeom prst="line">
            <a:avLst/>
          </a:prstGeom>
          <a:ln w="19050">
            <a:solidFill>
              <a:srgbClr val="4A7EBB"/>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44" name="Shape 514"/>
          <p:cNvSpPr/>
          <p:nvPr/>
        </p:nvSpPr>
        <p:spPr>
          <a:xfrm>
            <a:off x="2518126" y="3463123"/>
            <a:ext cx="1676401"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1200"/>
              <a:t>upload/download </a:t>
            </a:r>
          </a:p>
          <a:p>
            <a:pPr algn="ctr"/>
            <a:r>
              <a:rPr sz="1200"/>
              <a:t>video</a:t>
            </a:r>
          </a:p>
        </p:txBody>
      </p:sp>
      <p:sp>
        <p:nvSpPr>
          <p:cNvPr id="45" name="Shape 515"/>
          <p:cNvSpPr/>
          <p:nvPr/>
        </p:nvSpPr>
        <p:spPr>
          <a:xfrm>
            <a:off x="1451326" y="3998480"/>
            <a:ext cx="1676401"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200"/>
            </a:lvl1pPr>
          </a:lstStyle>
          <a:p>
            <a:pPr>
              <a:defRPr sz="1800"/>
            </a:pPr>
            <a:r>
              <a:rPr/>
              <a:t>clients</a:t>
            </a:r>
          </a:p>
        </p:txBody>
      </p:sp>
      <p:pic>
        <p:nvPicPr>
          <p:cNvPr id="46" name="image51.jpg"/>
          <p:cNvPicPr>
            <a:picLocks noChangeAspect="1"/>
          </p:cNvPicPr>
          <p:nvPr/>
        </p:nvPicPr>
        <p:blipFill>
          <a:blip r:embed="rId8">
            <a:extLst/>
          </a:blip>
          <a:stretch>
            <a:fillRect/>
          </a:stretch>
        </p:blipFill>
        <p:spPr>
          <a:xfrm>
            <a:off x="2795514" y="2684942"/>
            <a:ext cx="1094213" cy="533515"/>
          </a:xfrm>
          <a:prstGeom prst="rect">
            <a:avLst/>
          </a:prstGeom>
          <a:ln w="12700">
            <a:miter lim="400000"/>
          </a:ln>
        </p:spPr>
      </p:pic>
      <p:sp>
        <p:nvSpPr>
          <p:cNvPr id="47" name="Shape 517"/>
          <p:cNvSpPr/>
          <p:nvPr/>
        </p:nvSpPr>
        <p:spPr>
          <a:xfrm>
            <a:off x="3739966" y="1853454"/>
            <a:ext cx="1676401"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rPr sz="2000" b="1" dirty="0">
                <a:solidFill>
                  <a:srgbClr val="0070C0"/>
                </a:solidFill>
              </a:rPr>
              <a:t>Cloud</a:t>
            </a:r>
          </a:p>
          <a:p>
            <a:pPr algn="ctr"/>
            <a:r>
              <a:rPr sz="2000" b="1" dirty="0">
                <a:solidFill>
                  <a:srgbClr val="0070C0"/>
                </a:solidFill>
              </a:rPr>
              <a:t>Provider</a:t>
            </a:r>
          </a:p>
        </p:txBody>
      </p:sp>
      <p:sp>
        <p:nvSpPr>
          <p:cNvPr id="49" name="Shape 884"/>
          <p:cNvSpPr/>
          <p:nvPr/>
        </p:nvSpPr>
        <p:spPr>
          <a:xfrm>
            <a:off x="3889726" y="5688203"/>
            <a:ext cx="6303145" cy="77200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42900" indent="-342900" algn="just">
              <a:spcBef>
                <a:spcPts val="500"/>
              </a:spcBef>
              <a:buFont typeface="Arial" charset="0"/>
              <a:buChar char="•"/>
              <a:defRPr sz="3100" b="1">
                <a:solidFill>
                  <a:srgbClr val="FF2600"/>
                </a:solidFill>
              </a:defRPr>
            </a:pPr>
            <a:r>
              <a:rPr lang="en-US" sz="2000" dirty="0" smtClean="0"/>
              <a:t>E</a:t>
            </a:r>
            <a:r>
              <a:rPr sz="2000" dirty="0" smtClean="0"/>
              <a:t>lasticity </a:t>
            </a:r>
            <a:r>
              <a:rPr sz="2000" dirty="0"/>
              <a:t>constraints are too complex for </a:t>
            </a:r>
            <a:r>
              <a:rPr sz="2000" dirty="0" smtClean="0"/>
              <a:t>users</a:t>
            </a:r>
            <a:endParaRPr lang="en-US" sz="2000" dirty="0" smtClean="0"/>
          </a:p>
          <a:p>
            <a:pPr marL="342900" indent="-342900" algn="just">
              <a:spcBef>
                <a:spcPts val="500"/>
              </a:spcBef>
              <a:buFont typeface="Arial" charset="0"/>
              <a:buChar char="•"/>
              <a:defRPr sz="3100" b="1">
                <a:solidFill>
                  <a:srgbClr val="FF2600"/>
                </a:solidFill>
              </a:defRPr>
            </a:pPr>
            <a:r>
              <a:rPr lang="en-US" sz="2000" dirty="0" smtClean="0"/>
              <a:t>Mostly, b</a:t>
            </a:r>
            <a:r>
              <a:rPr sz="2000" dirty="0" smtClean="0"/>
              <a:t>ased </a:t>
            </a:r>
            <a:r>
              <a:rPr sz="2000" dirty="0"/>
              <a:t>on low-level metrics</a:t>
            </a:r>
          </a:p>
        </p:txBody>
      </p:sp>
      <p:sp>
        <p:nvSpPr>
          <p:cNvPr id="3" name="Slide Number Placeholder 2"/>
          <p:cNvSpPr>
            <a:spLocks noGrp="1"/>
          </p:cNvSpPr>
          <p:nvPr>
            <p:ph type="sldNum" sz="quarter" idx="12"/>
          </p:nvPr>
        </p:nvSpPr>
        <p:spPr/>
        <p:txBody>
          <a:bodyPr/>
          <a:lstStyle/>
          <a:p>
            <a:fld id="{2E1132C6-AAAE-EC48-8E6B-34456B74D6B2}" type="slidenum">
              <a:rPr lang="en-US" smtClean="0"/>
              <a:t>56</a:t>
            </a:fld>
            <a:endParaRPr lang="en-US" dirty="0"/>
          </a:p>
        </p:txBody>
      </p:sp>
    </p:spTree>
    <p:extLst>
      <p:ext uri="{BB962C8B-B14F-4D97-AF65-F5344CB8AC3E}">
        <p14:creationId xmlns:p14="http://schemas.microsoft.com/office/powerpoint/2010/main" val="189087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3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3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1" grpId="0" animBg="1" advAuto="0"/>
      <p:bldP spid="32" grpId="0" animBg="1" advAuto="0"/>
      <p:bldP spid="33" grpId="0" animBg="1" advAuto="0"/>
      <p:bldP spid="34" grpId="0" animBg="1" advAuto="0"/>
      <p:bldP spid="35" grpId="0" animBg="1" advAuto="0"/>
      <p:bldP spid="46"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Elasticity Control and Estimation</a:t>
            </a:r>
            <a:endParaRPr lang="en-US" b="1" dirty="0">
              <a:solidFill>
                <a:schemeClr val="accent1">
                  <a:lumMod val="75000"/>
                </a:schemeClr>
              </a:solidFill>
            </a:endParaRPr>
          </a:p>
        </p:txBody>
      </p:sp>
      <p:sp>
        <p:nvSpPr>
          <p:cNvPr id="3" name="Content Placeholder 2"/>
          <p:cNvSpPr>
            <a:spLocks noGrp="1"/>
          </p:cNvSpPr>
          <p:nvPr>
            <p:ph idx="1"/>
          </p:nvPr>
        </p:nvSpPr>
        <p:spPr>
          <a:xfrm>
            <a:off x="838199" y="1825626"/>
            <a:ext cx="8722659" cy="3485962"/>
          </a:xfrm>
        </p:spPr>
        <p:txBody>
          <a:bodyPr>
            <a:normAutofit lnSpcReduction="10000"/>
          </a:bodyPr>
          <a:lstStyle/>
          <a:p>
            <a:pPr algn="just">
              <a:lnSpc>
                <a:spcPct val="160000"/>
              </a:lnSpc>
            </a:pPr>
            <a:r>
              <a:rPr lang="en-US" sz="2200" dirty="0" smtClean="0">
                <a:latin typeface="Century Gothic" charset="0"/>
                <a:ea typeface="Century Gothic" charset="0"/>
                <a:cs typeface="Century Gothic" charset="0"/>
              </a:rPr>
              <a:t>How should we interpret a sudden drop in request throughput at the business tier of a 3-tier cloud service?</a:t>
            </a:r>
          </a:p>
          <a:p>
            <a:pPr marL="824831" lvl="1" indent="-367631" algn="just">
              <a:lnSpc>
                <a:spcPct val="160000"/>
              </a:lnSpc>
              <a:buSzPct val="100000"/>
              <a:buFont typeface="+mj-lt"/>
              <a:buAutoNum type="alphaLcPeriod"/>
              <a:defRPr sz="2200">
                <a:latin typeface="Century Gothic"/>
                <a:ea typeface="Century Gothic"/>
                <a:cs typeface="Century Gothic"/>
                <a:sym typeface="Century Gothic"/>
              </a:defRPr>
            </a:pPr>
            <a:r>
              <a:rPr lang="en-US" sz="1800" dirty="0"/>
              <a:t>There are </a:t>
            </a:r>
            <a:r>
              <a:rPr lang="en-US" sz="1800" b="1" dirty="0"/>
              <a:t>less clients</a:t>
            </a:r>
            <a:r>
              <a:rPr lang="en-US" sz="1800" dirty="0"/>
              <a:t>; this makes the business tier inefficiently </a:t>
            </a:r>
            <a:r>
              <a:rPr lang="en-US" sz="1800" dirty="0" smtClean="0"/>
              <a:t>utilized</a:t>
            </a:r>
            <a:endParaRPr lang="en-US" sz="2600" dirty="0"/>
          </a:p>
          <a:p>
            <a:pPr marL="1098096" lvl="2" indent="-183696" algn="just">
              <a:lnSpc>
                <a:spcPct val="160000"/>
              </a:lnSpc>
              <a:spcBef>
                <a:spcPts val="400"/>
              </a:spcBef>
              <a:buClr>
                <a:schemeClr val="accent6"/>
              </a:buClr>
              <a:buSzPct val="100000"/>
              <a:defRPr>
                <a:latin typeface="Century Gothic"/>
                <a:ea typeface="Century Gothic"/>
                <a:cs typeface="Century Gothic"/>
                <a:sym typeface="Century Gothic"/>
              </a:defRPr>
            </a:pPr>
            <a:r>
              <a:rPr lang="en-US" dirty="0"/>
              <a:t>Right Decision: </a:t>
            </a:r>
            <a:r>
              <a:rPr lang="en-US" dirty="0">
                <a:solidFill>
                  <a:schemeClr val="accent2">
                    <a:lumMod val="75000"/>
                  </a:schemeClr>
                </a:solidFill>
              </a:rPr>
              <a:t>Remove an Application Server</a:t>
            </a:r>
          </a:p>
          <a:p>
            <a:pPr marL="824831" lvl="1" indent="-367631" algn="just">
              <a:lnSpc>
                <a:spcPct val="160000"/>
              </a:lnSpc>
              <a:buSzPct val="100000"/>
              <a:buAutoNum type="alphaLcPeriod"/>
              <a:defRPr sz="2200">
                <a:latin typeface="Century Gothic"/>
                <a:ea typeface="Century Gothic"/>
                <a:cs typeface="Century Gothic"/>
                <a:sym typeface="Century Gothic"/>
              </a:defRPr>
            </a:pPr>
            <a:r>
              <a:rPr lang="en-US" sz="1800" dirty="0"/>
              <a:t>Video storage </a:t>
            </a:r>
            <a:r>
              <a:rPr lang="en-US" sz="1800" b="1" dirty="0"/>
              <a:t>backend under-provisioned</a:t>
            </a:r>
            <a:r>
              <a:rPr lang="en-US" sz="1800" dirty="0"/>
              <a:t>, requests are getting queued at business tier</a:t>
            </a:r>
            <a:endParaRPr lang="en-US" sz="2600" dirty="0"/>
          </a:p>
          <a:p>
            <a:pPr marL="1098096" lvl="2" indent="-183696" algn="just">
              <a:lnSpc>
                <a:spcPct val="160000"/>
              </a:lnSpc>
              <a:spcBef>
                <a:spcPts val="400"/>
              </a:spcBef>
              <a:buClr>
                <a:schemeClr val="accent6"/>
              </a:buClr>
              <a:buSzPct val="100000"/>
              <a:defRPr>
                <a:latin typeface="Century Gothic"/>
                <a:ea typeface="Century Gothic"/>
                <a:cs typeface="Century Gothic"/>
                <a:sym typeface="Century Gothic"/>
              </a:defRPr>
            </a:pPr>
            <a:r>
              <a:rPr lang="en-US" dirty="0"/>
              <a:t>Right Decision: </a:t>
            </a:r>
            <a:r>
              <a:rPr lang="en-US" dirty="0">
                <a:solidFill>
                  <a:schemeClr val="accent2">
                    <a:lumMod val="75000"/>
                  </a:schemeClr>
                </a:solidFill>
              </a:rPr>
              <a:t>Add another Database </a:t>
            </a:r>
            <a:r>
              <a:rPr lang="en-US" dirty="0" smtClean="0">
                <a:solidFill>
                  <a:schemeClr val="accent2">
                    <a:lumMod val="75000"/>
                  </a:schemeClr>
                </a:solidFill>
              </a:rPr>
              <a:t>Node</a:t>
            </a:r>
            <a:endParaRPr lang="en-US" sz="1800" dirty="0">
              <a:solidFill>
                <a:schemeClr val="accent2">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115.png"/>
          <p:cNvPicPr>
            <a:picLocks noChangeAspect="1"/>
          </p:cNvPicPr>
          <p:nvPr/>
        </p:nvPicPr>
        <p:blipFill>
          <a:blip r:embed="rId3">
            <a:extLst/>
          </a:blip>
          <a:stretch>
            <a:fillRect/>
          </a:stretch>
        </p:blipFill>
        <p:spPr>
          <a:xfrm>
            <a:off x="9654988" y="1914389"/>
            <a:ext cx="2438400" cy="3719929"/>
          </a:xfrm>
          <a:prstGeom prst="rect">
            <a:avLst/>
          </a:prstGeom>
          <a:ln w="12700">
            <a:miter lim="400000"/>
          </a:ln>
        </p:spPr>
      </p:pic>
      <p:sp>
        <p:nvSpPr>
          <p:cNvPr id="9" name="Rectangle 8"/>
          <p:cNvSpPr/>
          <p:nvPr/>
        </p:nvSpPr>
        <p:spPr>
          <a:xfrm>
            <a:off x="744069" y="5534281"/>
            <a:ext cx="11349319" cy="707886"/>
          </a:xfrm>
          <a:prstGeom prst="rect">
            <a:avLst/>
          </a:prstGeom>
        </p:spPr>
        <p:txBody>
          <a:bodyPr wrap="square">
            <a:spAutoFit/>
          </a:bodyPr>
          <a:lstStyle/>
          <a:p>
            <a:pPr algn="ctr">
              <a:defRPr sz="3200">
                <a:solidFill>
                  <a:srgbClr val="000000"/>
                </a:solidFill>
              </a:defRPr>
            </a:pPr>
            <a:r>
              <a:rPr lang="en-US" sz="2000" dirty="0">
                <a:solidFill>
                  <a:srgbClr val="C00000"/>
                </a:solidFill>
              </a:rPr>
              <a:t>Elasticity Controller with simple IF-THEN-ELSE policies based on metric violations cannot determine the right ECP to improve </a:t>
            </a:r>
            <a:r>
              <a:rPr lang="en-US" sz="2000" dirty="0" err="1">
                <a:solidFill>
                  <a:srgbClr val="C00000"/>
                </a:solidFill>
              </a:rPr>
              <a:t>QoS</a:t>
            </a:r>
            <a:r>
              <a:rPr lang="en-US" sz="2000" dirty="0">
                <a:solidFill>
                  <a:srgbClr val="C00000"/>
                </a:solidFill>
              </a:rPr>
              <a:t> or cost</a:t>
            </a:r>
          </a:p>
        </p:txBody>
      </p:sp>
      <p:sp>
        <p:nvSpPr>
          <p:cNvPr id="6" name="Slide Number Placeholder 5"/>
          <p:cNvSpPr>
            <a:spLocks noGrp="1"/>
          </p:cNvSpPr>
          <p:nvPr>
            <p:ph type="sldNum" sz="quarter" idx="12"/>
          </p:nvPr>
        </p:nvSpPr>
        <p:spPr/>
        <p:txBody>
          <a:bodyPr/>
          <a:lstStyle/>
          <a:p>
            <a:fld id="{2E1132C6-AAAE-EC48-8E6B-34456B74D6B2}" type="slidenum">
              <a:rPr lang="en-US" smtClean="0"/>
              <a:t>57</a:t>
            </a:fld>
            <a:endParaRPr lang="en-US" dirty="0"/>
          </a:p>
        </p:txBody>
      </p:sp>
    </p:spTree>
    <p:extLst>
      <p:ext uri="{BB962C8B-B14F-4D97-AF65-F5344CB8AC3E}">
        <p14:creationId xmlns:p14="http://schemas.microsoft.com/office/powerpoint/2010/main" val="2437759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Current Elasticity Controllers</a:t>
            </a:r>
            <a:endParaRPr lang="en-US" dirty="0"/>
          </a:p>
        </p:txBody>
      </p:sp>
      <p:sp>
        <p:nvSpPr>
          <p:cNvPr id="3" name="Content Placeholder 2"/>
          <p:cNvSpPr>
            <a:spLocks noGrp="1"/>
          </p:cNvSpPr>
          <p:nvPr>
            <p:ph idx="1"/>
          </p:nvPr>
        </p:nvSpPr>
        <p:spPr/>
        <p:txBody>
          <a:bodyPr>
            <a:normAutofit/>
          </a:bodyPr>
          <a:lstStyle/>
          <a:p>
            <a:pPr marL="300837" indent="-300837" defTabSz="859536">
              <a:lnSpc>
                <a:spcPct val="150000"/>
              </a:lnSpc>
              <a:spcBef>
                <a:spcPts val="500"/>
              </a:spcBef>
              <a:defRPr sz="2632"/>
            </a:pPr>
            <a:r>
              <a:rPr lang="en-US" sz="2200" b="1" i="1" dirty="0">
                <a:solidFill>
                  <a:schemeClr val="accent2">
                    <a:lumMod val="75000"/>
                  </a:schemeClr>
                </a:solidFill>
                <a:latin typeface="Century Gothic" charset="0"/>
                <a:ea typeface="Century Gothic" charset="0"/>
                <a:cs typeface="Century Gothic" charset="0"/>
              </a:rPr>
              <a:t>Manual</a:t>
            </a:r>
            <a:r>
              <a:rPr lang="en-US" sz="2200" dirty="0">
                <a:latin typeface="Century Gothic" charset="0"/>
                <a:ea typeface="Century Gothic" charset="0"/>
                <a:cs typeface="Century Gothic" charset="0"/>
              </a:rPr>
              <a:t> or </a:t>
            </a:r>
            <a:r>
              <a:rPr lang="en-US" sz="2200" b="1" i="1" dirty="0">
                <a:solidFill>
                  <a:schemeClr val="accent2">
                    <a:lumMod val="75000"/>
                  </a:schemeClr>
                </a:solidFill>
                <a:latin typeface="Century Gothic" charset="0"/>
                <a:ea typeface="Century Gothic" charset="0"/>
                <a:cs typeface="Century Gothic" charset="0"/>
              </a:rPr>
              <a:t>semi-automated</a:t>
            </a:r>
            <a:r>
              <a:rPr lang="en-US" sz="2200" dirty="0">
                <a:latin typeface="Century Gothic" charset="0"/>
                <a:ea typeface="Century Gothic" charset="0"/>
                <a:cs typeface="Century Gothic" charset="0"/>
              </a:rPr>
              <a:t> elasticity control</a:t>
            </a:r>
          </a:p>
          <a:p>
            <a:pPr marL="300837" indent="-300837" defTabSz="859536">
              <a:lnSpc>
                <a:spcPct val="150000"/>
              </a:lnSpc>
              <a:spcBef>
                <a:spcPts val="1800"/>
              </a:spcBef>
              <a:defRPr sz="2632"/>
            </a:pPr>
            <a:r>
              <a:rPr lang="en-US" sz="2200" b="1" dirty="0">
                <a:solidFill>
                  <a:schemeClr val="accent2">
                    <a:lumMod val="75000"/>
                  </a:schemeClr>
                </a:solidFill>
                <a:latin typeface="Century Gothic" charset="0"/>
                <a:ea typeface="Century Gothic" charset="0"/>
                <a:cs typeface="Century Gothic" charset="0"/>
              </a:rPr>
              <a:t>Vendor-specific</a:t>
            </a:r>
          </a:p>
          <a:p>
            <a:pPr marL="300837" indent="-300837" defTabSz="859536">
              <a:lnSpc>
                <a:spcPct val="150000"/>
              </a:lnSpc>
              <a:spcBef>
                <a:spcPts val="1800"/>
              </a:spcBef>
              <a:defRPr sz="2632"/>
            </a:pPr>
            <a:r>
              <a:rPr lang="en-US" sz="2200" dirty="0">
                <a:latin typeface="Century Gothic" charset="0"/>
                <a:ea typeface="Century Gothic" charset="0"/>
                <a:cs typeface="Century Gothic" charset="0"/>
              </a:rPr>
              <a:t>Elasticity modelled as a one-dimensional</a:t>
            </a:r>
            <a:r>
              <a:rPr lang="en-US" sz="2200" dirty="0">
                <a:solidFill>
                  <a:srgbClr val="E46C0A"/>
                </a:solidFill>
                <a:latin typeface="Century Gothic" charset="0"/>
                <a:ea typeface="Century Gothic" charset="0"/>
                <a:cs typeface="Century Gothic" charset="0"/>
                <a:sym typeface="Calibri"/>
              </a:rPr>
              <a:t> </a:t>
            </a:r>
            <a:r>
              <a:rPr lang="en-US" sz="2200" dirty="0" smtClean="0">
                <a:latin typeface="Century Gothic" charset="0"/>
                <a:ea typeface="Century Gothic" charset="0"/>
                <a:cs typeface="Century Gothic" charset="0"/>
              </a:rPr>
              <a:t>property</a:t>
            </a:r>
          </a:p>
          <a:p>
            <a:pPr marL="758037" lvl="1" indent="-300837" defTabSz="859536">
              <a:lnSpc>
                <a:spcPct val="150000"/>
              </a:lnSpc>
              <a:spcBef>
                <a:spcPts val="1800"/>
              </a:spcBef>
              <a:defRPr sz="2632"/>
            </a:pPr>
            <a:r>
              <a:rPr lang="en-US" sz="1800" dirty="0" smtClean="0">
                <a:latin typeface="Century Gothic" charset="0"/>
                <a:ea typeface="Century Gothic" charset="0"/>
                <a:cs typeface="Century Gothic" charset="0"/>
              </a:rPr>
              <a:t>No control </a:t>
            </a:r>
            <a:r>
              <a:rPr lang="en-US" sz="1800" dirty="0">
                <a:latin typeface="Century Gothic" charset="0"/>
                <a:ea typeface="Century Gothic" charset="0"/>
                <a:cs typeface="Century Gothic" charset="0"/>
              </a:rPr>
              <a:t>over </a:t>
            </a:r>
            <a:r>
              <a:rPr lang="en-US" sz="1800" b="1" dirty="0">
                <a:solidFill>
                  <a:schemeClr val="accent2">
                    <a:lumMod val="75000"/>
                  </a:schemeClr>
                </a:solidFill>
                <a:latin typeface="Century Gothic" charset="0"/>
                <a:ea typeface="Century Gothic" charset="0"/>
                <a:cs typeface="Century Gothic" charset="0"/>
              </a:rPr>
              <a:t>cost</a:t>
            </a:r>
            <a:r>
              <a:rPr lang="en-US" sz="1800" dirty="0">
                <a:solidFill>
                  <a:schemeClr val="accent2">
                    <a:lumMod val="75000"/>
                  </a:schemeClr>
                </a:solidFill>
                <a:latin typeface="Century Gothic" charset="0"/>
                <a:ea typeface="Century Gothic" charset="0"/>
                <a:cs typeface="Century Gothic" charset="0"/>
              </a:rPr>
              <a:t>, </a:t>
            </a:r>
            <a:r>
              <a:rPr lang="en-US" sz="1800" b="1" dirty="0">
                <a:solidFill>
                  <a:schemeClr val="accent2">
                    <a:lumMod val="75000"/>
                  </a:schemeClr>
                </a:solidFill>
                <a:latin typeface="Century Gothic" charset="0"/>
                <a:ea typeface="Century Gothic" charset="0"/>
                <a:cs typeface="Century Gothic" charset="0"/>
              </a:rPr>
              <a:t>performance</a:t>
            </a:r>
            <a:r>
              <a:rPr lang="en-US" sz="1800" dirty="0">
                <a:solidFill>
                  <a:schemeClr val="accent2">
                    <a:lumMod val="75000"/>
                  </a:schemeClr>
                </a:solidFill>
                <a:latin typeface="Century Gothic" charset="0"/>
                <a:ea typeface="Century Gothic" charset="0"/>
                <a:cs typeface="Century Gothic" charset="0"/>
              </a:rPr>
              <a:t> </a:t>
            </a:r>
            <a:r>
              <a:rPr lang="en-US" sz="1800" dirty="0">
                <a:latin typeface="Century Gothic" charset="0"/>
                <a:ea typeface="Century Gothic" charset="0"/>
                <a:cs typeface="Century Gothic" charset="0"/>
              </a:rPr>
              <a:t>and </a:t>
            </a:r>
            <a:r>
              <a:rPr lang="en-US" sz="1800" b="1" dirty="0">
                <a:solidFill>
                  <a:schemeClr val="accent2">
                    <a:lumMod val="75000"/>
                  </a:schemeClr>
                </a:solidFill>
                <a:latin typeface="Century Gothic" charset="0"/>
                <a:ea typeface="Century Gothic" charset="0"/>
                <a:cs typeface="Century Gothic" charset="0"/>
              </a:rPr>
              <a:t>quality</a:t>
            </a:r>
          </a:p>
          <a:p>
            <a:pPr marL="282035" indent="-282035" defTabSz="859536">
              <a:lnSpc>
                <a:spcPct val="150000"/>
              </a:lnSpc>
              <a:spcBef>
                <a:spcPts val="1800"/>
              </a:spcBef>
              <a:defRPr sz="2632"/>
            </a:pPr>
            <a:r>
              <a:rPr lang="en-US" sz="2200" b="1" dirty="0">
                <a:latin typeface="Century Gothic" charset="0"/>
                <a:ea typeface="Century Gothic" charset="0"/>
                <a:cs typeface="Century Gothic" charset="0"/>
              </a:rPr>
              <a:t>Only “horizontal”</a:t>
            </a:r>
            <a:r>
              <a:rPr lang="en-US" sz="2200" b="1" dirty="0">
                <a:latin typeface="Century Gothic" charset="0"/>
                <a:ea typeface="Century Gothic" charset="0"/>
                <a:cs typeface="Century Gothic" charset="0"/>
                <a:sym typeface="Calibri"/>
              </a:rPr>
              <a:t> </a:t>
            </a:r>
            <a:r>
              <a:rPr lang="en-US" sz="2200" dirty="0">
                <a:latin typeface="Century Gothic" charset="0"/>
                <a:ea typeface="Century Gothic" charset="0"/>
                <a:cs typeface="Century Gothic" charset="0"/>
              </a:rPr>
              <a:t>elasticity </a:t>
            </a:r>
            <a:r>
              <a:rPr lang="en-US" sz="2200" dirty="0" smtClean="0">
                <a:latin typeface="Century Gothic" charset="0"/>
                <a:ea typeface="Century Gothic" charset="0"/>
                <a:cs typeface="Century Gothic" charset="0"/>
              </a:rPr>
              <a:t>control</a:t>
            </a:r>
          </a:p>
          <a:p>
            <a:pPr marL="739235" lvl="1" indent="-282035" defTabSz="859536">
              <a:lnSpc>
                <a:spcPct val="150000"/>
              </a:lnSpc>
              <a:spcBef>
                <a:spcPts val="1800"/>
              </a:spcBef>
              <a:defRPr sz="2632"/>
            </a:pPr>
            <a:r>
              <a:rPr lang="en-US" sz="1800" dirty="0" smtClean="0">
                <a:latin typeface="Century Gothic" charset="0"/>
                <a:ea typeface="Century Gothic" charset="0"/>
                <a:cs typeface="Century Gothic" charset="0"/>
              </a:rPr>
              <a:t>e.g</a:t>
            </a:r>
            <a:r>
              <a:rPr lang="en-US" sz="1800" dirty="0">
                <a:latin typeface="Century Gothic" charset="0"/>
                <a:ea typeface="Century Gothic" charset="0"/>
                <a:cs typeface="Century Gothic" charset="0"/>
              </a:rPr>
              <a:t>. </a:t>
            </a:r>
            <a:r>
              <a:rPr lang="en-US" sz="1800" dirty="0" smtClean="0">
                <a:latin typeface="Century Gothic" charset="0"/>
                <a:ea typeface="Century Gothic" charset="0"/>
                <a:cs typeface="Century Gothic" charset="0"/>
              </a:rPr>
              <a:t>add / remove </a:t>
            </a:r>
            <a:r>
              <a:rPr lang="en-US" sz="1800" dirty="0">
                <a:latin typeface="Century Gothic" charset="0"/>
                <a:ea typeface="Century Gothic" charset="0"/>
                <a:cs typeface="Century Gothic" charset="0"/>
              </a:rPr>
              <a:t>virtual </a:t>
            </a:r>
            <a:r>
              <a:rPr lang="en-US" sz="1800" dirty="0" smtClean="0">
                <a:latin typeface="Century Gothic" charset="0"/>
                <a:ea typeface="Century Gothic" charset="0"/>
                <a:cs typeface="Century Gothic" charset="0"/>
              </a:rPr>
              <a:t>instances</a:t>
            </a:r>
            <a:endParaRPr lang="en-US" sz="18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22.jpg"/>
          <p:cNvPicPr>
            <a:picLocks noChangeAspect="1"/>
          </p:cNvPicPr>
          <p:nvPr/>
        </p:nvPicPr>
        <p:blipFill>
          <a:blip r:embed="rId2">
            <a:extLst/>
          </a:blip>
          <a:stretch>
            <a:fillRect/>
          </a:stretch>
        </p:blipFill>
        <p:spPr>
          <a:xfrm>
            <a:off x="9762396" y="4693984"/>
            <a:ext cx="1322615" cy="514351"/>
          </a:xfrm>
          <a:prstGeom prst="rect">
            <a:avLst/>
          </a:prstGeom>
          <a:ln w="12700">
            <a:miter lim="400000"/>
          </a:ln>
        </p:spPr>
      </p:pic>
      <p:grpSp>
        <p:nvGrpSpPr>
          <p:cNvPr id="7" name="Group 903"/>
          <p:cNvGrpSpPr/>
          <p:nvPr/>
        </p:nvGrpSpPr>
        <p:grpSpPr>
          <a:xfrm>
            <a:off x="9398875" y="1870075"/>
            <a:ext cx="2514602" cy="494353"/>
            <a:chOff x="-1" y="0"/>
            <a:chExt cx="2514601" cy="494351"/>
          </a:xfrm>
        </p:grpSpPr>
        <p:pic>
          <p:nvPicPr>
            <p:cNvPr id="8" name="image20.png"/>
            <p:cNvPicPr>
              <a:picLocks noChangeAspect="1"/>
            </p:cNvPicPr>
            <p:nvPr/>
          </p:nvPicPr>
          <p:blipFill>
            <a:blip r:embed="rId3">
              <a:extLst/>
            </a:blip>
            <a:stretch>
              <a:fillRect/>
            </a:stretch>
          </p:blipFill>
          <p:spPr>
            <a:xfrm>
              <a:off x="-1" y="0"/>
              <a:ext cx="2083076" cy="494351"/>
            </a:xfrm>
            <a:prstGeom prst="rect">
              <a:avLst/>
            </a:prstGeom>
            <a:ln w="12700" cap="flat">
              <a:noFill/>
              <a:miter lim="400000"/>
            </a:ln>
            <a:effectLst/>
          </p:spPr>
        </p:pic>
        <p:sp>
          <p:nvSpPr>
            <p:cNvPr id="9" name="Shape 902"/>
            <p:cNvSpPr/>
            <p:nvPr/>
          </p:nvSpPr>
          <p:spPr>
            <a:xfrm>
              <a:off x="933994" y="84882"/>
              <a:ext cx="1580606" cy="3693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a:latin typeface="Arial Black"/>
                  <a:ea typeface="Arial Black"/>
                  <a:cs typeface="Arial Black"/>
                  <a:sym typeface="Arial Black"/>
                </a:defRPr>
              </a:lvl1pPr>
            </a:lstStyle>
            <a:p>
              <a:pPr>
                <a:defRPr sz="1800">
                  <a:latin typeface="Calibri"/>
                  <a:ea typeface="Calibri"/>
                  <a:cs typeface="Calibri"/>
                  <a:sym typeface="Calibri"/>
                </a:defRPr>
              </a:pPr>
              <a:r>
                <a:rPr dirty="0"/>
                <a:t>AutoScaling</a:t>
              </a:r>
            </a:p>
          </p:txBody>
        </p:sp>
      </p:grpSp>
      <p:pic>
        <p:nvPicPr>
          <p:cNvPr id="10" name="image21.png"/>
          <p:cNvPicPr>
            <a:picLocks noChangeAspect="1"/>
          </p:cNvPicPr>
          <p:nvPr/>
        </p:nvPicPr>
        <p:blipFill>
          <a:blip r:embed="rId4">
            <a:extLst/>
          </a:blip>
          <a:stretch>
            <a:fillRect/>
          </a:stretch>
        </p:blipFill>
        <p:spPr>
          <a:xfrm>
            <a:off x="9611737" y="4109417"/>
            <a:ext cx="1623935" cy="395467"/>
          </a:xfrm>
          <a:prstGeom prst="rect">
            <a:avLst/>
          </a:prstGeom>
          <a:ln w="12700">
            <a:miter lim="400000"/>
          </a:ln>
        </p:spPr>
      </p:pic>
      <p:pic>
        <p:nvPicPr>
          <p:cNvPr id="11" name="image23.jpg"/>
          <p:cNvPicPr>
            <a:picLocks noChangeAspect="1"/>
          </p:cNvPicPr>
          <p:nvPr/>
        </p:nvPicPr>
        <p:blipFill>
          <a:blip r:embed="rId5">
            <a:extLst/>
          </a:blip>
          <a:stretch>
            <a:fillRect/>
          </a:stretch>
        </p:blipFill>
        <p:spPr>
          <a:xfrm>
            <a:off x="9611737" y="2739683"/>
            <a:ext cx="1657351" cy="379394"/>
          </a:xfrm>
          <a:prstGeom prst="rect">
            <a:avLst/>
          </a:prstGeom>
          <a:ln w="12700">
            <a:miter lim="400000"/>
          </a:ln>
        </p:spPr>
      </p:pic>
      <p:pic>
        <p:nvPicPr>
          <p:cNvPr id="12" name="image24.png"/>
          <p:cNvPicPr>
            <a:picLocks noChangeAspect="1"/>
          </p:cNvPicPr>
          <p:nvPr/>
        </p:nvPicPr>
        <p:blipFill>
          <a:blip r:embed="rId6">
            <a:extLst/>
          </a:blip>
          <a:stretch>
            <a:fillRect/>
          </a:stretch>
        </p:blipFill>
        <p:spPr>
          <a:xfrm>
            <a:off x="10059377" y="5395442"/>
            <a:ext cx="762067" cy="594413"/>
          </a:xfrm>
          <a:prstGeom prst="rect">
            <a:avLst/>
          </a:prstGeom>
          <a:ln w="12700">
            <a:miter lim="400000"/>
          </a:ln>
        </p:spPr>
      </p:pic>
      <p:pic>
        <p:nvPicPr>
          <p:cNvPr id="13" name="image25.jpg" descr="C:\Users\stalo.cs8526\Desktop\azure.jpg"/>
          <p:cNvPicPr>
            <a:picLocks noChangeAspect="1"/>
          </p:cNvPicPr>
          <p:nvPr/>
        </p:nvPicPr>
        <p:blipFill>
          <a:blip r:embed="rId7">
            <a:extLst/>
          </a:blip>
          <a:stretch>
            <a:fillRect/>
          </a:stretch>
        </p:blipFill>
        <p:spPr>
          <a:xfrm>
            <a:off x="9424553" y="3494332"/>
            <a:ext cx="2057399" cy="311100"/>
          </a:xfrm>
          <a:prstGeom prst="rect">
            <a:avLst/>
          </a:prstGeom>
          <a:ln w="12700">
            <a:miter lim="400000"/>
          </a:ln>
        </p:spPr>
      </p:pic>
      <p:sp>
        <p:nvSpPr>
          <p:cNvPr id="14" name="Slide Number Placeholder 13"/>
          <p:cNvSpPr>
            <a:spLocks noGrp="1"/>
          </p:cNvSpPr>
          <p:nvPr>
            <p:ph type="sldNum" sz="quarter" idx="12"/>
          </p:nvPr>
        </p:nvSpPr>
        <p:spPr/>
        <p:txBody>
          <a:bodyPr/>
          <a:lstStyle/>
          <a:p>
            <a:fld id="{2E1132C6-AAAE-EC48-8E6B-34456B74D6B2}" type="slidenum">
              <a:rPr lang="en-US" smtClean="0"/>
              <a:t>58</a:t>
            </a:fld>
            <a:endParaRPr lang="en-US" dirty="0"/>
          </a:p>
        </p:txBody>
      </p:sp>
    </p:spTree>
    <p:extLst>
      <p:ext uri="{BB962C8B-B14F-4D97-AF65-F5344CB8AC3E}">
        <p14:creationId xmlns:p14="http://schemas.microsoft.com/office/powerpoint/2010/main" val="912584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CELAR Elasticity Building Blocks</a:t>
            </a:r>
            <a:br>
              <a:rPr lang="en-US" b="1" dirty="0" smtClean="0">
                <a:solidFill>
                  <a:schemeClr val="accent1">
                    <a:lumMod val="75000"/>
                  </a:schemeClr>
                </a:solidFill>
              </a:rPr>
            </a:br>
            <a:r>
              <a:rPr lang="en-US" sz="1800" i="1" dirty="0" smtClean="0">
                <a:solidFill>
                  <a:schemeClr val="bg1">
                    <a:lumMod val="50000"/>
                  </a:schemeClr>
                </a:solidFill>
                <a:latin typeface="Century Gothic" charset="0"/>
                <a:ea typeface="Century Gothic" charset="0"/>
                <a:cs typeface="Century Gothic" charset="0"/>
              </a:rPr>
              <a:t>Source: Hong-</a:t>
            </a:r>
            <a:r>
              <a:rPr lang="en-US" sz="1800" i="1" dirty="0" err="1" smtClean="0">
                <a:solidFill>
                  <a:schemeClr val="bg1">
                    <a:lumMod val="50000"/>
                  </a:schemeClr>
                </a:solidFill>
                <a:latin typeface="Century Gothic" charset="0"/>
                <a:ea typeface="Century Gothic" charset="0"/>
                <a:cs typeface="Century Gothic" charset="0"/>
              </a:rPr>
              <a:t>Linh</a:t>
            </a:r>
            <a:r>
              <a:rPr lang="en-US" sz="1800" i="1" dirty="0" smtClean="0">
                <a:solidFill>
                  <a:schemeClr val="bg1">
                    <a:lumMod val="50000"/>
                  </a:schemeClr>
                </a:solidFill>
                <a:latin typeface="Century Gothic" charset="0"/>
                <a:ea typeface="Century Gothic" charset="0"/>
                <a:cs typeface="Century Gothic" charset="0"/>
              </a:rPr>
              <a:t> Truong (TUW), </a:t>
            </a:r>
            <a:r>
              <a:rPr lang="en-US" sz="1800" i="1" dirty="0" err="1" smtClean="0">
                <a:solidFill>
                  <a:schemeClr val="bg1">
                    <a:lumMod val="50000"/>
                  </a:schemeClr>
                </a:solidFill>
                <a:latin typeface="Century Gothic" charset="0"/>
                <a:ea typeface="Century Gothic" charset="0"/>
                <a:cs typeface="Century Gothic" charset="0"/>
              </a:rPr>
              <a:t>CloudCom</a:t>
            </a:r>
            <a:r>
              <a:rPr lang="en-US" sz="1800" i="1" dirty="0" smtClean="0">
                <a:solidFill>
                  <a:schemeClr val="bg1">
                    <a:lumMod val="50000"/>
                  </a:schemeClr>
                </a:solidFill>
                <a:latin typeface="Century Gothic" charset="0"/>
                <a:ea typeface="Century Gothic" charset="0"/>
                <a:cs typeface="Century Gothic" charset="0"/>
              </a:rPr>
              <a:t> ‘14</a:t>
            </a:r>
            <a:endParaRPr lang="en-US" sz="1800" b="1" dirty="0">
              <a:solidFill>
                <a:schemeClr val="accent1">
                  <a:lumMod val="75000"/>
                </a:schemeClr>
              </a:solidFill>
            </a:endParaRPr>
          </a:p>
        </p:txBody>
      </p:sp>
      <p:sp>
        <p:nvSpPr>
          <p:cNvPr id="3" name="Content Placeholder 2"/>
          <p:cNvSpPr>
            <a:spLocks noGrp="1"/>
          </p:cNvSpPr>
          <p:nvPr>
            <p:ph idx="1"/>
          </p:nvPr>
        </p:nvSpPr>
        <p:spPr>
          <a:xfrm>
            <a:off x="838200" y="1825625"/>
            <a:ext cx="10515600" cy="4333128"/>
          </a:xfrm>
        </p:spPr>
        <p:txBody>
          <a:bodyPr>
            <a:normAutofit fontScale="92500" lnSpcReduction="20000"/>
          </a:bodyPr>
          <a:lstStyle/>
          <a:p>
            <a:pPr algn="just">
              <a:lnSpc>
                <a:spcPct val="150000"/>
              </a:lnSpc>
            </a:pPr>
            <a:r>
              <a:rPr lang="en-US" dirty="0" smtClean="0">
                <a:solidFill>
                  <a:schemeClr val="accent2">
                    <a:lumMod val="75000"/>
                  </a:schemeClr>
                </a:solidFill>
                <a:latin typeface="Century Gothic" charset="0"/>
                <a:ea typeface="Century Gothic" charset="0"/>
                <a:cs typeface="Century Gothic" charset="0"/>
              </a:rPr>
              <a:t>Conceptualizing and modelling</a:t>
            </a:r>
            <a:r>
              <a:rPr lang="en-US" dirty="0" smtClean="0">
                <a:latin typeface="Century Gothic" charset="0"/>
                <a:ea typeface="Century Gothic" charset="0"/>
                <a:cs typeface="Century Gothic" charset="0"/>
              </a:rPr>
              <a:t> elastic objects and execution environments</a:t>
            </a:r>
          </a:p>
          <a:p>
            <a:pPr algn="just">
              <a:lnSpc>
                <a:spcPct val="150000"/>
              </a:lnSpc>
            </a:pPr>
            <a:r>
              <a:rPr lang="en-US" dirty="0" smtClean="0">
                <a:solidFill>
                  <a:schemeClr val="accent2">
                    <a:lumMod val="75000"/>
                  </a:schemeClr>
                </a:solidFill>
                <a:latin typeface="Century Gothic" charset="0"/>
                <a:ea typeface="Century Gothic" charset="0"/>
                <a:cs typeface="Century Gothic" charset="0"/>
              </a:rPr>
              <a:t>Defining and capturing elasticity primitive operations </a:t>
            </a:r>
            <a:r>
              <a:rPr lang="en-US" dirty="0" smtClean="0">
                <a:latin typeface="Century Gothic" charset="0"/>
                <a:ea typeface="Century Gothic" charset="0"/>
                <a:cs typeface="Century Gothic" charset="0"/>
              </a:rPr>
              <a:t>associated with elastic objects</a:t>
            </a:r>
          </a:p>
          <a:p>
            <a:pPr algn="just">
              <a:lnSpc>
                <a:spcPct val="150000"/>
              </a:lnSpc>
            </a:pPr>
            <a:r>
              <a:rPr lang="en-US" dirty="0" smtClean="0">
                <a:solidFill>
                  <a:schemeClr val="accent2">
                    <a:lumMod val="75000"/>
                  </a:schemeClr>
                </a:solidFill>
                <a:latin typeface="Century Gothic" charset="0"/>
                <a:ea typeface="Century Gothic" charset="0"/>
                <a:cs typeface="Century Gothic" charset="0"/>
              </a:rPr>
              <a:t>Programming elastic objects and actions</a:t>
            </a:r>
          </a:p>
          <a:p>
            <a:pPr algn="just">
              <a:lnSpc>
                <a:spcPct val="150000"/>
              </a:lnSpc>
            </a:pPr>
            <a:r>
              <a:rPr lang="en-US" dirty="0" smtClean="0">
                <a:solidFill>
                  <a:schemeClr val="accent2">
                    <a:lumMod val="75000"/>
                  </a:schemeClr>
                </a:solidFill>
                <a:latin typeface="Century Gothic" charset="0"/>
                <a:ea typeface="Century Gothic" charset="0"/>
                <a:cs typeface="Century Gothic" charset="0"/>
              </a:rPr>
              <a:t>Runtime deployment, control and monitoring</a:t>
            </a:r>
            <a:r>
              <a:rPr lang="en-US" dirty="0" smtClean="0">
                <a:latin typeface="Century Gothic" charset="0"/>
                <a:ea typeface="Century Gothic" charset="0"/>
                <a:cs typeface="Century Gothic" charset="0"/>
              </a:rPr>
              <a:t> techniques for elastic objects</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59</a:t>
            </a:fld>
            <a:endParaRPr lang="en-US" dirty="0"/>
          </a:p>
        </p:txBody>
      </p:sp>
    </p:spTree>
    <p:extLst>
      <p:ext uri="{BB962C8B-B14F-4D97-AF65-F5344CB8AC3E}">
        <p14:creationId xmlns:p14="http://schemas.microsoft.com/office/powerpoint/2010/main" val="1283591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pasted-image.tif"/>
          <p:cNvPicPr>
            <a:picLocks noChangeAspect="1"/>
          </p:cNvPicPr>
          <p:nvPr/>
        </p:nvPicPr>
        <p:blipFill>
          <a:blip r:embed="rId2">
            <a:extLst/>
          </a:blip>
          <a:stretch>
            <a:fillRect/>
          </a:stretch>
        </p:blipFill>
        <p:spPr>
          <a:xfrm>
            <a:off x="4822982" y="156584"/>
            <a:ext cx="5684473" cy="5309235"/>
          </a:xfrm>
          <a:prstGeom prst="rect">
            <a:avLst/>
          </a:prstGeom>
          <a:ln w="25400">
            <a:solidFill>
              <a:schemeClr val="accent1"/>
            </a:solidFill>
            <a:bevel/>
          </a:ln>
        </p:spPr>
      </p:pic>
      <p:pic>
        <p:nvPicPr>
          <p:cNvPr id="7" name="pasted-image.tif"/>
          <p:cNvPicPr>
            <a:picLocks noChangeAspect="1"/>
          </p:cNvPicPr>
          <p:nvPr/>
        </p:nvPicPr>
        <p:blipFill>
          <a:blip r:embed="rId3">
            <a:extLst/>
          </a:blip>
          <a:stretch>
            <a:fillRect/>
          </a:stretch>
        </p:blipFill>
        <p:spPr>
          <a:xfrm>
            <a:off x="2788629" y="1648053"/>
            <a:ext cx="7719427" cy="4704026"/>
          </a:xfrm>
          <a:prstGeom prst="rect">
            <a:avLst/>
          </a:prstGeom>
          <a:ln w="12700">
            <a:solidFill>
              <a:srgbClr val="000000"/>
            </a:solidFill>
            <a:miter lim="400000"/>
          </a:ln>
        </p:spPr>
      </p:pic>
      <p:pic>
        <p:nvPicPr>
          <p:cNvPr id="8" name="image4.png" descr="C:\Users\stalo.cs8526\Desktop\CloudUsage.png"/>
          <p:cNvPicPr>
            <a:picLocks noChangeAspect="1"/>
          </p:cNvPicPr>
          <p:nvPr/>
        </p:nvPicPr>
        <p:blipFill>
          <a:blip r:embed="rId4">
            <a:extLst/>
          </a:blip>
          <a:stretch>
            <a:fillRect/>
          </a:stretch>
        </p:blipFill>
        <p:spPr>
          <a:xfrm>
            <a:off x="1632675" y="111513"/>
            <a:ext cx="2951482" cy="1435571"/>
          </a:xfrm>
          <a:prstGeom prst="rect">
            <a:avLst/>
          </a:prstGeom>
          <a:ln w="12700">
            <a:miter lim="400000"/>
          </a:ln>
        </p:spPr>
      </p:pic>
      <p:sp>
        <p:nvSpPr>
          <p:cNvPr id="2" name="Slide Number Placeholder 1"/>
          <p:cNvSpPr>
            <a:spLocks noGrp="1"/>
          </p:cNvSpPr>
          <p:nvPr>
            <p:ph type="sldNum" sz="quarter" idx="12"/>
          </p:nvPr>
        </p:nvSpPr>
        <p:spPr/>
        <p:txBody>
          <a:bodyPr/>
          <a:lstStyle/>
          <a:p>
            <a:fld id="{2E1132C6-AAAE-EC48-8E6B-34456B74D6B2}" type="slidenum">
              <a:rPr lang="en-US" smtClean="0"/>
              <a:t>6</a:t>
            </a:fld>
            <a:endParaRPr lang="en-US"/>
          </a:p>
        </p:txBody>
      </p:sp>
    </p:spTree>
    <p:extLst>
      <p:ext uri="{BB962C8B-B14F-4D97-AF65-F5344CB8AC3E}">
        <p14:creationId xmlns:p14="http://schemas.microsoft.com/office/powerpoint/2010/main" val="14270337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Elasticity in CELAR</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aphicFrame>
        <p:nvGraphicFramePr>
          <p:cNvPr id="50" name="Table 49"/>
          <p:cNvGraphicFramePr>
            <a:graphicFrameLocks noGrp="1"/>
          </p:cNvGraphicFramePr>
          <p:nvPr>
            <p:extLst>
              <p:ext uri="{D42A27DB-BD31-4B8C-83A1-F6EECF244321}">
                <p14:modId xmlns:p14="http://schemas.microsoft.com/office/powerpoint/2010/main" val="115024796"/>
              </p:ext>
            </p:extLst>
          </p:nvPr>
        </p:nvGraphicFramePr>
        <p:xfrm>
          <a:off x="838198" y="1801905"/>
          <a:ext cx="10515602" cy="4724860"/>
        </p:xfrm>
        <a:graphic>
          <a:graphicData uri="http://schemas.openxmlformats.org/drawingml/2006/table">
            <a:tbl>
              <a:tblPr firstRow="1" bandRow="1">
                <a:tableStyleId>{2D5ABB26-0587-4C30-8999-92F81FD0307C}</a:tableStyleId>
              </a:tblPr>
              <a:tblGrid>
                <a:gridCol w="6113931"/>
                <a:gridCol w="4401671"/>
              </a:tblGrid>
              <a:tr h="1643253">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1700" b="1" dirty="0" smtClean="0">
                          <a:solidFill>
                            <a:schemeClr val="accent2">
                              <a:lumMod val="75000"/>
                            </a:schemeClr>
                          </a:solidFill>
                          <a:latin typeface="Century Gothic" charset="0"/>
                          <a:ea typeface="Century Gothic" charset="0"/>
                          <a:cs typeface="Century Gothic" charset="0"/>
                        </a:rPr>
                        <a:t>Dependency Graph </a:t>
                      </a:r>
                      <a:r>
                        <a:rPr lang="en-US" sz="1700" dirty="0" smtClean="0">
                          <a:latin typeface="Century Gothic" charset="0"/>
                          <a:ea typeface="Century Gothic" charset="0"/>
                          <a:cs typeface="Century Gothic" charset="0"/>
                        </a:rPr>
                        <a:t>capturing application structure and enabling a multi-level specification of elasticity: Application unit, service topology, application</a:t>
                      </a:r>
                    </a:p>
                  </a:txBody>
                  <a:tcPr anchor="ctr">
                    <a:lnL>
                      <a:noFill/>
                    </a:lnL>
                    <a:lnR w="6350" cap="flat" cmpd="sng" algn="ctr">
                      <a:solidFill>
                        <a:schemeClr val="accent1">
                          <a:lumMod val="60000"/>
                          <a:lumOff val="40000"/>
                        </a:schemeClr>
                      </a:solidFill>
                      <a:prstDash val="solid"/>
                      <a:round/>
                      <a:headEnd type="none" w="med" len="med"/>
                      <a:tailEnd type="none" w="med" len="med"/>
                    </a:lnR>
                    <a:lnT>
                      <a:noFill/>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entury Gothic" charset="0"/>
                        <a:ea typeface="Century Gothic" charset="0"/>
                        <a:cs typeface="Century Gothic" charset="0"/>
                      </a:endParaRPr>
                    </a:p>
                  </a:txBody>
                  <a:tcPr anchor="ctr">
                    <a:lnL w="6350" cap="flat" cmpd="sng" algn="ctr">
                      <a:solidFill>
                        <a:schemeClr val="accent1">
                          <a:lumMod val="60000"/>
                          <a:lumOff val="40000"/>
                        </a:schemeClr>
                      </a:solidFill>
                      <a:prstDash val="solid"/>
                      <a:round/>
                      <a:headEnd type="none" w="med" len="med"/>
                      <a:tailEnd type="none" w="med" len="med"/>
                    </a:lnL>
                    <a:lnR>
                      <a:noFill/>
                    </a:lnR>
                    <a:lnT>
                      <a:noFill/>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r h="1019266">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1700" dirty="0" smtClean="0">
                          <a:latin typeface="Century Gothic" charset="0"/>
                          <a:ea typeface="Century Gothic" charset="0"/>
                          <a:cs typeface="Century Gothic" charset="0"/>
                        </a:rPr>
                        <a:t>Elasticity requirement specification - </a:t>
                      </a:r>
                      <a:r>
                        <a:rPr lang="en-US" sz="1700" b="1" dirty="0" smtClean="0">
                          <a:solidFill>
                            <a:schemeClr val="accent2">
                              <a:lumMod val="75000"/>
                            </a:schemeClr>
                          </a:solidFill>
                          <a:latin typeface="Century Gothic" charset="0"/>
                          <a:ea typeface="Century Gothic" charset="0"/>
                          <a:cs typeface="Century Gothic" charset="0"/>
                        </a:rPr>
                        <a:t>SYBL</a:t>
                      </a:r>
                      <a:r>
                        <a:rPr lang="en-US" sz="1700" dirty="0" smtClean="0">
                          <a:solidFill>
                            <a:srgbClr val="0433FF"/>
                          </a:solidFill>
                          <a:latin typeface="Century Gothic" charset="0"/>
                          <a:ea typeface="Century Gothic" charset="0"/>
                          <a:cs typeface="Century Gothic" charset="0"/>
                        </a:rPr>
                        <a:t>: </a:t>
                      </a:r>
                      <a:r>
                        <a:rPr lang="en-US" sz="1700" dirty="0" smtClean="0">
                          <a:latin typeface="Century Gothic" charset="0"/>
                          <a:ea typeface="Century Gothic" charset="0"/>
                          <a:cs typeface="Century Gothic" charset="0"/>
                        </a:rPr>
                        <a:t>Monitoring, constraint, strategy</a:t>
                      </a:r>
                    </a:p>
                  </a:txBody>
                  <a:tcPr anchor="ctr">
                    <a:lnL>
                      <a:noFill/>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entury Gothic" charset="0"/>
                        <a:ea typeface="Century Gothic" charset="0"/>
                        <a:cs typeface="Century Gothic" charset="0"/>
                      </a:endParaRPr>
                    </a:p>
                  </a:txBody>
                  <a:tcPr anchor="ctr">
                    <a:lnL w="6350" cap="flat" cmpd="sng" algn="ctr">
                      <a:solidFill>
                        <a:schemeClr val="accent1">
                          <a:lumMod val="60000"/>
                          <a:lumOff val="40000"/>
                        </a:schemeClr>
                      </a:solidFill>
                      <a:prstDash val="solid"/>
                      <a:round/>
                      <a:headEnd type="none" w="med" len="med"/>
                      <a:tailEnd type="none" w="med" len="med"/>
                    </a:lnL>
                    <a:lnR>
                      <a:noFill/>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r h="1140209">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1700" b="1" dirty="0" smtClean="0">
                          <a:solidFill>
                            <a:schemeClr val="accent2">
                              <a:lumMod val="75000"/>
                            </a:schemeClr>
                          </a:solidFill>
                          <a:latin typeface="Century Gothic" charset="0"/>
                          <a:ea typeface="Century Gothic" charset="0"/>
                          <a:cs typeface="Century Gothic" charset="0"/>
                        </a:rPr>
                        <a:t>Multi-dimensional</a:t>
                      </a:r>
                      <a:r>
                        <a:rPr lang="en-US" sz="1700" baseline="0" dirty="0" smtClean="0">
                          <a:solidFill>
                            <a:srgbClr val="0433FF"/>
                          </a:solidFill>
                          <a:latin typeface="Century Gothic" charset="0"/>
                          <a:ea typeface="Century Gothic" charset="0"/>
                          <a:cs typeface="Century Gothic" charset="0"/>
                        </a:rPr>
                        <a:t> </a:t>
                      </a:r>
                      <a:r>
                        <a:rPr lang="en-US" sz="1700" dirty="0" smtClean="0">
                          <a:latin typeface="Century Gothic" charset="0"/>
                          <a:ea typeface="Century Gothic" charset="0"/>
                          <a:cs typeface="Century Gothic" charset="0"/>
                        </a:rPr>
                        <a:t>Modeling &amp; </a:t>
                      </a:r>
                      <a:r>
                        <a:rPr lang="en-US" sz="1700" dirty="0" err="1" smtClean="0">
                          <a:latin typeface="Century Gothic" charset="0"/>
                          <a:ea typeface="Century Gothic" charset="0"/>
                          <a:cs typeface="Century Gothic" charset="0"/>
                        </a:rPr>
                        <a:t>analysing</a:t>
                      </a:r>
                      <a:r>
                        <a:rPr lang="en-US" sz="1700" dirty="0" smtClean="0">
                          <a:latin typeface="Century Gothic" charset="0"/>
                          <a:ea typeface="Century Gothic" charset="0"/>
                          <a:cs typeface="Century Gothic" charset="0"/>
                        </a:rPr>
                        <a:t> Elasticity of Cloud Services - </a:t>
                      </a:r>
                      <a:r>
                        <a:rPr lang="en-US" sz="1700" b="1" dirty="0" smtClean="0">
                          <a:solidFill>
                            <a:schemeClr val="accent2">
                              <a:lumMod val="75000"/>
                            </a:schemeClr>
                          </a:solidFill>
                          <a:latin typeface="Century Gothic" charset="0"/>
                          <a:ea typeface="Century Gothic" charset="0"/>
                          <a:cs typeface="Century Gothic" charset="0"/>
                        </a:rPr>
                        <a:t>MELA</a:t>
                      </a:r>
                      <a:r>
                        <a:rPr lang="en-US" sz="1700" dirty="0" smtClean="0">
                          <a:solidFill>
                            <a:srgbClr val="0433FF"/>
                          </a:solidFill>
                          <a:latin typeface="Century Gothic" charset="0"/>
                          <a:ea typeface="Century Gothic" charset="0"/>
                          <a:cs typeface="Century Gothic" charset="0"/>
                        </a:rPr>
                        <a:t>: </a:t>
                      </a:r>
                      <a:r>
                        <a:rPr lang="en-US" sz="1700" dirty="0" smtClean="0">
                          <a:latin typeface="Century Gothic" charset="0"/>
                          <a:ea typeface="Century Gothic" charset="0"/>
                          <a:cs typeface="Century Gothic" charset="0"/>
                        </a:rPr>
                        <a:t>Resources, cost, quality</a:t>
                      </a:r>
                    </a:p>
                  </a:txBody>
                  <a:tcPr anchor="ctr">
                    <a:lnL>
                      <a:noFill/>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atin typeface="Century Gothic" charset="0"/>
                        <a:ea typeface="Century Gothic" charset="0"/>
                        <a:cs typeface="Century Gothic" charset="0"/>
                      </a:endParaRPr>
                    </a:p>
                  </a:txBody>
                  <a:tcPr anchor="ctr">
                    <a:lnL w="6350" cap="flat" cmpd="sng" algn="ctr">
                      <a:solidFill>
                        <a:schemeClr val="accent1">
                          <a:lumMod val="60000"/>
                          <a:lumOff val="40000"/>
                        </a:schemeClr>
                      </a:solidFill>
                      <a:prstDash val="solid"/>
                      <a:round/>
                      <a:headEnd type="none" w="med" len="med"/>
                      <a:tailEnd type="none" w="med" len="med"/>
                    </a:lnL>
                    <a:lnR>
                      <a:noFill/>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r h="922132">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1700" dirty="0" smtClean="0">
                          <a:latin typeface="Century Gothic" charset="0"/>
                          <a:ea typeface="Century Gothic" charset="0"/>
                          <a:cs typeface="Century Gothic" charset="0"/>
                        </a:rPr>
                        <a:t>Multi-level elasticity control through </a:t>
                      </a:r>
                      <a:r>
                        <a:rPr lang="en-US" sz="1700" b="1" dirty="0" err="1" smtClean="0">
                          <a:solidFill>
                            <a:schemeClr val="accent2">
                              <a:lumMod val="75000"/>
                            </a:schemeClr>
                          </a:solidFill>
                          <a:latin typeface="Century Gothic" charset="0"/>
                          <a:ea typeface="Century Gothic" charset="0"/>
                          <a:cs typeface="Century Gothic" charset="0"/>
                        </a:rPr>
                        <a:t>rSYBL</a:t>
                      </a:r>
                      <a:endParaRPr lang="en-US" sz="1700" b="1" dirty="0" smtClean="0">
                        <a:solidFill>
                          <a:schemeClr val="accent2">
                            <a:lumMod val="75000"/>
                          </a:schemeClr>
                        </a:solidFill>
                        <a:latin typeface="Century Gothic" charset="0"/>
                        <a:ea typeface="Century Gothic" charset="0"/>
                        <a:cs typeface="Century Gothic" charset="0"/>
                      </a:endParaRPr>
                    </a:p>
                  </a:txBody>
                  <a:tcPr anchor="ctr">
                    <a:lnL>
                      <a:noFill/>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endParaRPr lang="en-US" dirty="0">
                        <a:latin typeface="Century Gothic" charset="0"/>
                        <a:ea typeface="Century Gothic" charset="0"/>
                        <a:cs typeface="Century Gothic" charset="0"/>
                      </a:endParaRPr>
                    </a:p>
                  </a:txBody>
                  <a:tcPr anchor="ctr">
                    <a:lnL w="6350" cap="flat" cmpd="sng" algn="ctr">
                      <a:solidFill>
                        <a:schemeClr val="accent1">
                          <a:lumMod val="60000"/>
                          <a:lumOff val="40000"/>
                        </a:schemeClr>
                      </a:solidFill>
                      <a:prstDash val="solid"/>
                      <a:round/>
                      <a:headEnd type="none" w="med" len="med"/>
                      <a:tailEnd type="none" w="med" len="med"/>
                    </a:lnL>
                    <a:lnR>
                      <a:noFill/>
                    </a:lnR>
                    <a:lnT w="6350" cap="flat" cmpd="sng" algn="ctr">
                      <a:solidFill>
                        <a:schemeClr val="accent1">
                          <a:lumMod val="60000"/>
                          <a:lumOff val="40000"/>
                        </a:schemeClr>
                      </a:solidFill>
                      <a:prstDash val="solid"/>
                      <a:round/>
                      <a:headEnd type="none" w="med" len="med"/>
                      <a:tailEnd type="none" w="med" len="med"/>
                    </a:lnT>
                    <a:lnB>
                      <a:noFill/>
                    </a:lnB>
                    <a:lnTlToBr w="12700" cmpd="sng">
                      <a:noFill/>
                      <a:prstDash val="solid"/>
                    </a:lnTlToBr>
                    <a:lnBlToTr w="12700" cmpd="sng">
                      <a:noFill/>
                      <a:prstDash val="solid"/>
                    </a:lnBlToTr>
                    <a:noFill/>
                  </a:tcPr>
                </a:tc>
              </a:tr>
            </a:tbl>
          </a:graphicData>
        </a:graphic>
      </p:graphicFrame>
      <p:pic>
        <p:nvPicPr>
          <p:cNvPr id="53" name="pasted-image.tif"/>
          <p:cNvPicPr>
            <a:picLocks noChangeAspect="1"/>
          </p:cNvPicPr>
          <p:nvPr/>
        </p:nvPicPr>
        <p:blipFill>
          <a:blip r:embed="rId2">
            <a:extLst/>
          </a:blip>
          <a:stretch>
            <a:fillRect/>
          </a:stretch>
        </p:blipFill>
        <p:spPr>
          <a:xfrm>
            <a:off x="8051210" y="1744476"/>
            <a:ext cx="2787079" cy="1641728"/>
          </a:xfrm>
          <a:prstGeom prst="rect">
            <a:avLst/>
          </a:prstGeom>
          <a:ln w="12700">
            <a:miter lim="400000"/>
          </a:ln>
        </p:spPr>
      </p:pic>
      <p:pic>
        <p:nvPicPr>
          <p:cNvPr id="54" name="pasted-image.pdf"/>
          <p:cNvPicPr>
            <a:picLocks noChangeAspect="1"/>
          </p:cNvPicPr>
          <p:nvPr/>
        </p:nvPicPr>
        <p:blipFill>
          <a:blip r:embed="rId3">
            <a:extLst/>
          </a:blip>
          <a:stretch>
            <a:fillRect/>
          </a:stretch>
        </p:blipFill>
        <p:spPr>
          <a:xfrm>
            <a:off x="8951753" y="3511357"/>
            <a:ext cx="1184350" cy="924818"/>
          </a:xfrm>
          <a:prstGeom prst="rect">
            <a:avLst/>
          </a:prstGeom>
          <a:ln w="12700" cap="flat">
            <a:noFill/>
            <a:miter lim="400000"/>
          </a:ln>
          <a:effectLst/>
        </p:spPr>
      </p:pic>
      <p:pic>
        <p:nvPicPr>
          <p:cNvPr id="55" name="pasted-image.tif"/>
          <p:cNvPicPr>
            <a:picLocks noChangeAspect="1"/>
          </p:cNvPicPr>
          <p:nvPr/>
        </p:nvPicPr>
        <p:blipFill>
          <a:blip r:embed="rId4">
            <a:extLst/>
          </a:blip>
          <a:stretch>
            <a:fillRect/>
          </a:stretch>
        </p:blipFill>
        <p:spPr>
          <a:xfrm>
            <a:off x="8268853" y="4561328"/>
            <a:ext cx="2550150" cy="1025474"/>
          </a:xfrm>
          <a:prstGeom prst="rect">
            <a:avLst/>
          </a:prstGeom>
          <a:ln w="12700" cap="flat">
            <a:noFill/>
            <a:miter lim="400000"/>
          </a:ln>
          <a:effectLst/>
        </p:spPr>
      </p:pic>
      <p:pic>
        <p:nvPicPr>
          <p:cNvPr id="56" name="pasted-image.tif"/>
          <p:cNvPicPr>
            <a:picLocks noChangeAspect="1"/>
          </p:cNvPicPr>
          <p:nvPr/>
        </p:nvPicPr>
        <p:blipFill>
          <a:blip r:embed="rId5">
            <a:extLst/>
          </a:blip>
          <a:stretch>
            <a:fillRect/>
          </a:stretch>
        </p:blipFill>
        <p:spPr>
          <a:xfrm>
            <a:off x="8168902" y="5673292"/>
            <a:ext cx="2551693" cy="853473"/>
          </a:xfrm>
          <a:prstGeom prst="rect">
            <a:avLst/>
          </a:prstGeom>
          <a:ln w="12700" cap="flat">
            <a:noFill/>
            <a:miter lim="400000"/>
          </a:ln>
          <a:effectLst/>
        </p:spPr>
      </p:pic>
      <p:sp>
        <p:nvSpPr>
          <p:cNvPr id="3" name="Slide Number Placeholder 2"/>
          <p:cNvSpPr>
            <a:spLocks noGrp="1"/>
          </p:cNvSpPr>
          <p:nvPr>
            <p:ph type="sldNum" sz="quarter" idx="12"/>
          </p:nvPr>
        </p:nvSpPr>
        <p:spPr/>
        <p:txBody>
          <a:bodyPr/>
          <a:lstStyle/>
          <a:p>
            <a:fld id="{2E1132C6-AAAE-EC48-8E6B-34456B74D6B2}" type="slidenum">
              <a:rPr lang="en-US" smtClean="0"/>
              <a:t>60</a:t>
            </a:fld>
            <a:endParaRPr lang="en-US" dirty="0"/>
          </a:p>
        </p:txBody>
      </p:sp>
    </p:spTree>
    <p:extLst>
      <p:ext uri="{BB962C8B-B14F-4D97-AF65-F5344CB8AC3E}">
        <p14:creationId xmlns:p14="http://schemas.microsoft.com/office/powerpoint/2010/main" val="14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Dependency Graph</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3" name="Slide Number Placeholder 2"/>
          <p:cNvSpPr>
            <a:spLocks noGrp="1"/>
          </p:cNvSpPr>
          <p:nvPr>
            <p:ph type="sldNum" sz="quarter" idx="12"/>
          </p:nvPr>
        </p:nvSpPr>
        <p:spPr/>
        <p:txBody>
          <a:bodyPr/>
          <a:lstStyle/>
          <a:p>
            <a:fld id="{2E1132C6-AAAE-EC48-8E6B-34456B74D6B2}" type="slidenum">
              <a:rPr lang="en-US" smtClean="0"/>
              <a:t>61</a:t>
            </a:fld>
            <a:endParaRPr lang="en-US"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280" y="1932445"/>
            <a:ext cx="4680520" cy="418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201861" y="2147538"/>
            <a:ext cx="2572499" cy="553998"/>
          </a:xfrm>
          <a:prstGeom prst="rect">
            <a:avLst/>
          </a:prstGeom>
          <a:noFill/>
        </p:spPr>
        <p:txBody>
          <a:bodyPr wrap="none" rtlCol="0">
            <a:spAutoFit/>
          </a:bodyPr>
          <a:lstStyle/>
          <a:p>
            <a:r>
              <a:rPr lang="en-US" dirty="0"/>
              <a:t>Cost</a:t>
            </a:r>
          </a:p>
          <a:p>
            <a:r>
              <a:rPr lang="en-US" sz="1200" dirty="0"/>
              <a:t>“If the cost is greater than 800 Euro…”</a:t>
            </a:r>
          </a:p>
        </p:txBody>
      </p:sp>
      <p:sp>
        <p:nvSpPr>
          <p:cNvPr id="13" name="TextBox 12"/>
          <p:cNvSpPr txBox="1"/>
          <p:nvPr/>
        </p:nvSpPr>
        <p:spPr>
          <a:xfrm>
            <a:off x="1999737" y="3788968"/>
            <a:ext cx="3774623" cy="553998"/>
          </a:xfrm>
          <a:prstGeom prst="rect">
            <a:avLst/>
          </a:prstGeom>
          <a:noFill/>
        </p:spPr>
        <p:txBody>
          <a:bodyPr wrap="none" rtlCol="0">
            <a:spAutoFit/>
          </a:bodyPr>
          <a:lstStyle/>
          <a:p>
            <a:r>
              <a:rPr lang="en-US" dirty="0"/>
              <a:t>Quality</a:t>
            </a:r>
          </a:p>
          <a:p>
            <a:r>
              <a:rPr lang="en-US" sz="1200" dirty="0"/>
              <a:t>“Response time should be less than an amount varying…”</a:t>
            </a:r>
          </a:p>
        </p:txBody>
      </p:sp>
      <p:sp>
        <p:nvSpPr>
          <p:cNvPr id="14" name="TextBox 13"/>
          <p:cNvSpPr txBox="1"/>
          <p:nvPr/>
        </p:nvSpPr>
        <p:spPr>
          <a:xfrm>
            <a:off x="2759496" y="2881387"/>
            <a:ext cx="3014864" cy="553998"/>
          </a:xfrm>
          <a:prstGeom prst="rect">
            <a:avLst/>
          </a:prstGeom>
          <a:noFill/>
        </p:spPr>
        <p:txBody>
          <a:bodyPr wrap="none" rtlCol="0">
            <a:spAutoFit/>
          </a:bodyPr>
          <a:lstStyle/>
          <a:p>
            <a:r>
              <a:rPr lang="en-US" dirty="0"/>
              <a:t>Resources</a:t>
            </a:r>
          </a:p>
          <a:p>
            <a:r>
              <a:rPr lang="en-US" sz="1200" dirty="0"/>
              <a:t>“allocated memory should be at least 6 GB…”</a:t>
            </a:r>
          </a:p>
        </p:txBody>
      </p:sp>
      <p:cxnSp>
        <p:nvCxnSpPr>
          <p:cNvPr id="15" name="Straight Arrow Connector 14"/>
          <p:cNvCxnSpPr>
            <a:endCxn id="12" idx="3"/>
          </p:cNvCxnSpPr>
          <p:nvPr/>
        </p:nvCxnSpPr>
        <p:spPr>
          <a:xfrm flipH="1" flipV="1">
            <a:off x="5774360" y="2424537"/>
            <a:ext cx="1681268" cy="7441"/>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774360" y="3256179"/>
            <a:ext cx="1615513" cy="80206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4"/>
          <p:cNvSpPr/>
          <p:nvPr/>
        </p:nvSpPr>
        <p:spPr bwMode="auto">
          <a:xfrm>
            <a:off x="3470103" y="2335594"/>
            <a:ext cx="1728192"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buClr>
                <a:srgbClr val="000000"/>
              </a:buClr>
              <a:buSzPct val="100000"/>
            </a:pPr>
            <a:r>
              <a:rPr lang="de-AT" dirty="0">
                <a:solidFill>
                  <a:schemeClr val="tx1"/>
                </a:solidFill>
                <a:latin typeface="Arial" charset="0"/>
              </a:rPr>
              <a:t>Cloud Service</a:t>
            </a:r>
          </a:p>
        </p:txBody>
      </p:sp>
      <p:cxnSp>
        <p:nvCxnSpPr>
          <p:cNvPr id="18" name="Gerade Verbindung mit Pfeil 16"/>
          <p:cNvCxnSpPr>
            <a:stCxn id="24" idx="2"/>
          </p:cNvCxnSpPr>
          <p:nvPr/>
        </p:nvCxnSpPr>
        <p:spPr bwMode="auto">
          <a:xfrm>
            <a:off x="4334199" y="2839650"/>
            <a:ext cx="0" cy="504056"/>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9" name="Rechteck 17"/>
          <p:cNvSpPr/>
          <p:nvPr/>
        </p:nvSpPr>
        <p:spPr bwMode="auto">
          <a:xfrm>
            <a:off x="3470103" y="3343706"/>
            <a:ext cx="1728192" cy="64807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defTabSz="457200" fontAlgn="base">
              <a:spcBef>
                <a:spcPct val="0"/>
              </a:spcBef>
              <a:spcAft>
                <a:spcPct val="0"/>
              </a:spcAft>
              <a:buClr>
                <a:srgbClr val="000000"/>
              </a:buClr>
              <a:buSzPct val="100000"/>
            </a:pPr>
            <a:r>
              <a:rPr lang="de-AT" dirty="0">
                <a:solidFill>
                  <a:schemeClr val="tx1"/>
                </a:solidFill>
                <a:latin typeface="Arial" charset="0"/>
              </a:rPr>
              <a:t>Service </a:t>
            </a:r>
            <a:r>
              <a:rPr lang="de-AT" dirty="0" err="1">
                <a:solidFill>
                  <a:schemeClr val="tx1"/>
                </a:solidFill>
                <a:latin typeface="Arial" charset="0"/>
              </a:rPr>
              <a:t>Topology</a:t>
            </a:r>
            <a:endParaRPr lang="de-AT" dirty="0">
              <a:solidFill>
                <a:schemeClr val="tx1"/>
              </a:solidFill>
              <a:latin typeface="Arial" charset="0"/>
            </a:endParaRPr>
          </a:p>
        </p:txBody>
      </p:sp>
      <p:sp>
        <p:nvSpPr>
          <p:cNvPr id="20" name="Rechteck 18"/>
          <p:cNvSpPr/>
          <p:nvPr/>
        </p:nvSpPr>
        <p:spPr bwMode="auto">
          <a:xfrm>
            <a:off x="3470103" y="4531826"/>
            <a:ext cx="1728192"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buClr>
                <a:srgbClr val="000000"/>
              </a:buClr>
              <a:buSzPct val="100000"/>
            </a:pPr>
            <a:r>
              <a:rPr lang="de-AT" dirty="0">
                <a:solidFill>
                  <a:schemeClr val="tx1"/>
                </a:solidFill>
                <a:latin typeface="Arial" charset="0"/>
              </a:rPr>
              <a:t>Service Unit</a:t>
            </a:r>
          </a:p>
        </p:txBody>
      </p:sp>
      <p:sp>
        <p:nvSpPr>
          <p:cNvPr id="21" name="Rechteck 19"/>
          <p:cNvSpPr/>
          <p:nvPr/>
        </p:nvSpPr>
        <p:spPr bwMode="auto">
          <a:xfrm>
            <a:off x="3458249" y="5424832"/>
            <a:ext cx="1728192" cy="504056"/>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buClr>
                <a:srgbClr val="000000"/>
              </a:buClr>
              <a:buSzPct val="100000"/>
            </a:pPr>
            <a:r>
              <a:rPr lang="de-AT" dirty="0">
                <a:solidFill>
                  <a:schemeClr val="tx1"/>
                </a:solidFill>
                <a:latin typeface="Arial" charset="0"/>
              </a:rPr>
              <a:t>Code Region</a:t>
            </a:r>
          </a:p>
        </p:txBody>
      </p:sp>
      <p:cxnSp>
        <p:nvCxnSpPr>
          <p:cNvPr id="22" name="Gerade Verbindung mit Pfeil 20"/>
          <p:cNvCxnSpPr/>
          <p:nvPr/>
        </p:nvCxnSpPr>
        <p:spPr bwMode="auto">
          <a:xfrm>
            <a:off x="4334199" y="3991778"/>
            <a:ext cx="0" cy="54004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23" name="Gerade Verbindung mit Pfeil 21"/>
          <p:cNvCxnSpPr/>
          <p:nvPr/>
        </p:nvCxnSpPr>
        <p:spPr bwMode="auto">
          <a:xfrm flipH="1">
            <a:off x="4322345" y="5035882"/>
            <a:ext cx="11854" cy="388950"/>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24" name="Gewinkelte Verbindung 22"/>
          <p:cNvCxnSpPr/>
          <p:nvPr/>
        </p:nvCxnSpPr>
        <p:spPr bwMode="auto">
          <a:xfrm rot="10800000">
            <a:off x="3470103" y="3667744"/>
            <a:ext cx="864096" cy="540071"/>
          </a:xfrm>
          <a:prstGeom prst="bentConnector3">
            <a:avLst>
              <a:gd name="adj1" fmla="val 126455"/>
            </a:avLst>
          </a:prstGeom>
          <a:solidFill>
            <a:srgbClr val="00B8FF"/>
          </a:solidFill>
          <a:ln w="9525" cap="flat" cmpd="sng" algn="ctr">
            <a:solidFill>
              <a:schemeClr val="tx1"/>
            </a:solidFill>
            <a:prstDash val="solid"/>
            <a:round/>
            <a:headEnd type="none" w="med" len="med"/>
            <a:tailEnd type="triangle"/>
          </a:ln>
          <a:effectLst/>
        </p:spPr>
      </p:cxnSp>
      <p:sp>
        <p:nvSpPr>
          <p:cNvPr id="25" name="Rechteck 23"/>
          <p:cNvSpPr/>
          <p:nvPr/>
        </p:nvSpPr>
        <p:spPr bwMode="auto">
          <a:xfrm>
            <a:off x="2548171" y="1932445"/>
            <a:ext cx="3226189" cy="4363589"/>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buClr>
                <a:srgbClr val="000000"/>
              </a:buClr>
              <a:buSzPct val="100000"/>
            </a:pPr>
            <a:endParaRPr lang="de-AT">
              <a:solidFill>
                <a:schemeClr val="bg1"/>
              </a:solidFill>
              <a:latin typeface="Arial" charset="0"/>
            </a:endParaRPr>
          </a:p>
        </p:txBody>
      </p:sp>
      <p:sp>
        <p:nvSpPr>
          <p:cNvPr id="26" name="Textfeld 24"/>
          <p:cNvSpPr txBox="1"/>
          <p:nvPr/>
        </p:nvSpPr>
        <p:spPr>
          <a:xfrm>
            <a:off x="1744698" y="1252098"/>
            <a:ext cx="3153451" cy="369332"/>
          </a:xfrm>
          <a:prstGeom prst="rect">
            <a:avLst/>
          </a:prstGeom>
          <a:noFill/>
        </p:spPr>
        <p:txBody>
          <a:bodyPr wrap="square" rtlCol="0">
            <a:spAutoFit/>
          </a:bodyPr>
          <a:lstStyle/>
          <a:p>
            <a:r>
              <a:rPr lang="de-AT" dirty="0">
                <a:solidFill>
                  <a:schemeClr val="accent2">
                    <a:lumMod val="75000"/>
                  </a:schemeClr>
                </a:solidFill>
              </a:rPr>
              <a:t>Service/</a:t>
            </a:r>
            <a:r>
              <a:rPr lang="de-AT" dirty="0" err="1">
                <a:solidFill>
                  <a:schemeClr val="accent2">
                    <a:lumMod val="75000"/>
                  </a:schemeClr>
                </a:solidFill>
              </a:rPr>
              <a:t>Application</a:t>
            </a:r>
            <a:r>
              <a:rPr lang="de-AT" dirty="0">
                <a:solidFill>
                  <a:schemeClr val="accent2">
                    <a:lumMod val="75000"/>
                  </a:schemeClr>
                </a:solidFill>
              </a:rPr>
              <a:t> </a:t>
            </a:r>
            <a:r>
              <a:rPr lang="de-AT" dirty="0" err="1" smtClean="0">
                <a:solidFill>
                  <a:schemeClr val="accent2">
                    <a:lumMod val="75000"/>
                  </a:schemeClr>
                </a:solidFill>
              </a:rPr>
              <a:t>Structure</a:t>
            </a:r>
            <a:endParaRPr lang="de-AT" dirty="0">
              <a:solidFill>
                <a:schemeClr val="accent2">
                  <a:lumMod val="75000"/>
                </a:schemeClr>
              </a:solidFill>
            </a:endParaRPr>
          </a:p>
        </p:txBody>
      </p:sp>
    </p:spTree>
    <p:extLst>
      <p:ext uri="{BB962C8B-B14F-4D97-AF65-F5344CB8AC3E}">
        <p14:creationId xmlns:p14="http://schemas.microsoft.com/office/powerpoint/2010/main" val="3391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7" grpId="0" animBg="1"/>
      <p:bldP spid="19" grpId="0" animBg="1"/>
      <p:bldP spid="20" grpId="0" animBg="1"/>
      <p:bldP spid="21" grpId="0" animBg="1"/>
      <p:bldP spid="25" grpId="0" animBg="1"/>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solidFill>
                  <a:schemeClr val="accent1">
                    <a:lumMod val="75000"/>
                  </a:schemeClr>
                </a:solidFill>
              </a:rPr>
              <a:t>SYBL </a:t>
            </a:r>
            <a:r>
              <a:rPr lang="de-DE" b="1" dirty="0" err="1" smtClean="0">
                <a:solidFill>
                  <a:schemeClr val="accent1">
                    <a:lumMod val="75000"/>
                  </a:schemeClr>
                </a:solidFill>
              </a:rPr>
              <a:t>and</a:t>
            </a:r>
            <a:r>
              <a:rPr lang="de-DE" b="1" dirty="0" smtClean="0">
                <a:solidFill>
                  <a:schemeClr val="accent1">
                    <a:lumMod val="75000"/>
                  </a:schemeClr>
                </a:solidFill>
              </a:rPr>
              <a:t> </a:t>
            </a:r>
            <a:r>
              <a:rPr lang="de-DE" b="1" dirty="0" err="1" smtClean="0">
                <a:solidFill>
                  <a:schemeClr val="accent1">
                    <a:lumMod val="75000"/>
                  </a:schemeClr>
                </a:solidFill>
              </a:rPr>
              <a:t>rSYBL</a:t>
            </a:r>
            <a:endParaRPr lang="de-DE" b="1" dirty="0">
              <a:solidFill>
                <a:schemeClr val="accent1">
                  <a:lumMod val="75000"/>
                </a:schemeClr>
              </a:solidFill>
            </a:endParaRPr>
          </a:p>
        </p:txBody>
      </p:sp>
      <p:sp>
        <p:nvSpPr>
          <p:cNvPr id="3" name="Inhaltsplatzhalter 2"/>
          <p:cNvSpPr>
            <a:spLocks noGrp="1"/>
          </p:cNvSpPr>
          <p:nvPr>
            <p:ph idx="1"/>
          </p:nvPr>
        </p:nvSpPr>
        <p:spPr/>
        <p:txBody>
          <a:bodyPr>
            <a:normAutofit fontScale="62500" lnSpcReduction="20000"/>
          </a:bodyPr>
          <a:lstStyle/>
          <a:p>
            <a:pPr>
              <a:lnSpc>
                <a:spcPct val="150000"/>
              </a:lnSpc>
            </a:pPr>
            <a:r>
              <a:rPr lang="de-DE" b="1" dirty="0" smtClean="0">
                <a:solidFill>
                  <a:schemeClr val="accent2">
                    <a:lumMod val="75000"/>
                  </a:schemeClr>
                </a:solidFill>
                <a:latin typeface="Century Gothic" charset="0"/>
                <a:ea typeface="Century Gothic" charset="0"/>
                <a:cs typeface="Century Gothic" charset="0"/>
              </a:rPr>
              <a:t>SYBL (Simple </a:t>
            </a:r>
            <a:r>
              <a:rPr lang="de-DE" b="1" dirty="0" err="1" smtClean="0">
                <a:solidFill>
                  <a:schemeClr val="accent2">
                    <a:lumMod val="75000"/>
                  </a:schemeClr>
                </a:solidFill>
                <a:latin typeface="Century Gothic" charset="0"/>
                <a:ea typeface="Century Gothic" charset="0"/>
                <a:cs typeface="Century Gothic" charset="0"/>
              </a:rPr>
              <a:t>Yet</a:t>
            </a:r>
            <a:r>
              <a:rPr lang="de-DE" b="1" dirty="0" smtClean="0">
                <a:solidFill>
                  <a:schemeClr val="accent2">
                    <a:lumMod val="75000"/>
                  </a:schemeClr>
                </a:solidFill>
                <a:latin typeface="Century Gothic" charset="0"/>
                <a:ea typeface="Century Gothic" charset="0"/>
                <a:cs typeface="Century Gothic" charset="0"/>
              </a:rPr>
              <a:t> </a:t>
            </a:r>
            <a:r>
              <a:rPr lang="de-DE" b="1" dirty="0" err="1" smtClean="0">
                <a:solidFill>
                  <a:schemeClr val="accent2">
                    <a:lumMod val="75000"/>
                  </a:schemeClr>
                </a:solidFill>
                <a:latin typeface="Century Gothic" charset="0"/>
                <a:ea typeface="Century Gothic" charset="0"/>
                <a:cs typeface="Century Gothic" charset="0"/>
              </a:rPr>
              <a:t>Beautiful</a:t>
            </a:r>
            <a:r>
              <a:rPr lang="de-DE" b="1" dirty="0" smtClean="0">
                <a:solidFill>
                  <a:schemeClr val="accent2">
                    <a:lumMod val="75000"/>
                  </a:schemeClr>
                </a:solidFill>
                <a:latin typeface="Century Gothic" charset="0"/>
                <a:ea typeface="Century Gothic" charset="0"/>
                <a:cs typeface="Century Gothic" charset="0"/>
              </a:rPr>
              <a:t> Language)</a:t>
            </a:r>
          </a:p>
          <a:p>
            <a:pPr lvl="1">
              <a:lnSpc>
                <a:spcPct val="150000"/>
              </a:lnSpc>
            </a:pPr>
            <a:r>
              <a:rPr lang="de-DE" dirty="0" smtClean="0">
                <a:latin typeface="Century Gothic" charset="0"/>
                <a:ea typeface="Century Gothic" charset="0"/>
                <a:cs typeface="Century Gothic" charset="0"/>
              </a:rPr>
              <a:t>A </a:t>
            </a:r>
            <a:r>
              <a:rPr lang="de-DE" dirty="0" err="1" smtClean="0">
                <a:latin typeface="Century Gothic" charset="0"/>
                <a:ea typeface="Century Gothic" charset="0"/>
                <a:cs typeface="Century Gothic" charset="0"/>
              </a:rPr>
              <a:t>language</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for</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specifying</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elasticity</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controls</a:t>
            </a:r>
            <a:endParaRPr lang="de-DE" dirty="0" smtClean="0">
              <a:latin typeface="Century Gothic" charset="0"/>
              <a:ea typeface="Century Gothic" charset="0"/>
              <a:cs typeface="Century Gothic" charset="0"/>
            </a:endParaRPr>
          </a:p>
          <a:p>
            <a:pPr lvl="1">
              <a:lnSpc>
                <a:spcPct val="150000"/>
              </a:lnSpc>
            </a:pPr>
            <a:r>
              <a:rPr lang="de-DE" dirty="0" err="1" smtClean="0">
                <a:latin typeface="Century Gothic" charset="0"/>
                <a:ea typeface="Century Gothic" charset="0"/>
                <a:cs typeface="Century Gothic" charset="0"/>
              </a:rPr>
              <a:t>Directive-based</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and</a:t>
            </a:r>
            <a:r>
              <a:rPr lang="de-DE" dirty="0" smtClean="0">
                <a:latin typeface="Century Gothic" charset="0"/>
                <a:ea typeface="Century Gothic" charset="0"/>
                <a:cs typeface="Century Gothic" charset="0"/>
              </a:rPr>
              <a:t> XML-</a:t>
            </a:r>
            <a:r>
              <a:rPr lang="de-DE" dirty="0" err="1" smtClean="0">
                <a:latin typeface="Century Gothic" charset="0"/>
                <a:ea typeface="Century Gothic" charset="0"/>
                <a:cs typeface="Century Gothic" charset="0"/>
              </a:rPr>
              <a:t>based</a:t>
            </a:r>
            <a:endParaRPr lang="de-DE" dirty="0" smtClean="0">
              <a:latin typeface="Century Gothic" charset="0"/>
              <a:ea typeface="Century Gothic" charset="0"/>
              <a:cs typeface="Century Gothic" charset="0"/>
            </a:endParaRPr>
          </a:p>
          <a:p>
            <a:pPr>
              <a:lnSpc>
                <a:spcPct val="150000"/>
              </a:lnSpc>
            </a:pPr>
            <a:r>
              <a:rPr lang="de-DE" b="1" dirty="0" err="1" smtClean="0">
                <a:solidFill>
                  <a:schemeClr val="accent2">
                    <a:lumMod val="75000"/>
                  </a:schemeClr>
                </a:solidFill>
                <a:latin typeface="Century Gothic" charset="0"/>
                <a:ea typeface="Century Gothic" charset="0"/>
                <a:cs typeface="Century Gothic" charset="0"/>
              </a:rPr>
              <a:t>rSYBL</a:t>
            </a:r>
            <a:r>
              <a:rPr lang="de-DE" b="1" dirty="0" smtClean="0">
                <a:latin typeface="Century Gothic" charset="0"/>
                <a:ea typeface="Century Gothic" charset="0"/>
                <a:cs typeface="Century Gothic" charset="0"/>
              </a:rPr>
              <a:t> </a:t>
            </a:r>
            <a:r>
              <a:rPr lang="de-DE" dirty="0" smtClean="0">
                <a:latin typeface="Century Gothic" charset="0"/>
                <a:ea typeface="Century Gothic" charset="0"/>
                <a:cs typeface="Century Gothic" charset="0"/>
              </a:rPr>
              <a:t>– </a:t>
            </a:r>
            <a:r>
              <a:rPr lang="de-DE" dirty="0" err="1">
                <a:latin typeface="Century Gothic" charset="0"/>
                <a:ea typeface="Century Gothic" charset="0"/>
                <a:cs typeface="Century Gothic" charset="0"/>
              </a:rPr>
              <a:t>R</a:t>
            </a:r>
            <a:r>
              <a:rPr lang="de-DE" dirty="0" err="1" smtClean="0">
                <a:latin typeface="Century Gothic" charset="0"/>
                <a:ea typeface="Century Gothic" charset="0"/>
                <a:cs typeface="Century Gothic" charset="0"/>
              </a:rPr>
              <a:t>untime</a:t>
            </a:r>
            <a:r>
              <a:rPr lang="de-DE" dirty="0" smtClean="0">
                <a:latin typeface="Century Gothic" charset="0"/>
                <a:ea typeface="Century Gothic" charset="0"/>
                <a:cs typeface="Century Gothic" charset="0"/>
              </a:rPr>
              <a:t> SYBL</a:t>
            </a:r>
          </a:p>
          <a:p>
            <a:pPr lvl="1">
              <a:lnSpc>
                <a:spcPct val="150000"/>
              </a:lnSpc>
            </a:pPr>
            <a:r>
              <a:rPr lang="de-DE" dirty="0" smtClean="0">
                <a:latin typeface="Century Gothic" charset="0"/>
                <a:ea typeface="Century Gothic" charset="0"/>
                <a:cs typeface="Century Gothic" charset="0"/>
              </a:rPr>
              <a:t>A </a:t>
            </a:r>
            <a:r>
              <a:rPr lang="de-DE" dirty="0" err="1" smtClean="0">
                <a:latin typeface="Century Gothic" charset="0"/>
                <a:ea typeface="Century Gothic" charset="0"/>
                <a:cs typeface="Century Gothic" charset="0"/>
              </a:rPr>
              <a:t>set</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of</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runtime</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services</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that</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accept</a:t>
            </a:r>
            <a:r>
              <a:rPr lang="de-DE" dirty="0" smtClean="0">
                <a:latin typeface="Century Gothic" charset="0"/>
                <a:ea typeface="Century Gothic" charset="0"/>
                <a:cs typeface="Century Gothic" charset="0"/>
              </a:rPr>
              <a:t> SYBL-</a:t>
            </a:r>
            <a:r>
              <a:rPr lang="de-DE" dirty="0" err="1" smtClean="0">
                <a:latin typeface="Century Gothic" charset="0"/>
                <a:ea typeface="Century Gothic" charset="0"/>
                <a:cs typeface="Century Gothic" charset="0"/>
              </a:rPr>
              <a:t>based</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specifications</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and</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control</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the</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elasticity</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of</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cloud</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applications</a:t>
            </a:r>
            <a:r>
              <a:rPr lang="de-DE" dirty="0" smtClean="0">
                <a:latin typeface="Century Gothic" charset="0"/>
                <a:ea typeface="Century Gothic" charset="0"/>
                <a:cs typeface="Century Gothic" charset="0"/>
              </a:rPr>
              <a:t> at </a:t>
            </a:r>
            <a:r>
              <a:rPr lang="de-DE" dirty="0" err="1" smtClean="0">
                <a:latin typeface="Century Gothic" charset="0"/>
                <a:ea typeface="Century Gothic" charset="0"/>
                <a:cs typeface="Century Gothic" charset="0"/>
              </a:rPr>
              <a:t>runtime</a:t>
            </a:r>
            <a:endParaRPr lang="de-DE" dirty="0">
              <a:latin typeface="Century Gothic" charset="0"/>
              <a:ea typeface="Century Gothic" charset="0"/>
              <a:cs typeface="Century Gothic" charset="0"/>
            </a:endParaRPr>
          </a:p>
          <a:p>
            <a:pPr>
              <a:lnSpc>
                <a:spcPct val="150000"/>
              </a:lnSpc>
            </a:pPr>
            <a:r>
              <a:rPr lang="de-DE" dirty="0" smtClean="0">
                <a:latin typeface="Century Gothic" charset="0"/>
                <a:ea typeface="Century Gothic" charset="0"/>
                <a:cs typeface="Century Gothic" charset="0"/>
              </a:rPr>
              <a:t>Prototype:</a:t>
            </a:r>
          </a:p>
          <a:p>
            <a:pPr lvl="1">
              <a:lnSpc>
                <a:spcPct val="150000"/>
              </a:lnSpc>
            </a:pPr>
            <a:r>
              <a:rPr lang="de-DE" dirty="0" smtClean="0">
                <a:latin typeface="Century Gothic" charset="0"/>
                <a:ea typeface="Century Gothic" charset="0"/>
                <a:cs typeface="Century Gothic" charset="0"/>
                <a:hlinkClick r:id="rId2"/>
              </a:rPr>
              <a:t>https</a:t>
            </a:r>
            <a:r>
              <a:rPr lang="de-DE" dirty="0">
                <a:latin typeface="Century Gothic" charset="0"/>
                <a:ea typeface="Century Gothic" charset="0"/>
                <a:cs typeface="Century Gothic" charset="0"/>
                <a:hlinkClick r:id="rId2"/>
              </a:rPr>
              <a:t>://</a:t>
            </a:r>
            <a:r>
              <a:rPr lang="de-DE" dirty="0" smtClean="0">
                <a:latin typeface="Century Gothic" charset="0"/>
                <a:ea typeface="Century Gothic" charset="0"/>
                <a:cs typeface="Century Gothic" charset="0"/>
                <a:hlinkClick r:id="rId2"/>
              </a:rPr>
              <a:t>github.com/tuwiendsg/rSYBL</a:t>
            </a:r>
            <a:endParaRPr lang="de-DE" dirty="0">
              <a:latin typeface="Century Gothic" charset="0"/>
              <a:ea typeface="Century Gothic" charset="0"/>
              <a:cs typeface="Century Gothic" charset="0"/>
            </a:endParaRPr>
          </a:p>
          <a:p>
            <a:pPr>
              <a:lnSpc>
                <a:spcPct val="150000"/>
              </a:lnSpc>
            </a:pPr>
            <a:r>
              <a:rPr lang="de-DE" dirty="0" err="1" smtClean="0">
                <a:latin typeface="Century Gothic" charset="0"/>
                <a:ea typeface="Century Gothic" charset="0"/>
                <a:cs typeface="Century Gothic" charset="0"/>
              </a:rPr>
              <a:t>Full</a:t>
            </a:r>
            <a:r>
              <a:rPr lang="de-DE" dirty="0">
                <a:latin typeface="Century Gothic" charset="0"/>
                <a:ea typeface="Century Gothic" charset="0"/>
                <a:cs typeface="Century Gothic" charset="0"/>
              </a:rPr>
              <a:t> </a:t>
            </a:r>
            <a:r>
              <a:rPr lang="de-DE" dirty="0" smtClean="0">
                <a:latin typeface="Century Gothic" charset="0"/>
                <a:ea typeface="Century Gothic" charset="0"/>
                <a:cs typeface="Century Gothic" charset="0"/>
              </a:rPr>
              <a:t>Syntax</a:t>
            </a:r>
          </a:p>
          <a:p>
            <a:pPr lvl="1">
              <a:lnSpc>
                <a:spcPct val="150000"/>
              </a:lnSpc>
            </a:pPr>
            <a:r>
              <a:rPr lang="de-AT" dirty="0">
                <a:solidFill>
                  <a:srgbClr val="FF0000"/>
                </a:solidFill>
                <a:hlinkClick r:id="rId3"/>
              </a:rPr>
              <a:t>http://</a:t>
            </a:r>
            <a:r>
              <a:rPr lang="de-AT" dirty="0" err="1" smtClean="0">
                <a:solidFill>
                  <a:srgbClr val="FF0000"/>
                </a:solidFill>
                <a:hlinkClick r:id="rId3"/>
              </a:rPr>
              <a:t>dsg.tuwien.ac.at</a:t>
            </a:r>
            <a:r>
              <a:rPr lang="de-AT" dirty="0" smtClean="0">
                <a:solidFill>
                  <a:srgbClr val="FF0000"/>
                </a:solidFill>
                <a:hlinkClick r:id="rId3"/>
              </a:rPr>
              <a:t>/</a:t>
            </a:r>
            <a:r>
              <a:rPr lang="de-AT" dirty="0" err="1" smtClean="0">
                <a:solidFill>
                  <a:srgbClr val="FF0000"/>
                </a:solidFill>
                <a:hlinkClick r:id="rId3"/>
              </a:rPr>
              <a:t>research</a:t>
            </a:r>
            <a:r>
              <a:rPr lang="de-AT" dirty="0" smtClean="0">
                <a:solidFill>
                  <a:srgbClr val="FF0000"/>
                </a:solidFill>
                <a:hlinkClick r:id="rId3"/>
              </a:rPr>
              <a:t>/</a:t>
            </a:r>
            <a:r>
              <a:rPr lang="de-AT" dirty="0" err="1" smtClean="0">
                <a:solidFill>
                  <a:srgbClr val="FF0000"/>
                </a:solidFill>
                <a:hlinkClick r:id="rId3"/>
              </a:rPr>
              <a:t>viecom</a:t>
            </a:r>
            <a:r>
              <a:rPr lang="de-AT" dirty="0" smtClean="0">
                <a:solidFill>
                  <a:srgbClr val="FF0000"/>
                </a:solidFill>
                <a:hlinkClick r:id="rId3"/>
              </a:rPr>
              <a:t>/SYBL</a:t>
            </a:r>
            <a:endParaRPr lang="de-AT" dirty="0">
              <a:solidFill>
                <a:srgbClr val="FF0000"/>
              </a:solidFill>
            </a:endParaRPr>
          </a:p>
        </p:txBody>
      </p:sp>
      <p:sp>
        <p:nvSpPr>
          <p:cNvPr id="4" name="Foliennummernplatzhalter 3"/>
          <p:cNvSpPr>
            <a:spLocks noGrp="1"/>
          </p:cNvSpPr>
          <p:nvPr>
            <p:ph type="sldNum" sz="quarter" idx="12"/>
          </p:nvPr>
        </p:nvSpPr>
        <p:spPr/>
        <p:txBody>
          <a:bodyPr/>
          <a:lstStyle/>
          <a:p>
            <a:fld id="{7A3F8858-FF6C-4180-8B2D-FE66EA519E33}" type="slidenum">
              <a:rPr lang="el-GR" smtClean="0"/>
              <a:pPr/>
              <a:t>62</a:t>
            </a:fld>
            <a:endParaRPr lang="el-GR"/>
          </a:p>
        </p:txBody>
      </p:sp>
      <p:sp>
        <p:nvSpPr>
          <p:cNvPr id="5" name="Fußzeilenplatzhalter 4"/>
          <p:cNvSpPr>
            <a:spLocks noGrp="1"/>
          </p:cNvSpPr>
          <p:nvPr>
            <p:ph type="ftr" sz="quarter" idx="11"/>
          </p:nvPr>
        </p:nvSpPr>
        <p:spPr/>
        <p:txBody>
          <a:bodyPr/>
          <a:lstStyle/>
          <a:p>
            <a:r>
              <a:rPr lang="en-US" smtClean="0"/>
              <a:t>IEEE/ACM International Conference on Utility and Cloud Computing (UCC 2015)</a:t>
            </a:r>
            <a:endParaRPr lang="el-GR" dirty="0"/>
          </a:p>
        </p:txBody>
      </p:sp>
    </p:spTree>
    <p:extLst>
      <p:ext uri="{BB962C8B-B14F-4D97-AF65-F5344CB8AC3E}">
        <p14:creationId xmlns:p14="http://schemas.microsoft.com/office/powerpoint/2010/main" val="2365334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7176120" y="3962107"/>
            <a:ext cx="1190490" cy="1003106"/>
          </a:xfrm>
          <a:prstGeom prst="rect">
            <a:avLst/>
          </a:prstGeom>
          <a:gradFill>
            <a:gsLst>
              <a:gs pos="0">
                <a:schemeClr val="dk1">
                  <a:tint val="50000"/>
                  <a:satMod val="300000"/>
                  <a:alpha val="50000"/>
                </a:schemeClr>
              </a:gs>
              <a:gs pos="35000">
                <a:schemeClr val="dk1">
                  <a:tint val="37000"/>
                  <a:satMod val="300000"/>
                  <a:alpha val="49000"/>
                </a:schemeClr>
              </a:gs>
              <a:gs pos="100000">
                <a:schemeClr val="dk1">
                  <a:tint val="15000"/>
                  <a:satMod val="350000"/>
                  <a:alpha val="53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Rectangle 11"/>
          <p:cNvSpPr/>
          <p:nvPr/>
        </p:nvSpPr>
        <p:spPr>
          <a:xfrm>
            <a:off x="8450306" y="3895105"/>
            <a:ext cx="1190490" cy="1003106"/>
          </a:xfrm>
          <a:prstGeom prst="rect">
            <a:avLst/>
          </a:prstGeom>
          <a:gradFill>
            <a:gsLst>
              <a:gs pos="0">
                <a:schemeClr val="dk1">
                  <a:tint val="50000"/>
                  <a:satMod val="300000"/>
                  <a:alpha val="50000"/>
                </a:schemeClr>
              </a:gs>
              <a:gs pos="35000">
                <a:schemeClr val="dk1">
                  <a:tint val="37000"/>
                  <a:satMod val="300000"/>
                  <a:alpha val="49000"/>
                </a:schemeClr>
              </a:gs>
              <a:gs pos="100000">
                <a:schemeClr val="dk1">
                  <a:tint val="15000"/>
                  <a:satMod val="350000"/>
                  <a:alpha val="53000"/>
                </a:schemeClr>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Rounded Rectangle 9"/>
          <p:cNvSpPr/>
          <p:nvPr/>
        </p:nvSpPr>
        <p:spPr>
          <a:xfrm>
            <a:off x="1653609" y="3777853"/>
            <a:ext cx="3236442" cy="10388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liennummernplatzhalter 3"/>
          <p:cNvSpPr>
            <a:spLocks noGrp="1"/>
          </p:cNvSpPr>
          <p:nvPr>
            <p:ph type="sldNum" sz="quarter" idx="12"/>
          </p:nvPr>
        </p:nvSpPr>
        <p:spPr/>
        <p:txBody>
          <a:bodyPr/>
          <a:lstStyle/>
          <a:p>
            <a:fld id="{7A3F8858-FF6C-4180-8B2D-FE66EA519E33}" type="slidenum">
              <a:rPr lang="el-GR" smtClean="0"/>
              <a:pPr/>
              <a:t>63</a:t>
            </a:fld>
            <a:endParaRPr lang="el-GR" dirty="0"/>
          </a:p>
        </p:txBody>
      </p:sp>
      <p:grpSp>
        <p:nvGrpSpPr>
          <p:cNvPr id="90" name="Group 89"/>
          <p:cNvGrpSpPr/>
          <p:nvPr/>
        </p:nvGrpSpPr>
        <p:grpSpPr>
          <a:xfrm>
            <a:off x="1742614" y="3003200"/>
            <a:ext cx="1008112" cy="653058"/>
            <a:chOff x="35496" y="4962512"/>
            <a:chExt cx="1008112" cy="653058"/>
          </a:xfrm>
        </p:grpSpPr>
        <p:sp>
          <p:nvSpPr>
            <p:cNvPr id="2" name="Rectangle 1"/>
            <p:cNvSpPr/>
            <p:nvPr/>
          </p:nvSpPr>
          <p:spPr>
            <a:xfrm>
              <a:off x="35496" y="5096069"/>
              <a:ext cx="1008112" cy="347141"/>
            </a:xfrm>
            <a:prstGeom prst="rect">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c- </a:t>
              </a:r>
              <a:r>
                <a:rPr lang="en-US" dirty="0" err="1"/>
                <a:t>lipse</a:t>
              </a:r>
              <a:endParaRPr lang="en-US" dirty="0"/>
            </a:p>
          </p:txBody>
        </p:sp>
        <p:pic>
          <p:nvPicPr>
            <p:cNvPr id="1026" name="Picture 2" descr="https://raw.github.com/yoshimov/chocolatey-packages/master/eclipse-java-juno/Eclipse_Icon_by_floswe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17" y="4962512"/>
              <a:ext cx="822969" cy="65305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 name="Rounded Rectangle 6"/>
          <p:cNvSpPr/>
          <p:nvPr/>
        </p:nvSpPr>
        <p:spPr>
          <a:xfrm>
            <a:off x="1742614" y="3888485"/>
            <a:ext cx="1512168" cy="500099"/>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Elasticity Quantification</a:t>
            </a:r>
          </a:p>
        </p:txBody>
      </p:sp>
      <p:sp>
        <p:nvSpPr>
          <p:cNvPr id="24" name="Rectangle 23"/>
          <p:cNvSpPr/>
          <p:nvPr/>
        </p:nvSpPr>
        <p:spPr>
          <a:xfrm>
            <a:off x="8224650" y="3058580"/>
            <a:ext cx="1226839" cy="503495"/>
          </a:xfrm>
          <a:prstGeom prst="rect">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Decision Module</a:t>
            </a:r>
          </a:p>
        </p:txBody>
      </p:sp>
      <p:sp>
        <p:nvSpPr>
          <p:cNvPr id="26" name="Rounded Rectangle 25"/>
          <p:cNvSpPr/>
          <p:nvPr/>
        </p:nvSpPr>
        <p:spPr>
          <a:xfrm>
            <a:off x="3425811" y="3888484"/>
            <a:ext cx="1275928" cy="500099"/>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Smart Deployment</a:t>
            </a:r>
          </a:p>
        </p:txBody>
      </p:sp>
      <p:sp>
        <p:nvSpPr>
          <p:cNvPr id="27" name="Rounded Rectangle 26"/>
          <p:cNvSpPr/>
          <p:nvPr/>
        </p:nvSpPr>
        <p:spPr>
          <a:xfrm>
            <a:off x="7149318" y="3997423"/>
            <a:ext cx="1300989" cy="500099"/>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Elasticity Relationships</a:t>
            </a:r>
          </a:p>
        </p:txBody>
      </p:sp>
      <p:sp>
        <p:nvSpPr>
          <p:cNvPr id="28" name="Rounded Rectangle 27"/>
          <p:cNvSpPr/>
          <p:nvPr/>
        </p:nvSpPr>
        <p:spPr>
          <a:xfrm>
            <a:off x="8571967" y="3993635"/>
            <a:ext cx="1012957" cy="500099"/>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Elasticity Behavior</a:t>
            </a:r>
          </a:p>
        </p:txBody>
      </p:sp>
      <p:sp>
        <p:nvSpPr>
          <p:cNvPr id="45" name="TextBox 44"/>
          <p:cNvSpPr txBox="1"/>
          <p:nvPr/>
        </p:nvSpPr>
        <p:spPr>
          <a:xfrm>
            <a:off x="1696740" y="2630895"/>
            <a:ext cx="1298753" cy="369332"/>
          </a:xfrm>
          <a:prstGeom prst="rect">
            <a:avLst/>
          </a:prstGeom>
          <a:noFill/>
        </p:spPr>
        <p:txBody>
          <a:bodyPr wrap="none" rtlCol="0">
            <a:spAutoFit/>
          </a:bodyPr>
          <a:lstStyle/>
          <a:p>
            <a:r>
              <a:rPr lang="en-US" dirty="0"/>
              <a:t>Design time</a:t>
            </a:r>
          </a:p>
        </p:txBody>
      </p:sp>
      <p:sp>
        <p:nvSpPr>
          <p:cNvPr id="47" name="TextBox 46"/>
          <p:cNvSpPr txBox="1"/>
          <p:nvPr/>
        </p:nvSpPr>
        <p:spPr>
          <a:xfrm>
            <a:off x="9451489" y="2019428"/>
            <a:ext cx="1035861" cy="369332"/>
          </a:xfrm>
          <a:prstGeom prst="rect">
            <a:avLst/>
          </a:prstGeom>
          <a:noFill/>
        </p:spPr>
        <p:txBody>
          <a:bodyPr wrap="none" rtlCol="0">
            <a:spAutoFit/>
          </a:bodyPr>
          <a:lstStyle/>
          <a:p>
            <a:r>
              <a:rPr lang="en-US" dirty="0"/>
              <a:t>Run time</a:t>
            </a:r>
          </a:p>
        </p:txBody>
      </p:sp>
      <p:sp>
        <p:nvSpPr>
          <p:cNvPr id="82" name="Rounded Rectangle 81"/>
          <p:cNvSpPr/>
          <p:nvPr/>
        </p:nvSpPr>
        <p:spPr>
          <a:xfrm>
            <a:off x="9640797" y="3993634"/>
            <a:ext cx="1012957" cy="500099"/>
          </a:xfrm>
          <a:prstGeom prst="round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Data Elasticity</a:t>
            </a:r>
          </a:p>
        </p:txBody>
      </p:sp>
      <p:sp>
        <p:nvSpPr>
          <p:cNvPr id="17" name="Rechteck 16"/>
          <p:cNvSpPr/>
          <p:nvPr/>
        </p:nvSpPr>
        <p:spPr>
          <a:xfrm>
            <a:off x="3425812" y="3049520"/>
            <a:ext cx="1165649" cy="5231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AT" dirty="0"/>
              <a:t>CELAR Server</a:t>
            </a:r>
            <a:endParaRPr lang="en-US" dirty="0"/>
          </a:p>
        </p:txBody>
      </p:sp>
      <p:sp>
        <p:nvSpPr>
          <p:cNvPr id="37" name="Rechteck 36"/>
          <p:cNvSpPr/>
          <p:nvPr/>
        </p:nvSpPr>
        <p:spPr>
          <a:xfrm>
            <a:off x="4962536" y="2934189"/>
            <a:ext cx="1165649"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cxnSp>
        <p:nvCxnSpPr>
          <p:cNvPr id="21" name="Gerade Verbindung mit Pfeil 20"/>
          <p:cNvCxnSpPr>
            <a:stCxn id="2" idx="3"/>
            <a:endCxn id="17" idx="1"/>
          </p:cNvCxnSpPr>
          <p:nvPr/>
        </p:nvCxnSpPr>
        <p:spPr>
          <a:xfrm>
            <a:off x="2750727" y="3310329"/>
            <a:ext cx="675085" cy="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p:cNvCxnSpPr>
            <a:stCxn id="17" idx="3"/>
            <a:endCxn id="37" idx="1"/>
          </p:cNvCxnSpPr>
          <p:nvPr/>
        </p:nvCxnSpPr>
        <p:spPr>
          <a:xfrm flipV="1">
            <a:off x="4591461" y="3150213"/>
            <a:ext cx="371075" cy="160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Rechteck 16"/>
          <p:cNvSpPr/>
          <p:nvPr/>
        </p:nvSpPr>
        <p:spPr>
          <a:xfrm>
            <a:off x="6634164" y="3049520"/>
            <a:ext cx="1165649" cy="5231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AT" dirty="0"/>
              <a:t>CELAR Manager</a:t>
            </a:r>
            <a:endParaRPr lang="en-US" dirty="0"/>
          </a:p>
        </p:txBody>
      </p:sp>
      <p:cxnSp>
        <p:nvCxnSpPr>
          <p:cNvPr id="53" name="Gerade Verbindung mit Pfeil 22"/>
          <p:cNvCxnSpPr>
            <a:stCxn id="50" idx="3"/>
            <a:endCxn id="24" idx="1"/>
          </p:cNvCxnSpPr>
          <p:nvPr/>
        </p:nvCxnSpPr>
        <p:spPr>
          <a:xfrm flipV="1">
            <a:off x="7799813" y="3310327"/>
            <a:ext cx="424837" cy="7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hteck 16"/>
          <p:cNvSpPr/>
          <p:nvPr/>
        </p:nvSpPr>
        <p:spPr>
          <a:xfrm>
            <a:off x="7723039" y="2471546"/>
            <a:ext cx="1165649" cy="26157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AT" dirty="0"/>
              <a:t>MELA</a:t>
            </a:r>
            <a:endParaRPr lang="en-US" dirty="0"/>
          </a:p>
        </p:txBody>
      </p:sp>
      <p:cxnSp>
        <p:nvCxnSpPr>
          <p:cNvPr id="56" name="Gerade Verbindung mit Pfeil 20"/>
          <p:cNvCxnSpPr>
            <a:stCxn id="37" idx="0"/>
            <a:endCxn id="73" idx="2"/>
          </p:cNvCxnSpPr>
          <p:nvPr/>
        </p:nvCxnSpPr>
        <p:spPr>
          <a:xfrm flipH="1" flipV="1">
            <a:off x="4776998" y="2843675"/>
            <a:ext cx="768362" cy="905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20"/>
          <p:cNvCxnSpPr>
            <a:stCxn id="37" idx="0"/>
            <a:endCxn id="72" idx="2"/>
          </p:cNvCxnSpPr>
          <p:nvPr/>
        </p:nvCxnSpPr>
        <p:spPr>
          <a:xfrm flipV="1">
            <a:off x="5545360" y="2743233"/>
            <a:ext cx="669570" cy="190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20"/>
          <p:cNvCxnSpPr>
            <a:stCxn id="24" idx="0"/>
            <a:endCxn id="55" idx="2"/>
          </p:cNvCxnSpPr>
          <p:nvPr/>
        </p:nvCxnSpPr>
        <p:spPr>
          <a:xfrm flipH="1" flipV="1">
            <a:off x="8305863" y="2733121"/>
            <a:ext cx="532206" cy="325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Rechteck 16"/>
          <p:cNvSpPr/>
          <p:nvPr/>
        </p:nvSpPr>
        <p:spPr>
          <a:xfrm>
            <a:off x="9318676" y="2470005"/>
            <a:ext cx="1327213" cy="26157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AT" dirty="0"/>
              <a:t>JCatascopia</a:t>
            </a:r>
            <a:endParaRPr lang="en-US" dirty="0"/>
          </a:p>
        </p:txBody>
      </p:sp>
      <p:cxnSp>
        <p:nvCxnSpPr>
          <p:cNvPr id="66" name="Gerade Verbindung mit Pfeil 20"/>
          <p:cNvCxnSpPr>
            <a:stCxn id="55" idx="3"/>
            <a:endCxn id="64" idx="1"/>
          </p:cNvCxnSpPr>
          <p:nvPr/>
        </p:nvCxnSpPr>
        <p:spPr>
          <a:xfrm flipV="1">
            <a:off x="8888687" y="2600793"/>
            <a:ext cx="429988" cy="15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Rectangle 67"/>
          <p:cNvSpPr/>
          <p:nvPr/>
        </p:nvSpPr>
        <p:spPr>
          <a:xfrm>
            <a:off x="4294260" y="2463730"/>
            <a:ext cx="936104" cy="39395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73" name="Picture 4" descr="http://media.cloudscapeseries.eu/Repository/preview/Demos%20and%20Posters/okeanos-logo_thumb_240x120_p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1067" y="2477742"/>
            <a:ext cx="731863" cy="3659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4" name="Group 73"/>
          <p:cNvGrpSpPr/>
          <p:nvPr/>
        </p:nvGrpSpPr>
        <p:grpSpPr>
          <a:xfrm>
            <a:off x="5659912" y="2365454"/>
            <a:ext cx="1110036" cy="377779"/>
            <a:chOff x="4095751" y="601225"/>
            <a:chExt cx="1110036" cy="377779"/>
          </a:xfrm>
        </p:grpSpPr>
        <p:sp>
          <p:nvSpPr>
            <p:cNvPr id="80" name="Rectangle 79"/>
            <p:cNvSpPr/>
            <p:nvPr/>
          </p:nvSpPr>
          <p:spPr>
            <a:xfrm>
              <a:off x="4095751" y="601225"/>
              <a:ext cx="1110036" cy="34694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72" name="Picture 4" descr="http://www.interxion.com/Global/Homepage/Customer%20Logos/Flexia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5751" y="624532"/>
              <a:ext cx="1110036" cy="354472"/>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77" name="Straight Arrow Connector 76"/>
          <p:cNvCxnSpPr>
            <a:stCxn id="7" idx="0"/>
            <a:endCxn id="17" idx="2"/>
          </p:cNvCxnSpPr>
          <p:nvPr/>
        </p:nvCxnSpPr>
        <p:spPr>
          <a:xfrm flipV="1">
            <a:off x="2498698" y="3572670"/>
            <a:ext cx="1509938" cy="315814"/>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89" name="Straight Arrow Connector 88"/>
          <p:cNvCxnSpPr>
            <a:stCxn id="26" idx="0"/>
            <a:endCxn id="17" idx="2"/>
          </p:cNvCxnSpPr>
          <p:nvPr/>
        </p:nvCxnSpPr>
        <p:spPr>
          <a:xfrm flipH="1" flipV="1">
            <a:off x="4008637" y="3572671"/>
            <a:ext cx="55139" cy="315813"/>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93" name="Straight Arrow Connector 92"/>
          <p:cNvCxnSpPr>
            <a:stCxn id="27" idx="0"/>
            <a:endCxn id="24" idx="2"/>
          </p:cNvCxnSpPr>
          <p:nvPr/>
        </p:nvCxnSpPr>
        <p:spPr>
          <a:xfrm flipV="1">
            <a:off x="7799813" y="3562074"/>
            <a:ext cx="1038257" cy="435348"/>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96" name="Straight Arrow Connector 95"/>
          <p:cNvCxnSpPr>
            <a:stCxn id="28" idx="0"/>
            <a:endCxn id="24" idx="2"/>
          </p:cNvCxnSpPr>
          <p:nvPr/>
        </p:nvCxnSpPr>
        <p:spPr>
          <a:xfrm flipH="1" flipV="1">
            <a:off x="8838069" y="3562074"/>
            <a:ext cx="240376" cy="431560"/>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99" name="Straight Arrow Connector 98"/>
          <p:cNvCxnSpPr>
            <a:stCxn id="82" idx="0"/>
            <a:endCxn id="24" idx="2"/>
          </p:cNvCxnSpPr>
          <p:nvPr/>
        </p:nvCxnSpPr>
        <p:spPr>
          <a:xfrm flipH="1" flipV="1">
            <a:off x="8838069" y="3562075"/>
            <a:ext cx="1309206" cy="431559"/>
          </a:xfrm>
          <a:prstGeom prst="straightConnector1">
            <a:avLst/>
          </a:prstGeom>
          <a:ln>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108" name="Straight Arrow Connector 107"/>
          <p:cNvCxnSpPr/>
          <p:nvPr/>
        </p:nvCxnSpPr>
        <p:spPr>
          <a:xfrm>
            <a:off x="1919537" y="5402267"/>
            <a:ext cx="8949149"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023225" y="5443310"/>
            <a:ext cx="2383409" cy="400110"/>
          </a:xfrm>
          <a:prstGeom prst="rect">
            <a:avLst/>
          </a:prstGeom>
          <a:noFill/>
          <a:ln w="19050">
            <a:noFill/>
          </a:ln>
        </p:spPr>
        <p:txBody>
          <a:bodyPr wrap="none" rtlCol="0">
            <a:spAutoFit/>
          </a:bodyPr>
          <a:lstStyle/>
          <a:p>
            <a:r>
              <a:rPr lang="en-US" sz="2000" b="1" dirty="0">
                <a:solidFill>
                  <a:schemeClr val="accent2">
                    <a:lumMod val="75000"/>
                  </a:schemeClr>
                </a:solidFill>
              </a:rPr>
              <a:t>end-to-end elasticity</a:t>
            </a:r>
          </a:p>
        </p:txBody>
      </p:sp>
      <p:cxnSp>
        <p:nvCxnSpPr>
          <p:cNvPr id="14" name="Curved Connector 13"/>
          <p:cNvCxnSpPr>
            <a:stCxn id="17" idx="2"/>
            <a:endCxn id="50" idx="1"/>
          </p:cNvCxnSpPr>
          <p:nvPr/>
        </p:nvCxnSpPr>
        <p:spPr>
          <a:xfrm rot="5400000" flipH="1" flipV="1">
            <a:off x="5190612" y="2129120"/>
            <a:ext cx="261575" cy="2625527"/>
          </a:xfrm>
          <a:prstGeom prst="curvedConnector4">
            <a:avLst>
              <a:gd name="adj1" fmla="val -29132"/>
              <a:gd name="adj2" fmla="val 61099"/>
            </a:avLst>
          </a:prstGeom>
          <a:ln>
            <a:tailEnd type="arrow"/>
          </a:ln>
        </p:spPr>
        <p:style>
          <a:lnRef idx="1">
            <a:schemeClr val="dk1"/>
          </a:lnRef>
          <a:fillRef idx="0">
            <a:schemeClr val="dk1"/>
          </a:fillRef>
          <a:effectRef idx="0">
            <a:schemeClr val="dk1"/>
          </a:effectRef>
          <a:fontRef idx="minor">
            <a:schemeClr val="tx1"/>
          </a:fontRef>
        </p:style>
      </p:cxnSp>
      <p:pic>
        <p:nvPicPr>
          <p:cNvPr id="3" name="Picture 2" descr="https://www.exoscale.ch/static/img/logo-slipstrea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0051" y="2802923"/>
            <a:ext cx="1281262" cy="757109"/>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Fußzeilenplatzhalter 3"/>
          <p:cNvSpPr>
            <a:spLocks noGrp="1"/>
          </p:cNvSpPr>
          <p:nvPr>
            <p:ph type="ftr" sz="quarter" idx="11"/>
          </p:nvPr>
        </p:nvSpPr>
        <p:spPr>
          <a:xfrm>
            <a:off x="4504184" y="6453336"/>
            <a:ext cx="3248000" cy="404664"/>
          </a:xfrm>
        </p:spPr>
        <p:txBody>
          <a:bodyPr/>
          <a:lstStyle/>
          <a:p>
            <a:r>
              <a:rPr lang="en-US" smtClean="0"/>
              <a:t>IEEE/ACM International Conference on Utility and Cloud Computing (UCC 2015)</a:t>
            </a:r>
            <a:endParaRPr lang="el-GR" dirty="0"/>
          </a:p>
        </p:txBody>
      </p:sp>
      <p:sp>
        <p:nvSpPr>
          <p:cNvPr id="11" name="TextBox 10"/>
          <p:cNvSpPr txBox="1"/>
          <p:nvPr/>
        </p:nvSpPr>
        <p:spPr>
          <a:xfrm>
            <a:off x="1892556" y="4453904"/>
            <a:ext cx="2518510" cy="369332"/>
          </a:xfrm>
          <a:prstGeom prst="rect">
            <a:avLst/>
          </a:prstGeom>
          <a:noFill/>
        </p:spPr>
        <p:txBody>
          <a:bodyPr wrap="none" rtlCol="0">
            <a:spAutoFit/>
          </a:bodyPr>
          <a:lstStyle/>
          <a:p>
            <a:r>
              <a:rPr lang="en-US" dirty="0"/>
              <a:t>Smart deployment DMM</a:t>
            </a:r>
          </a:p>
        </p:txBody>
      </p:sp>
      <p:sp>
        <p:nvSpPr>
          <p:cNvPr id="13" name="TextBox 12"/>
          <p:cNvSpPr txBox="1"/>
          <p:nvPr/>
        </p:nvSpPr>
        <p:spPr>
          <a:xfrm>
            <a:off x="8452013" y="4497128"/>
            <a:ext cx="1191853" cy="369332"/>
          </a:xfrm>
          <a:prstGeom prst="rect">
            <a:avLst/>
          </a:prstGeom>
          <a:noFill/>
        </p:spPr>
        <p:txBody>
          <a:bodyPr wrap="none" rtlCol="0">
            <a:spAutoFit/>
          </a:bodyPr>
          <a:lstStyle/>
          <a:p>
            <a:r>
              <a:rPr lang="en-US" dirty="0"/>
              <a:t>Integrated</a:t>
            </a:r>
          </a:p>
        </p:txBody>
      </p:sp>
      <p:sp>
        <p:nvSpPr>
          <p:cNvPr id="51" name="TextBox 50"/>
          <p:cNvSpPr txBox="1"/>
          <p:nvPr/>
        </p:nvSpPr>
        <p:spPr>
          <a:xfrm>
            <a:off x="9587176" y="4470994"/>
            <a:ext cx="1205523" cy="369332"/>
          </a:xfrm>
          <a:prstGeom prst="rect">
            <a:avLst/>
          </a:prstGeom>
          <a:noFill/>
        </p:spPr>
        <p:txBody>
          <a:bodyPr wrap="none" rtlCol="0">
            <a:spAutoFit/>
          </a:bodyPr>
          <a:lstStyle/>
          <a:p>
            <a:r>
              <a:rPr lang="en-US" dirty="0"/>
              <a:t>Integrating</a:t>
            </a:r>
          </a:p>
        </p:txBody>
      </p:sp>
      <p:sp>
        <p:nvSpPr>
          <p:cNvPr id="48" name="TextBox 47"/>
          <p:cNvSpPr txBox="1"/>
          <p:nvPr/>
        </p:nvSpPr>
        <p:spPr>
          <a:xfrm>
            <a:off x="8452013" y="4497128"/>
            <a:ext cx="1156535" cy="369332"/>
          </a:xfrm>
          <a:prstGeom prst="rect">
            <a:avLst/>
          </a:prstGeom>
          <a:noFill/>
        </p:spPr>
        <p:txBody>
          <a:bodyPr wrap="none" rtlCol="0">
            <a:spAutoFit/>
          </a:bodyPr>
          <a:lstStyle/>
          <a:p>
            <a:r>
              <a:rPr lang="en-US" dirty="0"/>
              <a:t>Integrated</a:t>
            </a:r>
          </a:p>
        </p:txBody>
      </p:sp>
      <p:sp>
        <p:nvSpPr>
          <p:cNvPr id="52" name="TextBox 51"/>
          <p:cNvSpPr txBox="1"/>
          <p:nvPr/>
        </p:nvSpPr>
        <p:spPr>
          <a:xfrm>
            <a:off x="7104113" y="4538171"/>
            <a:ext cx="1191853" cy="369332"/>
          </a:xfrm>
          <a:prstGeom prst="rect">
            <a:avLst/>
          </a:prstGeom>
          <a:noFill/>
        </p:spPr>
        <p:txBody>
          <a:bodyPr wrap="none" rtlCol="0">
            <a:spAutoFit/>
          </a:bodyPr>
          <a:lstStyle/>
          <a:p>
            <a:r>
              <a:rPr lang="en-US" dirty="0"/>
              <a:t>Integrated</a:t>
            </a:r>
          </a:p>
        </p:txBody>
      </p:sp>
      <p:sp>
        <p:nvSpPr>
          <p:cNvPr id="6" name="Title 5"/>
          <p:cNvSpPr>
            <a:spLocks noGrp="1"/>
          </p:cNvSpPr>
          <p:nvPr>
            <p:ph type="title"/>
          </p:nvPr>
        </p:nvSpPr>
        <p:spPr/>
        <p:txBody>
          <a:bodyPr/>
          <a:lstStyle/>
          <a:p>
            <a:r>
              <a:rPr lang="en-US" b="1" dirty="0" smtClean="0">
                <a:solidFill>
                  <a:schemeClr val="accent1">
                    <a:lumMod val="75000"/>
                  </a:schemeClr>
                </a:solidFill>
              </a:rPr>
              <a:t>End to End Elasticity</a:t>
            </a:r>
            <a:endParaRPr lang="en-US" b="1" dirty="0">
              <a:solidFill>
                <a:schemeClr val="accent1">
                  <a:lumMod val="75000"/>
                </a:schemeClr>
              </a:solidFill>
            </a:endParaRPr>
          </a:p>
        </p:txBody>
      </p:sp>
    </p:spTree>
    <p:custDataLst>
      <p:tags r:id="rId1"/>
    </p:custDataLst>
    <p:extLst>
      <p:ext uri="{BB962C8B-B14F-4D97-AF65-F5344CB8AC3E}">
        <p14:creationId xmlns:p14="http://schemas.microsoft.com/office/powerpoint/2010/main" val="42625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dirty="0" smtClean="0">
                <a:solidFill>
                  <a:schemeClr val="accent1">
                    <a:lumMod val="75000"/>
                  </a:schemeClr>
                </a:solidFill>
              </a:rPr>
              <a:t>SYBL - </a:t>
            </a:r>
            <a:r>
              <a:rPr lang="en-US" dirty="0" smtClean="0">
                <a:solidFill>
                  <a:schemeClr val="accent1">
                    <a:lumMod val="75000"/>
                  </a:schemeClr>
                </a:solidFill>
              </a:rPr>
              <a:t>Simple </a:t>
            </a:r>
            <a:r>
              <a:rPr lang="en-US" dirty="0">
                <a:solidFill>
                  <a:schemeClr val="accent1">
                    <a:lumMod val="75000"/>
                  </a:schemeClr>
                </a:solidFill>
              </a:rPr>
              <a:t>Yet Beautiful </a:t>
            </a:r>
            <a:r>
              <a:rPr lang="en-US" dirty="0" smtClean="0">
                <a:solidFill>
                  <a:schemeClr val="accent1">
                    <a:lumMod val="75000"/>
                  </a:schemeClr>
                </a:solidFill>
              </a:rPr>
              <a:t>Language</a:t>
            </a:r>
            <a:r>
              <a:rPr lang="en-US" b="1" dirty="0">
                <a:solidFill>
                  <a:schemeClr val="accent1">
                    <a:lumMod val="75000"/>
                  </a:schemeClr>
                </a:solidFill>
              </a:rPr>
              <a:t> </a:t>
            </a:r>
            <a:endParaRPr lang="de-AT" b="1" dirty="0">
              <a:solidFill>
                <a:schemeClr val="accent1">
                  <a:lumMod val="75000"/>
                </a:schemeClr>
              </a:solidFill>
            </a:endParaRPr>
          </a:p>
        </p:txBody>
      </p:sp>
      <p:sp>
        <p:nvSpPr>
          <p:cNvPr id="3" name="Inhaltsplatzhalter 2"/>
          <p:cNvSpPr>
            <a:spLocks noGrp="1"/>
          </p:cNvSpPr>
          <p:nvPr>
            <p:ph idx="1"/>
          </p:nvPr>
        </p:nvSpPr>
        <p:spPr/>
        <p:txBody>
          <a:bodyPr>
            <a:normAutofit/>
          </a:bodyPr>
          <a:lstStyle/>
          <a:p>
            <a:pPr algn="just">
              <a:lnSpc>
                <a:spcPct val="150000"/>
              </a:lnSpc>
              <a:buFont typeface="Arial" charset="0"/>
              <a:buChar char="•"/>
            </a:pPr>
            <a:r>
              <a:rPr lang="de-AT" sz="2400" dirty="0" err="1" smtClean="0">
                <a:latin typeface="Century Gothic" charset="0"/>
                <a:ea typeface="Century Gothic" charset="0"/>
                <a:cs typeface="Century Gothic" charset="0"/>
              </a:rPr>
              <a:t>Stimulated</a:t>
            </a:r>
            <a:r>
              <a:rPr lang="de-AT" sz="2400" dirty="0" smtClean="0">
                <a:latin typeface="Century Gothic" charset="0"/>
                <a:ea typeface="Century Gothic" charset="0"/>
                <a:cs typeface="Century Gothic" charset="0"/>
              </a:rPr>
              <a:t> </a:t>
            </a:r>
            <a:r>
              <a:rPr lang="de-AT" sz="2400" dirty="0" err="1" smtClean="0">
                <a:latin typeface="Century Gothic" charset="0"/>
                <a:ea typeface="Century Gothic" charset="0"/>
                <a:cs typeface="Century Gothic" charset="0"/>
              </a:rPr>
              <a:t>by</a:t>
            </a:r>
            <a:r>
              <a:rPr lang="de-AT" sz="2400" dirty="0" smtClean="0">
                <a:latin typeface="Century Gothic" charset="0"/>
                <a:ea typeface="Century Gothic" charset="0"/>
                <a:cs typeface="Century Gothic" charset="0"/>
              </a:rPr>
              <a:t> </a:t>
            </a:r>
            <a:r>
              <a:rPr lang="de-AT" sz="2400" b="1" dirty="0" err="1" smtClean="0">
                <a:solidFill>
                  <a:schemeClr val="accent2">
                    <a:lumMod val="75000"/>
                  </a:schemeClr>
                </a:solidFill>
                <a:latin typeface="Century Gothic" charset="0"/>
                <a:ea typeface="Century Gothic" charset="0"/>
                <a:cs typeface="Century Gothic" charset="0"/>
              </a:rPr>
              <a:t>directive</a:t>
            </a:r>
            <a:r>
              <a:rPr lang="de-AT" sz="2400" b="1" dirty="0" smtClean="0">
                <a:solidFill>
                  <a:schemeClr val="accent2">
                    <a:lumMod val="75000"/>
                  </a:schemeClr>
                </a:solidFill>
                <a:latin typeface="Century Gothic" charset="0"/>
                <a:ea typeface="Century Gothic" charset="0"/>
                <a:cs typeface="Century Gothic" charset="0"/>
              </a:rPr>
              <a:t> </a:t>
            </a:r>
            <a:r>
              <a:rPr lang="de-AT" sz="2400" b="1" dirty="0" err="1" smtClean="0">
                <a:solidFill>
                  <a:schemeClr val="accent2">
                    <a:lumMod val="75000"/>
                  </a:schemeClr>
                </a:solidFill>
                <a:latin typeface="Century Gothic" charset="0"/>
                <a:ea typeface="Century Gothic" charset="0"/>
                <a:cs typeface="Century Gothic" charset="0"/>
              </a:rPr>
              <a:t>programming</a:t>
            </a:r>
            <a:r>
              <a:rPr lang="de-AT" sz="2400" b="1" dirty="0" smtClean="0">
                <a:solidFill>
                  <a:schemeClr val="accent2">
                    <a:lumMod val="75000"/>
                  </a:schemeClr>
                </a:solidFill>
                <a:latin typeface="Century Gothic" charset="0"/>
                <a:ea typeface="Century Gothic" charset="0"/>
                <a:cs typeface="Century Gothic" charset="0"/>
              </a:rPr>
              <a:t> </a:t>
            </a:r>
            <a:r>
              <a:rPr lang="de-AT" sz="2400" b="1" dirty="0" err="1" smtClean="0">
                <a:solidFill>
                  <a:schemeClr val="accent2">
                    <a:lumMod val="75000"/>
                  </a:schemeClr>
                </a:solidFill>
                <a:latin typeface="Century Gothic" charset="0"/>
                <a:ea typeface="Century Gothic" charset="0"/>
                <a:cs typeface="Century Gothic" charset="0"/>
              </a:rPr>
              <a:t>models</a:t>
            </a:r>
            <a:endParaRPr lang="de-AT" sz="2400" b="1" dirty="0" smtClean="0">
              <a:solidFill>
                <a:schemeClr val="accent2">
                  <a:lumMod val="75000"/>
                </a:schemeClr>
              </a:solidFill>
              <a:latin typeface="Century Gothic" charset="0"/>
              <a:ea typeface="Century Gothic" charset="0"/>
              <a:cs typeface="Century Gothic" charset="0"/>
            </a:endParaRPr>
          </a:p>
          <a:p>
            <a:pPr lvl="1" algn="just">
              <a:lnSpc>
                <a:spcPct val="150000"/>
              </a:lnSpc>
              <a:buFont typeface="Arial" charset="0"/>
              <a:buChar char="•"/>
            </a:pPr>
            <a:r>
              <a:rPr lang="en-US" dirty="0" smtClean="0">
                <a:latin typeface="Century Gothic" charset="0"/>
                <a:ea typeface="Century Gothic" charset="0"/>
                <a:cs typeface="Century Gothic" charset="0"/>
              </a:rPr>
              <a:t>Goals: easy to use, high-level, multiple levels of control</a:t>
            </a:r>
          </a:p>
          <a:p>
            <a:pPr algn="just">
              <a:lnSpc>
                <a:spcPct val="150000"/>
              </a:lnSpc>
              <a:buFont typeface="Arial" charset="0"/>
              <a:buChar char="•"/>
            </a:pPr>
            <a:r>
              <a:rPr lang="en-US" sz="2800" dirty="0" smtClean="0">
                <a:latin typeface="Century Gothic" charset="0"/>
                <a:ea typeface="Century Gothic" charset="0"/>
                <a:cs typeface="Century Gothic" charset="0"/>
              </a:rPr>
              <a:t>Language for elasticity requirements specification</a:t>
            </a:r>
          </a:p>
          <a:p>
            <a:pPr algn="just">
              <a:lnSpc>
                <a:spcPct val="150000"/>
              </a:lnSpc>
              <a:buFont typeface="Arial" charset="0"/>
              <a:buChar char="•"/>
            </a:pPr>
            <a:r>
              <a:rPr lang="en-US" sz="2400" b="1" dirty="0" smtClean="0">
                <a:solidFill>
                  <a:schemeClr val="accent2">
                    <a:lumMod val="75000"/>
                  </a:schemeClr>
                </a:solidFill>
                <a:latin typeface="Century Gothic" charset="0"/>
                <a:ea typeface="Century Gothic" charset="0"/>
                <a:cs typeface="Century Gothic" charset="0"/>
              </a:rPr>
              <a:t>Possible users: </a:t>
            </a:r>
            <a:r>
              <a:rPr lang="en-US" sz="2400" dirty="0" smtClean="0">
                <a:latin typeface="Century Gothic" charset="0"/>
                <a:ea typeface="Century Gothic" charset="0"/>
                <a:cs typeface="Century Gothic" charset="0"/>
              </a:rPr>
              <a:t>cloud provider, application owner, application developer, software provider</a:t>
            </a:r>
          </a:p>
          <a:p>
            <a:pPr algn="just">
              <a:lnSpc>
                <a:spcPct val="150000"/>
              </a:lnSpc>
              <a:buFont typeface="Arial" charset="0"/>
              <a:buChar char="•"/>
            </a:pPr>
            <a:r>
              <a:rPr lang="en-US" sz="2400" dirty="0" smtClean="0">
                <a:latin typeface="Century Gothic" charset="0"/>
                <a:ea typeface="Century Gothic" charset="0"/>
                <a:cs typeface="Century Gothic" charset="0"/>
              </a:rPr>
              <a:t>Targeted: Data/compute intensive cloud services </a:t>
            </a:r>
          </a:p>
        </p:txBody>
      </p:sp>
      <p:sp>
        <p:nvSpPr>
          <p:cNvPr id="4" name="Fußzeilenplatzhalter 3"/>
          <p:cNvSpPr>
            <a:spLocks noGrp="1"/>
          </p:cNvSpPr>
          <p:nvPr>
            <p:ph type="ftr" sz="quarter" idx="11"/>
          </p:nvPr>
        </p:nvSpPr>
        <p:spPr/>
        <p:txBody>
          <a:bodyPr/>
          <a:lstStyle/>
          <a:p>
            <a:r>
              <a:rPr lang="en-US" smtClean="0"/>
              <a:t>IEEE/ACM International Conference on Utility and Cloud Computing (UCC 2015)</a:t>
            </a:r>
            <a:endParaRPr lang="el-GR" dirty="0"/>
          </a:p>
        </p:txBody>
      </p:sp>
      <p:sp>
        <p:nvSpPr>
          <p:cNvPr id="5" name="Foliennummernplatzhalter 4"/>
          <p:cNvSpPr>
            <a:spLocks noGrp="1"/>
          </p:cNvSpPr>
          <p:nvPr>
            <p:ph type="sldNum" sz="quarter" idx="12"/>
          </p:nvPr>
        </p:nvSpPr>
        <p:spPr/>
        <p:txBody>
          <a:bodyPr/>
          <a:lstStyle/>
          <a:p>
            <a:fld id="{7A3F8858-FF6C-4180-8B2D-FE66EA519E33}" type="slidenum">
              <a:rPr lang="el-GR" smtClean="0"/>
              <a:pPr/>
              <a:t>64</a:t>
            </a:fld>
            <a:endParaRPr lang="el-GR"/>
          </a:p>
        </p:txBody>
      </p:sp>
    </p:spTree>
    <p:extLst>
      <p:ext uri="{BB962C8B-B14F-4D97-AF65-F5344CB8AC3E}">
        <p14:creationId xmlns:p14="http://schemas.microsoft.com/office/powerpoint/2010/main" val="4522663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838199" y="2095546"/>
            <a:ext cx="10515601" cy="3611612"/>
          </a:xfrm>
          <a:prstGeom prst="rect">
            <a:avLst/>
          </a:prstGeom>
        </p:spPr>
      </p:pic>
      <p:sp>
        <p:nvSpPr>
          <p:cNvPr id="2" name="Titel 1"/>
          <p:cNvSpPr>
            <a:spLocks noGrp="1"/>
          </p:cNvSpPr>
          <p:nvPr>
            <p:ph type="title"/>
          </p:nvPr>
        </p:nvSpPr>
        <p:spPr/>
        <p:txBody>
          <a:bodyPr>
            <a:normAutofit/>
          </a:bodyPr>
          <a:lstStyle/>
          <a:p>
            <a:r>
              <a:rPr lang="de-AT" b="1" dirty="0" err="1" smtClean="0">
                <a:solidFill>
                  <a:schemeClr val="accent1">
                    <a:lumMod val="75000"/>
                  </a:schemeClr>
                </a:solidFill>
              </a:rPr>
              <a:t>Elasticity</a:t>
            </a:r>
            <a:r>
              <a:rPr lang="de-AT" b="1" dirty="0" smtClean="0">
                <a:solidFill>
                  <a:schemeClr val="accent1">
                    <a:lumMod val="75000"/>
                  </a:schemeClr>
                </a:solidFill>
              </a:rPr>
              <a:t> </a:t>
            </a:r>
            <a:r>
              <a:rPr lang="de-AT" b="1" dirty="0" err="1" smtClean="0">
                <a:solidFill>
                  <a:schemeClr val="accent1">
                    <a:lumMod val="75000"/>
                  </a:schemeClr>
                </a:solidFill>
              </a:rPr>
              <a:t>Directive</a:t>
            </a:r>
            <a:r>
              <a:rPr lang="de-AT" b="1" dirty="0" smtClean="0">
                <a:solidFill>
                  <a:schemeClr val="accent1">
                    <a:lumMod val="75000"/>
                  </a:schemeClr>
                </a:solidFill>
              </a:rPr>
              <a:t> Primitives</a:t>
            </a:r>
            <a:br>
              <a:rPr lang="de-AT" b="1" dirty="0" smtClean="0">
                <a:solidFill>
                  <a:schemeClr val="accent1">
                    <a:lumMod val="75000"/>
                  </a:schemeClr>
                </a:solidFill>
              </a:rPr>
            </a:br>
            <a:r>
              <a:rPr lang="en-US" sz="1800" b="1" i="1" dirty="0" smtClean="0">
                <a:solidFill>
                  <a:schemeClr val="bg1">
                    <a:lumMod val="50000"/>
                  </a:schemeClr>
                </a:solidFill>
              </a:rPr>
              <a:t>”Programming </a:t>
            </a:r>
            <a:r>
              <a:rPr lang="en-US" sz="1800" b="1" i="1" dirty="0">
                <a:solidFill>
                  <a:schemeClr val="bg1">
                    <a:lumMod val="50000"/>
                  </a:schemeClr>
                </a:solidFill>
              </a:rPr>
              <a:t>Directives for Elastic </a:t>
            </a:r>
            <a:r>
              <a:rPr lang="en-US" sz="1800" b="1" i="1" dirty="0" smtClean="0">
                <a:solidFill>
                  <a:schemeClr val="bg1">
                    <a:lumMod val="50000"/>
                  </a:schemeClr>
                </a:solidFill>
              </a:rPr>
              <a:t>Computing”,</a:t>
            </a:r>
            <a:r>
              <a:rPr lang="en-US" sz="1800" dirty="0" smtClean="0">
                <a:solidFill>
                  <a:schemeClr val="bg1">
                    <a:lumMod val="50000"/>
                  </a:schemeClr>
                </a:solidFill>
              </a:rPr>
              <a:t/>
            </a:r>
            <a:br>
              <a:rPr lang="en-US" sz="1800" dirty="0" smtClean="0">
                <a:solidFill>
                  <a:schemeClr val="bg1">
                    <a:lumMod val="50000"/>
                  </a:schemeClr>
                </a:solidFill>
              </a:rPr>
            </a:br>
            <a:r>
              <a:rPr lang="en-US" sz="1800" dirty="0" smtClean="0">
                <a:solidFill>
                  <a:schemeClr val="bg1">
                    <a:lumMod val="50000"/>
                  </a:schemeClr>
                </a:solidFill>
              </a:rPr>
              <a:t>S. </a:t>
            </a:r>
            <a:r>
              <a:rPr lang="en-US" sz="1800" dirty="0" err="1" smtClean="0">
                <a:solidFill>
                  <a:schemeClr val="bg1">
                    <a:lumMod val="50000"/>
                  </a:schemeClr>
                </a:solidFill>
              </a:rPr>
              <a:t>Dustdar</a:t>
            </a:r>
            <a:r>
              <a:rPr lang="en-US" sz="1800" dirty="0">
                <a:solidFill>
                  <a:schemeClr val="bg1">
                    <a:lumMod val="50000"/>
                  </a:schemeClr>
                </a:solidFill>
              </a:rPr>
              <a:t>, </a:t>
            </a:r>
            <a:r>
              <a:rPr lang="en-US" sz="1800" dirty="0" smtClean="0">
                <a:solidFill>
                  <a:schemeClr val="bg1">
                    <a:lumMod val="50000"/>
                  </a:schemeClr>
                </a:solidFill>
              </a:rPr>
              <a:t>Y. </a:t>
            </a:r>
            <a:r>
              <a:rPr lang="en-US" sz="1800" dirty="0" err="1" smtClean="0">
                <a:solidFill>
                  <a:schemeClr val="bg1">
                    <a:lumMod val="50000"/>
                  </a:schemeClr>
                </a:solidFill>
              </a:rPr>
              <a:t>Guo</a:t>
            </a:r>
            <a:r>
              <a:rPr lang="en-US" sz="1800" dirty="0">
                <a:solidFill>
                  <a:schemeClr val="bg1">
                    <a:lumMod val="50000"/>
                  </a:schemeClr>
                </a:solidFill>
              </a:rPr>
              <a:t>, </a:t>
            </a:r>
            <a:r>
              <a:rPr lang="en-US" sz="1800" dirty="0" smtClean="0">
                <a:solidFill>
                  <a:schemeClr val="bg1">
                    <a:lumMod val="50000"/>
                  </a:schemeClr>
                </a:solidFill>
              </a:rPr>
              <a:t>R. Han</a:t>
            </a:r>
            <a:r>
              <a:rPr lang="en-US" sz="1800" dirty="0">
                <a:solidFill>
                  <a:schemeClr val="bg1">
                    <a:lumMod val="50000"/>
                  </a:schemeClr>
                </a:solidFill>
              </a:rPr>
              <a:t>, </a:t>
            </a:r>
            <a:r>
              <a:rPr lang="en-US" sz="1800" dirty="0" smtClean="0">
                <a:solidFill>
                  <a:schemeClr val="bg1">
                    <a:lumMod val="50000"/>
                  </a:schemeClr>
                </a:solidFill>
              </a:rPr>
              <a:t>B. </a:t>
            </a:r>
            <a:r>
              <a:rPr lang="en-US" sz="1800" dirty="0" err="1" smtClean="0">
                <a:solidFill>
                  <a:schemeClr val="bg1">
                    <a:lumMod val="50000"/>
                  </a:schemeClr>
                </a:solidFill>
              </a:rPr>
              <a:t>Satzger</a:t>
            </a:r>
            <a:r>
              <a:rPr lang="en-US" sz="1800" dirty="0">
                <a:solidFill>
                  <a:schemeClr val="bg1">
                    <a:lumMod val="50000"/>
                  </a:schemeClr>
                </a:solidFill>
              </a:rPr>
              <a:t>, </a:t>
            </a:r>
            <a:r>
              <a:rPr lang="en-US" sz="1800" dirty="0" smtClean="0">
                <a:solidFill>
                  <a:schemeClr val="bg1">
                    <a:lumMod val="50000"/>
                  </a:schemeClr>
                </a:solidFill>
              </a:rPr>
              <a:t>H-</a:t>
            </a:r>
            <a:r>
              <a:rPr lang="en-US" sz="1800" dirty="0" err="1" smtClean="0">
                <a:solidFill>
                  <a:schemeClr val="bg1">
                    <a:lumMod val="50000"/>
                  </a:schemeClr>
                </a:solidFill>
              </a:rPr>
              <a:t>L.Truong</a:t>
            </a:r>
            <a:r>
              <a:rPr lang="en-US" sz="1800" dirty="0" smtClean="0">
                <a:solidFill>
                  <a:schemeClr val="bg1">
                    <a:lumMod val="50000"/>
                  </a:schemeClr>
                </a:solidFill>
              </a:rPr>
              <a:t>, </a:t>
            </a:r>
            <a:r>
              <a:rPr lang="en-US" sz="1800" dirty="0">
                <a:solidFill>
                  <a:schemeClr val="bg1">
                    <a:lumMod val="50000"/>
                  </a:schemeClr>
                </a:solidFill>
              </a:rPr>
              <a:t>IEEE Internet Computing 16(6): 72-77 (2012) </a:t>
            </a:r>
            <a:endParaRPr lang="de-AT" sz="1800" b="1" dirty="0">
              <a:solidFill>
                <a:schemeClr val="bg1">
                  <a:lumMod val="50000"/>
                </a:schemeClr>
              </a:solidFill>
            </a:endParaRPr>
          </a:p>
        </p:txBody>
      </p:sp>
      <p:sp>
        <p:nvSpPr>
          <p:cNvPr id="4" name="Fußzeilenplatzhalter 3"/>
          <p:cNvSpPr>
            <a:spLocks noGrp="1"/>
          </p:cNvSpPr>
          <p:nvPr>
            <p:ph type="ftr" sz="quarter" idx="11"/>
          </p:nvPr>
        </p:nvSpPr>
        <p:spPr/>
        <p:txBody>
          <a:bodyPr/>
          <a:lstStyle/>
          <a:p>
            <a:r>
              <a:rPr lang="en-US" smtClean="0"/>
              <a:t>IEEE/ACM International Conference on Utility and Cloud Computing (UCC 2015)</a:t>
            </a:r>
            <a:endParaRPr lang="el-GR" dirty="0"/>
          </a:p>
        </p:txBody>
      </p:sp>
      <p:sp>
        <p:nvSpPr>
          <p:cNvPr id="5" name="Foliennummernplatzhalter 4"/>
          <p:cNvSpPr>
            <a:spLocks noGrp="1"/>
          </p:cNvSpPr>
          <p:nvPr>
            <p:ph type="sldNum" sz="quarter" idx="12"/>
          </p:nvPr>
        </p:nvSpPr>
        <p:spPr/>
        <p:txBody>
          <a:bodyPr/>
          <a:lstStyle/>
          <a:p>
            <a:fld id="{7A3F8858-FF6C-4180-8B2D-FE66EA519E33}" type="slidenum">
              <a:rPr lang="el-GR" smtClean="0"/>
              <a:pPr/>
              <a:t>65</a:t>
            </a:fld>
            <a:endParaRPr lang="el-GR"/>
          </a:p>
        </p:txBody>
      </p:sp>
    </p:spTree>
    <p:extLst>
      <p:ext uri="{BB962C8B-B14F-4D97-AF65-F5344CB8AC3E}">
        <p14:creationId xmlns:p14="http://schemas.microsoft.com/office/powerpoint/2010/main" val="12957160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SYBL Main Concepts</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5" name="Slide Number Placeholder 4"/>
          <p:cNvSpPr>
            <a:spLocks noGrp="1"/>
          </p:cNvSpPr>
          <p:nvPr>
            <p:ph type="sldNum" sz="quarter" idx="12"/>
          </p:nvPr>
        </p:nvSpPr>
        <p:spPr/>
        <p:txBody>
          <a:bodyPr/>
          <a:lstStyle/>
          <a:p>
            <a:fld id="{2E1132C6-AAAE-EC48-8E6B-34456B74D6B2}" type="slidenum">
              <a:rPr lang="en-US" smtClean="0"/>
              <a:t>66</a:t>
            </a:fld>
            <a:endParaRPr lang="en-US" dirty="0"/>
          </a:p>
        </p:txBody>
      </p:sp>
      <p:sp>
        <p:nvSpPr>
          <p:cNvPr id="6" name="Inhaltsplatzhalter 2"/>
          <p:cNvSpPr txBox="1">
            <a:spLocks/>
          </p:cNvSpPr>
          <p:nvPr/>
        </p:nvSpPr>
        <p:spPr>
          <a:xfrm>
            <a:off x="2877671" y="1892020"/>
            <a:ext cx="6736976" cy="10394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lgn="ctr">
              <a:buNone/>
            </a:pPr>
            <a:r>
              <a:rPr lang="de-AT" sz="2200" b="1" dirty="0" smtClean="0">
                <a:latin typeface="Century Gothic" charset="0"/>
                <a:ea typeface="Century Gothic" charset="0"/>
                <a:cs typeface="Century Gothic" charset="0"/>
              </a:rPr>
              <a:t>„Monitoring“</a:t>
            </a:r>
          </a:p>
          <a:p>
            <a:pPr marL="457200" lvl="1" indent="0" algn="ctr">
              <a:buNone/>
            </a:pPr>
            <a:r>
              <a:rPr lang="de-AT" sz="2200" dirty="0" err="1" smtClean="0">
                <a:latin typeface="Century Gothic" charset="0"/>
                <a:ea typeface="Century Gothic" charset="0"/>
                <a:cs typeface="Century Gothic" charset="0"/>
              </a:rPr>
              <a:t>Directives</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for</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describing</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what</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needs</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to</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be</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monitored</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and</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under</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what</a:t>
            </a:r>
            <a:r>
              <a:rPr lang="de-AT" sz="2200" dirty="0" smtClean="0">
                <a:latin typeface="Century Gothic" charset="0"/>
                <a:ea typeface="Century Gothic" charset="0"/>
                <a:cs typeface="Century Gothic" charset="0"/>
              </a:rPr>
              <a:t> </a:t>
            </a:r>
            <a:r>
              <a:rPr lang="de-AT" sz="2200" dirty="0" err="1" smtClean="0">
                <a:latin typeface="Century Gothic" charset="0"/>
                <a:ea typeface="Century Gothic" charset="0"/>
                <a:cs typeface="Century Gothic" charset="0"/>
              </a:rPr>
              <a:t>conditions</a:t>
            </a:r>
            <a:endParaRPr lang="de-AT" sz="2200" dirty="0" smtClean="0">
              <a:latin typeface="Century Gothic" charset="0"/>
              <a:ea typeface="Century Gothic" charset="0"/>
              <a:cs typeface="Century Gothic" charset="0"/>
            </a:endParaRPr>
          </a:p>
        </p:txBody>
      </p:sp>
      <p:sp>
        <p:nvSpPr>
          <p:cNvPr id="7" name="Inhaltsplatzhalter 2"/>
          <p:cNvSpPr txBox="1">
            <a:spLocks/>
          </p:cNvSpPr>
          <p:nvPr/>
        </p:nvSpPr>
        <p:spPr>
          <a:xfrm>
            <a:off x="2877671" y="3398301"/>
            <a:ext cx="6736976" cy="10394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lgn="ctr">
              <a:buNone/>
            </a:pPr>
            <a:r>
              <a:rPr lang="de-AT" sz="2200" b="1" dirty="0">
                <a:latin typeface="Century Gothic" charset="0"/>
                <a:ea typeface="Century Gothic" charset="0"/>
                <a:cs typeface="Century Gothic" charset="0"/>
              </a:rPr>
              <a:t>„</a:t>
            </a:r>
            <a:r>
              <a:rPr lang="de-AT" sz="2200" b="1" dirty="0" err="1">
                <a:latin typeface="Century Gothic" charset="0"/>
                <a:ea typeface="Century Gothic" charset="0"/>
                <a:cs typeface="Century Gothic" charset="0"/>
              </a:rPr>
              <a:t>Constraint</a:t>
            </a:r>
            <a:r>
              <a:rPr lang="de-AT" sz="2200" b="1" dirty="0">
                <a:latin typeface="Century Gothic" charset="0"/>
                <a:ea typeface="Century Gothic" charset="0"/>
                <a:cs typeface="Century Gothic" charset="0"/>
              </a:rPr>
              <a:t>“</a:t>
            </a:r>
          </a:p>
          <a:p>
            <a:pPr marL="457200" lvl="1" indent="0" algn="ctr">
              <a:buNone/>
            </a:pPr>
            <a:r>
              <a:rPr lang="de-AT" sz="2200" dirty="0" err="1">
                <a:latin typeface="Century Gothic" charset="0"/>
                <a:ea typeface="Century Gothic" charset="0"/>
                <a:cs typeface="Century Gothic" charset="0"/>
              </a:rPr>
              <a:t>Directive</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for</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describing</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what</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needs</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to</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true</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and</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under</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what</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conditions</a:t>
            </a:r>
            <a:endParaRPr lang="de-AT" sz="2200" dirty="0">
              <a:latin typeface="Century Gothic" charset="0"/>
              <a:ea typeface="Century Gothic" charset="0"/>
              <a:cs typeface="Century Gothic" charset="0"/>
            </a:endParaRPr>
          </a:p>
        </p:txBody>
      </p:sp>
      <p:sp>
        <p:nvSpPr>
          <p:cNvPr id="8" name="Inhaltsplatzhalter 2"/>
          <p:cNvSpPr txBox="1">
            <a:spLocks/>
          </p:cNvSpPr>
          <p:nvPr/>
        </p:nvSpPr>
        <p:spPr>
          <a:xfrm>
            <a:off x="2877671" y="4904583"/>
            <a:ext cx="6736976" cy="10394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marL="0" indent="0" algn="ctr">
              <a:buNone/>
            </a:pPr>
            <a:r>
              <a:rPr lang="de-AT" sz="2200" b="1" dirty="0">
                <a:latin typeface="Century Gothic" charset="0"/>
                <a:ea typeface="Century Gothic" charset="0"/>
                <a:cs typeface="Century Gothic" charset="0"/>
              </a:rPr>
              <a:t>„</a:t>
            </a:r>
            <a:r>
              <a:rPr lang="de-AT" sz="2200" b="1" dirty="0" err="1">
                <a:latin typeface="Century Gothic" charset="0"/>
                <a:ea typeface="Century Gothic" charset="0"/>
                <a:cs typeface="Century Gothic" charset="0"/>
              </a:rPr>
              <a:t>Strategy</a:t>
            </a:r>
            <a:r>
              <a:rPr lang="de-AT" sz="2200" b="1" dirty="0">
                <a:latin typeface="Century Gothic" charset="0"/>
                <a:ea typeface="Century Gothic" charset="0"/>
                <a:cs typeface="Century Gothic" charset="0"/>
              </a:rPr>
              <a:t>“</a:t>
            </a:r>
          </a:p>
          <a:p>
            <a:pPr marL="457200" lvl="1" indent="0" algn="ctr">
              <a:buNone/>
            </a:pPr>
            <a:r>
              <a:rPr lang="de-AT" sz="2200" dirty="0" err="1">
                <a:latin typeface="Century Gothic" charset="0"/>
                <a:ea typeface="Century Gothic" charset="0"/>
                <a:cs typeface="Century Gothic" charset="0"/>
              </a:rPr>
              <a:t>Directive</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for</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describing</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how</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to</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achieve</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certain</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goals</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and</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under</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what</a:t>
            </a:r>
            <a:r>
              <a:rPr lang="de-AT" sz="2200" dirty="0">
                <a:latin typeface="Century Gothic" charset="0"/>
                <a:ea typeface="Century Gothic" charset="0"/>
                <a:cs typeface="Century Gothic" charset="0"/>
              </a:rPr>
              <a:t> </a:t>
            </a:r>
            <a:r>
              <a:rPr lang="de-AT" sz="2200" dirty="0" err="1">
                <a:latin typeface="Century Gothic" charset="0"/>
                <a:ea typeface="Century Gothic" charset="0"/>
                <a:cs typeface="Century Gothic" charset="0"/>
              </a:rPr>
              <a:t>conditions</a:t>
            </a:r>
            <a:endParaRPr lang="de-AT" sz="2200" dirty="0">
              <a:latin typeface="Century Gothic" charset="0"/>
              <a:ea typeface="Century Gothic" charset="0"/>
              <a:cs typeface="Century Gothic" charset="0"/>
            </a:endParaRPr>
          </a:p>
        </p:txBody>
      </p:sp>
    </p:spTree>
    <p:extLst>
      <p:ext uri="{BB962C8B-B14F-4D97-AF65-F5344CB8AC3E}">
        <p14:creationId xmlns:p14="http://schemas.microsoft.com/office/powerpoint/2010/main" val="163313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SYBL Main Concepts</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5" name="Slide Number Placeholder 4"/>
          <p:cNvSpPr>
            <a:spLocks noGrp="1"/>
          </p:cNvSpPr>
          <p:nvPr>
            <p:ph type="sldNum" sz="quarter" idx="12"/>
          </p:nvPr>
        </p:nvSpPr>
        <p:spPr/>
        <p:txBody>
          <a:bodyPr/>
          <a:lstStyle/>
          <a:p>
            <a:fld id="{2E1132C6-AAAE-EC48-8E6B-34456B74D6B2}" type="slidenum">
              <a:rPr lang="en-US" smtClean="0"/>
              <a:t>67</a:t>
            </a:fld>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496" y="2173411"/>
            <a:ext cx="6005323" cy="18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571" y="4305570"/>
            <a:ext cx="6297248" cy="156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8200" y="2173411"/>
            <a:ext cx="4349371" cy="1015663"/>
          </a:xfrm>
          <a:prstGeom prst="rect">
            <a:avLst/>
          </a:prstGeom>
        </p:spPr>
        <p:txBody>
          <a:bodyPr wrap="square">
            <a:spAutoFit/>
          </a:bodyPr>
          <a:lstStyle/>
          <a:p>
            <a:r>
              <a:rPr lang="de-AT" sz="2000" dirty="0">
                <a:latin typeface="Century Gothic" charset="0"/>
                <a:ea typeface="Century Gothic" charset="0"/>
                <a:cs typeface="Century Gothic" charset="0"/>
              </a:rPr>
              <a:t>Other </a:t>
            </a:r>
            <a:r>
              <a:rPr lang="de-AT" sz="2000" dirty="0" err="1">
                <a:latin typeface="Century Gothic" charset="0"/>
                <a:ea typeface="Century Gothic" charset="0"/>
                <a:cs typeface="Century Gothic" charset="0"/>
              </a:rPr>
              <a:t>constructs</a:t>
            </a:r>
            <a:r>
              <a:rPr lang="de-AT" sz="2000" dirty="0">
                <a:latin typeface="Century Gothic" charset="0"/>
                <a:ea typeface="Century Gothic" charset="0"/>
                <a:cs typeface="Century Gothic" charset="0"/>
              </a:rPr>
              <a:t>: </a:t>
            </a:r>
            <a:r>
              <a:rPr lang="de-AT" sz="2000" dirty="0" err="1">
                <a:latin typeface="Century Gothic" charset="0"/>
                <a:ea typeface="Century Gothic" charset="0"/>
                <a:cs typeface="Century Gothic" charset="0"/>
              </a:rPr>
              <a:t>predefined</a:t>
            </a:r>
            <a:r>
              <a:rPr lang="de-AT" sz="2000" dirty="0">
                <a:latin typeface="Century Gothic" charset="0"/>
                <a:ea typeface="Century Gothic" charset="0"/>
                <a:cs typeface="Century Gothic" charset="0"/>
              </a:rPr>
              <a:t> </a:t>
            </a:r>
            <a:r>
              <a:rPr lang="de-AT" sz="2000" dirty="0" err="1">
                <a:latin typeface="Century Gothic" charset="0"/>
                <a:ea typeface="Century Gothic" charset="0"/>
                <a:cs typeface="Century Gothic" charset="0"/>
              </a:rPr>
              <a:t>functions</a:t>
            </a:r>
            <a:r>
              <a:rPr lang="de-AT" sz="2000" dirty="0">
                <a:latin typeface="Century Gothic" charset="0"/>
                <a:ea typeface="Century Gothic" charset="0"/>
                <a:cs typeface="Century Gothic" charset="0"/>
              </a:rPr>
              <a:t> </a:t>
            </a:r>
            <a:r>
              <a:rPr lang="de-AT" sz="2000" dirty="0" err="1">
                <a:latin typeface="Century Gothic" charset="0"/>
                <a:ea typeface="Century Gothic" charset="0"/>
                <a:cs typeface="Century Gothic" charset="0"/>
              </a:rPr>
              <a:t>and</a:t>
            </a:r>
            <a:r>
              <a:rPr lang="de-AT" sz="2000" dirty="0">
                <a:latin typeface="Century Gothic" charset="0"/>
                <a:ea typeface="Century Gothic" charset="0"/>
                <a:cs typeface="Century Gothic" charset="0"/>
              </a:rPr>
              <a:t> </a:t>
            </a:r>
            <a:r>
              <a:rPr lang="de-AT" sz="2000" dirty="0" err="1">
                <a:latin typeface="Century Gothic" charset="0"/>
                <a:ea typeface="Century Gothic" charset="0"/>
                <a:cs typeface="Century Gothic" charset="0"/>
              </a:rPr>
              <a:t>environment</a:t>
            </a:r>
            <a:r>
              <a:rPr lang="de-AT" sz="2000" dirty="0">
                <a:latin typeface="Century Gothic" charset="0"/>
                <a:ea typeface="Century Gothic" charset="0"/>
                <a:cs typeface="Century Gothic" charset="0"/>
              </a:rPr>
              <a:t> variables</a:t>
            </a:r>
          </a:p>
        </p:txBody>
      </p:sp>
    </p:spTree>
    <p:extLst>
      <p:ext uri="{BB962C8B-B14F-4D97-AF65-F5344CB8AC3E}">
        <p14:creationId xmlns:p14="http://schemas.microsoft.com/office/powerpoint/2010/main" val="1366820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SYBL Elasticity </a:t>
            </a:r>
            <a:r>
              <a:rPr lang="en-US" b="1" dirty="0">
                <a:solidFill>
                  <a:schemeClr val="accent1">
                    <a:lumMod val="75000"/>
                  </a:schemeClr>
                </a:solidFill>
              </a:rPr>
              <a:t>R</a:t>
            </a:r>
            <a:r>
              <a:rPr lang="en-US" b="1" dirty="0" smtClean="0">
                <a:solidFill>
                  <a:schemeClr val="accent1">
                    <a:lumMod val="75000"/>
                  </a:schemeClr>
                </a:solidFill>
              </a:rPr>
              <a:t>equirements</a:t>
            </a:r>
            <a:r>
              <a:rPr lang="en-US" dirty="0" smtClean="0">
                <a:solidFill>
                  <a:schemeClr val="accent1">
                    <a:lumMod val="75000"/>
                  </a:schemeClr>
                </a:solidFill>
              </a:rPr>
              <a:t> </a:t>
            </a:r>
            <a:br>
              <a:rPr lang="en-US" dirty="0" smtClean="0">
                <a:solidFill>
                  <a:schemeClr val="accent1">
                    <a:lumMod val="75000"/>
                  </a:schemeClr>
                </a:solidFill>
              </a:rPr>
            </a:br>
            <a:r>
              <a:rPr lang="en-US" sz="3200" dirty="0" smtClean="0">
                <a:solidFill>
                  <a:schemeClr val="bg1">
                    <a:lumMod val="50000"/>
                  </a:schemeClr>
                </a:solidFill>
              </a:rPr>
              <a:t>Simple Example</a:t>
            </a:r>
            <a:endParaRPr lang="en-US" sz="3200"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5" name="Slide Number Placeholder 4"/>
          <p:cNvSpPr>
            <a:spLocks noGrp="1"/>
          </p:cNvSpPr>
          <p:nvPr>
            <p:ph type="sldNum" sz="quarter" idx="12"/>
          </p:nvPr>
        </p:nvSpPr>
        <p:spPr/>
        <p:txBody>
          <a:bodyPr/>
          <a:lstStyle/>
          <a:p>
            <a:fld id="{2E1132C6-AAAE-EC48-8E6B-34456B74D6B2}" type="slidenum">
              <a:rPr lang="en-US" smtClean="0"/>
              <a:t>68</a:t>
            </a:fld>
            <a:endParaRPr lang="en-US" dirty="0"/>
          </a:p>
        </p:txBody>
      </p:sp>
      <p:sp>
        <p:nvSpPr>
          <p:cNvPr id="11" name="Rechteck 7"/>
          <p:cNvSpPr/>
          <p:nvPr/>
        </p:nvSpPr>
        <p:spPr bwMode="auto">
          <a:xfrm>
            <a:off x="2743200" y="1897954"/>
            <a:ext cx="7853082" cy="4458396"/>
          </a:xfrm>
          <a:prstGeom prst="rect">
            <a:avLst/>
          </a:prstGeom>
          <a:noFill/>
          <a:ln>
            <a:solidFill>
              <a:schemeClr val="accent1">
                <a:lumMod val="75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spcBef>
                <a:spcPts val="400"/>
              </a:spcBef>
            </a:pPr>
            <a:r>
              <a:rPr lang="de-AT" sz="1200" b="1" dirty="0">
                <a:solidFill>
                  <a:schemeClr val="tx1">
                    <a:lumMod val="95000"/>
                    <a:lumOff val="5000"/>
                  </a:schemeClr>
                </a:solidFill>
                <a:latin typeface="Century Gothic" charset="0"/>
                <a:ea typeface="Century Gothic" charset="0"/>
                <a:cs typeface="Century Gothic" charset="0"/>
              </a:rPr>
              <a:t>#</a:t>
            </a:r>
            <a:r>
              <a:rPr lang="de-AT" sz="1200" b="1" dirty="0" err="1">
                <a:solidFill>
                  <a:schemeClr val="tx1">
                    <a:lumMod val="95000"/>
                    <a:lumOff val="5000"/>
                  </a:schemeClr>
                </a:solidFill>
                <a:latin typeface="Century Gothic" charset="0"/>
                <a:ea typeface="Century Gothic" charset="0"/>
                <a:cs typeface="Century Gothic" charset="0"/>
              </a:rPr>
              <a:t>SYBL.CloudServiceLevel</a:t>
            </a:r>
            <a:endParaRPr lang="de-AT" sz="1200" b="1" dirty="0">
              <a:solidFill>
                <a:schemeClr val="tx1">
                  <a:lumMod val="95000"/>
                  <a:lumOff val="5000"/>
                </a:schemeClr>
              </a:solidFill>
              <a:latin typeface="Century Gothic" charset="0"/>
              <a:ea typeface="Century Gothic" charset="0"/>
              <a:cs typeface="Century Gothic" charset="0"/>
            </a:endParaRPr>
          </a:p>
          <a:p>
            <a:pPr lvl="1">
              <a:spcBef>
                <a:spcPts val="400"/>
              </a:spcBef>
            </a:pPr>
            <a:r>
              <a:rPr lang="de-AT" sz="1200" i="1" dirty="0">
                <a:latin typeface="Century Gothic" charset="0"/>
                <a:ea typeface="Century Gothic" charset="0"/>
                <a:cs typeface="Century Gothic" charset="0"/>
              </a:rPr>
              <a:t>Mon1 MONITORING </a:t>
            </a:r>
            <a:r>
              <a:rPr lang="de-AT" sz="1200" i="1" dirty="0" err="1">
                <a:latin typeface="Century Gothic" charset="0"/>
                <a:ea typeface="Century Gothic" charset="0"/>
                <a:cs typeface="Century Gothic" charset="0"/>
              </a:rPr>
              <a:t>rt</a:t>
            </a:r>
            <a:r>
              <a:rPr lang="de-AT" sz="1200" i="1" dirty="0">
                <a:latin typeface="Century Gothic" charset="0"/>
                <a:ea typeface="Century Gothic" charset="0"/>
                <a:cs typeface="Century Gothic" charset="0"/>
              </a:rPr>
              <a:t> = </a:t>
            </a:r>
            <a:r>
              <a:rPr lang="de-AT" sz="1200" i="1" dirty="0" err="1">
                <a:latin typeface="Century Gothic" charset="0"/>
                <a:ea typeface="Century Gothic" charset="0"/>
                <a:cs typeface="Century Gothic" charset="0"/>
              </a:rPr>
              <a:t>Quality.responseTime</a:t>
            </a:r>
            <a:endParaRPr lang="de-AT" sz="1200" i="1" dirty="0">
              <a:latin typeface="Century Gothic" charset="0"/>
              <a:ea typeface="Century Gothic" charset="0"/>
              <a:cs typeface="Century Gothic" charset="0"/>
            </a:endParaRPr>
          </a:p>
          <a:p>
            <a:pPr lvl="1">
              <a:spcBef>
                <a:spcPts val="400"/>
              </a:spcBef>
            </a:pPr>
            <a:r>
              <a:rPr lang="de-AT" sz="1200" i="1" dirty="0">
                <a:latin typeface="Century Gothic" charset="0"/>
                <a:ea typeface="Century Gothic" charset="0"/>
                <a:cs typeface="Century Gothic" charset="0"/>
              </a:rPr>
              <a:t>Cons1 CONSTRAINT </a:t>
            </a:r>
            <a:r>
              <a:rPr lang="de-AT" sz="1200" i="1" dirty="0" err="1">
                <a:latin typeface="Century Gothic" charset="0"/>
                <a:ea typeface="Century Gothic" charset="0"/>
                <a:cs typeface="Century Gothic" charset="0"/>
              </a:rPr>
              <a:t>rt</a:t>
            </a:r>
            <a:r>
              <a:rPr lang="de-AT" sz="1200" i="1" dirty="0">
                <a:latin typeface="Century Gothic" charset="0"/>
                <a:ea typeface="Century Gothic" charset="0"/>
                <a:cs typeface="Century Gothic" charset="0"/>
              </a:rPr>
              <a:t> &lt; 2 </a:t>
            </a:r>
            <a:r>
              <a:rPr lang="de-AT" sz="1200" i="1" dirty="0" err="1">
                <a:latin typeface="Century Gothic" charset="0"/>
                <a:ea typeface="Century Gothic" charset="0"/>
                <a:cs typeface="Century Gothic" charset="0"/>
              </a:rPr>
              <a:t>ms.</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when</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nbOfUsers</a:t>
            </a:r>
            <a:r>
              <a:rPr lang="de-AT" sz="1200" i="1" dirty="0">
                <a:latin typeface="Century Gothic" charset="0"/>
                <a:ea typeface="Century Gothic" charset="0"/>
                <a:cs typeface="Century Gothic" charset="0"/>
              </a:rPr>
              <a:t> &lt; 1000</a:t>
            </a:r>
          </a:p>
          <a:p>
            <a:pPr lvl="1">
              <a:spcBef>
                <a:spcPts val="400"/>
              </a:spcBef>
            </a:pPr>
            <a:r>
              <a:rPr lang="de-AT" sz="1200" i="1" dirty="0">
                <a:latin typeface="Century Gothic" charset="0"/>
                <a:ea typeface="Century Gothic" charset="0"/>
                <a:cs typeface="Century Gothic" charset="0"/>
              </a:rPr>
              <a:t>Cons2 CONSTRAINT </a:t>
            </a:r>
            <a:r>
              <a:rPr lang="de-AT" sz="1200" i="1" dirty="0" err="1">
                <a:latin typeface="Century Gothic" charset="0"/>
                <a:ea typeface="Century Gothic" charset="0"/>
                <a:cs typeface="Century Gothic" charset="0"/>
              </a:rPr>
              <a:t>rt</a:t>
            </a:r>
            <a:r>
              <a:rPr lang="de-AT" sz="1200" i="1" dirty="0">
                <a:latin typeface="Century Gothic" charset="0"/>
                <a:ea typeface="Century Gothic" charset="0"/>
                <a:cs typeface="Century Gothic" charset="0"/>
              </a:rPr>
              <a:t> &lt; 4 </a:t>
            </a:r>
            <a:r>
              <a:rPr lang="de-AT" sz="1200" i="1" dirty="0" err="1">
                <a:latin typeface="Century Gothic" charset="0"/>
                <a:ea typeface="Century Gothic" charset="0"/>
                <a:cs typeface="Century Gothic" charset="0"/>
              </a:rPr>
              <a:t>ms.</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when</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nbOfUsers</a:t>
            </a:r>
            <a:r>
              <a:rPr lang="de-AT" sz="1200" i="1" dirty="0">
                <a:latin typeface="Century Gothic" charset="0"/>
                <a:ea typeface="Century Gothic" charset="0"/>
                <a:cs typeface="Century Gothic" charset="0"/>
              </a:rPr>
              <a:t> &lt; 10000</a:t>
            </a:r>
          </a:p>
          <a:p>
            <a:pPr lvl="1">
              <a:spcBef>
                <a:spcPts val="400"/>
              </a:spcBef>
            </a:pPr>
            <a:r>
              <a:rPr lang="fr-FR" sz="1200" i="1" dirty="0">
                <a:latin typeface="Century Gothic" charset="0"/>
                <a:ea typeface="Century Gothic" charset="0"/>
                <a:cs typeface="Century Gothic" charset="0"/>
              </a:rPr>
              <a:t>Cons3 CONSTRAINT </a:t>
            </a:r>
            <a:r>
              <a:rPr lang="fr-FR" sz="1200" i="1" dirty="0" err="1">
                <a:latin typeface="Century Gothic" charset="0"/>
                <a:ea typeface="Century Gothic" charset="0"/>
                <a:cs typeface="Century Gothic" charset="0"/>
              </a:rPr>
              <a:t>totalCost</a:t>
            </a:r>
            <a:r>
              <a:rPr lang="fr-FR" sz="1200" i="1" dirty="0">
                <a:latin typeface="Century Gothic" charset="0"/>
                <a:ea typeface="Century Gothic" charset="0"/>
                <a:cs typeface="Century Gothic" charset="0"/>
              </a:rPr>
              <a:t> &lt; 800 Euro</a:t>
            </a:r>
          </a:p>
          <a:p>
            <a:pPr lvl="1">
              <a:spcBef>
                <a:spcPts val="400"/>
              </a:spcBef>
            </a:pPr>
            <a:r>
              <a:rPr lang="en-US" sz="1200" i="1" dirty="0">
                <a:latin typeface="Century Gothic" charset="0"/>
                <a:ea typeface="Century Gothic" charset="0"/>
                <a:cs typeface="Century Gothic" charset="0"/>
              </a:rPr>
              <a:t>Str1 STRATEGY CASE Violated(Cons1) OR </a:t>
            </a:r>
            <a:r>
              <a:rPr lang="en-US" sz="1200" i="1" dirty="0" smtClean="0">
                <a:latin typeface="Century Gothic" charset="0"/>
                <a:ea typeface="Century Gothic" charset="0"/>
                <a:cs typeface="Century Gothic" charset="0"/>
              </a:rPr>
              <a:t>Violated(</a:t>
            </a:r>
            <a:r>
              <a:rPr lang="de-AT" sz="1200" i="1" dirty="0" smtClean="0">
                <a:latin typeface="Century Gothic" charset="0"/>
                <a:ea typeface="Century Gothic" charset="0"/>
                <a:cs typeface="Century Gothic" charset="0"/>
              </a:rPr>
              <a:t>Cons2</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ScaleOut</a:t>
            </a:r>
            <a:endParaRPr lang="de-AT" sz="1200" i="1" dirty="0">
              <a:latin typeface="Century Gothic" charset="0"/>
              <a:ea typeface="Century Gothic" charset="0"/>
              <a:cs typeface="Century Gothic" charset="0"/>
            </a:endParaRPr>
          </a:p>
          <a:p>
            <a:pPr lvl="1">
              <a:spcBef>
                <a:spcPts val="400"/>
              </a:spcBef>
            </a:pPr>
            <a:r>
              <a:rPr lang="de-AT" sz="1200" i="1" dirty="0" err="1">
                <a:latin typeface="Century Gothic" charset="0"/>
                <a:ea typeface="Century Gothic" charset="0"/>
                <a:cs typeface="Century Gothic" charset="0"/>
              </a:rPr>
              <a:t>Priority</a:t>
            </a:r>
            <a:r>
              <a:rPr lang="de-AT" sz="1200" i="1" dirty="0">
                <a:latin typeface="Century Gothic" charset="0"/>
                <a:ea typeface="Century Gothic" charset="0"/>
                <a:cs typeface="Century Gothic" charset="0"/>
              </a:rPr>
              <a:t>(Cons1)=3, </a:t>
            </a:r>
            <a:r>
              <a:rPr lang="de-AT" sz="1200" i="1" dirty="0" err="1">
                <a:latin typeface="Century Gothic" charset="0"/>
                <a:ea typeface="Century Gothic" charset="0"/>
                <a:cs typeface="Century Gothic" charset="0"/>
              </a:rPr>
              <a:t>Priority</a:t>
            </a:r>
            <a:r>
              <a:rPr lang="de-AT" sz="1200" i="1" dirty="0">
                <a:latin typeface="Century Gothic" charset="0"/>
                <a:ea typeface="Century Gothic" charset="0"/>
                <a:cs typeface="Century Gothic" charset="0"/>
              </a:rPr>
              <a:t>(Cons2)=5</a:t>
            </a:r>
          </a:p>
          <a:p>
            <a:pPr>
              <a:spcBef>
                <a:spcPts val="400"/>
              </a:spcBef>
            </a:pPr>
            <a:endParaRPr lang="de-AT" sz="1200" dirty="0">
              <a:latin typeface="Century Gothic" charset="0"/>
              <a:ea typeface="Century Gothic" charset="0"/>
              <a:cs typeface="Century Gothic" charset="0"/>
            </a:endParaRPr>
          </a:p>
          <a:p>
            <a:pPr>
              <a:spcBef>
                <a:spcPts val="400"/>
              </a:spcBef>
            </a:pPr>
            <a:r>
              <a:rPr lang="de-AT" sz="1200" b="1" dirty="0">
                <a:solidFill>
                  <a:schemeClr val="tx1">
                    <a:lumMod val="95000"/>
                    <a:lumOff val="5000"/>
                  </a:schemeClr>
                </a:solidFill>
                <a:latin typeface="Century Gothic" charset="0"/>
                <a:ea typeface="Century Gothic" charset="0"/>
                <a:cs typeface="Century Gothic" charset="0"/>
              </a:rPr>
              <a:t>#</a:t>
            </a:r>
            <a:r>
              <a:rPr lang="de-AT" sz="1200" b="1" dirty="0" err="1">
                <a:solidFill>
                  <a:schemeClr val="tx1">
                    <a:lumMod val="95000"/>
                    <a:lumOff val="5000"/>
                  </a:schemeClr>
                </a:solidFill>
                <a:latin typeface="Century Gothic" charset="0"/>
                <a:ea typeface="Century Gothic" charset="0"/>
                <a:cs typeface="Century Gothic" charset="0"/>
              </a:rPr>
              <a:t>SYBL.ServiceUnitLevel</a:t>
            </a:r>
            <a:endParaRPr lang="de-AT" sz="1200" b="1" dirty="0">
              <a:solidFill>
                <a:schemeClr val="tx1">
                  <a:lumMod val="95000"/>
                  <a:lumOff val="5000"/>
                </a:schemeClr>
              </a:solidFill>
              <a:latin typeface="Century Gothic" charset="0"/>
              <a:ea typeface="Century Gothic" charset="0"/>
              <a:cs typeface="Century Gothic" charset="0"/>
            </a:endParaRPr>
          </a:p>
          <a:p>
            <a:pPr lvl="1">
              <a:spcBef>
                <a:spcPts val="400"/>
              </a:spcBef>
            </a:pPr>
            <a:r>
              <a:rPr lang="de-AT" sz="1200" i="1" dirty="0" err="1">
                <a:latin typeface="Century Gothic" charset="0"/>
                <a:ea typeface="Century Gothic" charset="0"/>
                <a:cs typeface="Century Gothic" charset="0"/>
              </a:rPr>
              <a:t>ComponentID</a:t>
            </a:r>
            <a:r>
              <a:rPr lang="de-AT" sz="1200" i="1" dirty="0">
                <a:latin typeface="Century Gothic" charset="0"/>
                <a:ea typeface="Century Gothic" charset="0"/>
                <a:cs typeface="Century Gothic" charset="0"/>
              </a:rPr>
              <a:t> = Component3; </a:t>
            </a:r>
            <a:r>
              <a:rPr lang="de-AT" sz="1200" i="1" dirty="0" err="1">
                <a:latin typeface="Century Gothic" charset="0"/>
                <a:ea typeface="Century Gothic" charset="0"/>
                <a:cs typeface="Century Gothic" charset="0"/>
              </a:rPr>
              <a:t>ComponentName</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DataEngine</a:t>
            </a:r>
            <a:endParaRPr lang="de-AT" sz="1200" i="1" dirty="0">
              <a:latin typeface="Century Gothic" charset="0"/>
              <a:ea typeface="Century Gothic" charset="0"/>
              <a:cs typeface="Century Gothic" charset="0"/>
            </a:endParaRPr>
          </a:p>
          <a:p>
            <a:pPr lvl="1">
              <a:spcBef>
                <a:spcPts val="400"/>
              </a:spcBef>
            </a:pPr>
            <a:r>
              <a:rPr lang="fr-FR" sz="1200" i="1" dirty="0">
                <a:latin typeface="Century Gothic" charset="0"/>
                <a:ea typeface="Century Gothic" charset="0"/>
                <a:cs typeface="Century Gothic" charset="0"/>
              </a:rPr>
              <a:t>Cons4 CONSTRAINT </a:t>
            </a:r>
            <a:r>
              <a:rPr lang="fr-FR" sz="1200" i="1" dirty="0" err="1">
                <a:latin typeface="Century Gothic" charset="0"/>
                <a:ea typeface="Century Gothic" charset="0"/>
                <a:cs typeface="Century Gothic" charset="0"/>
              </a:rPr>
              <a:t>totalCost</a:t>
            </a:r>
            <a:r>
              <a:rPr lang="fr-FR" sz="1200" i="1" dirty="0">
                <a:latin typeface="Century Gothic" charset="0"/>
                <a:ea typeface="Century Gothic" charset="0"/>
                <a:cs typeface="Century Gothic" charset="0"/>
              </a:rPr>
              <a:t> &lt; 600 Euro</a:t>
            </a:r>
          </a:p>
          <a:p>
            <a:pPr>
              <a:spcBef>
                <a:spcPts val="400"/>
              </a:spcBef>
            </a:pPr>
            <a:endParaRPr lang="de-AT" sz="1200" dirty="0">
              <a:solidFill>
                <a:srgbClr val="FF0000"/>
              </a:solidFill>
              <a:latin typeface="Century Gothic" charset="0"/>
              <a:ea typeface="Century Gothic" charset="0"/>
              <a:cs typeface="Century Gothic" charset="0"/>
            </a:endParaRPr>
          </a:p>
          <a:p>
            <a:pPr>
              <a:spcBef>
                <a:spcPts val="400"/>
              </a:spcBef>
            </a:pPr>
            <a:r>
              <a:rPr lang="de-AT" sz="1200" b="1" dirty="0">
                <a:solidFill>
                  <a:schemeClr val="tx1">
                    <a:lumMod val="95000"/>
                    <a:lumOff val="5000"/>
                  </a:schemeClr>
                </a:solidFill>
                <a:latin typeface="Century Gothic" charset="0"/>
                <a:ea typeface="Century Gothic" charset="0"/>
                <a:cs typeface="Century Gothic" charset="0"/>
              </a:rPr>
              <a:t>#</a:t>
            </a:r>
            <a:r>
              <a:rPr lang="de-AT" sz="1200" b="1" dirty="0" err="1">
                <a:solidFill>
                  <a:schemeClr val="tx1">
                    <a:lumMod val="95000"/>
                    <a:lumOff val="5000"/>
                  </a:schemeClr>
                </a:solidFill>
                <a:latin typeface="Century Gothic" charset="0"/>
                <a:ea typeface="Century Gothic" charset="0"/>
                <a:cs typeface="Century Gothic" charset="0"/>
              </a:rPr>
              <a:t>SYBL.ServiceUnitLevel</a:t>
            </a:r>
            <a:endParaRPr lang="de-AT" sz="1200" b="1" dirty="0">
              <a:solidFill>
                <a:schemeClr val="tx1">
                  <a:lumMod val="95000"/>
                  <a:lumOff val="5000"/>
                </a:schemeClr>
              </a:solidFill>
              <a:latin typeface="Century Gothic" charset="0"/>
              <a:ea typeface="Century Gothic" charset="0"/>
              <a:cs typeface="Century Gothic" charset="0"/>
            </a:endParaRPr>
          </a:p>
          <a:p>
            <a:pPr lvl="1">
              <a:spcBef>
                <a:spcPts val="400"/>
              </a:spcBef>
            </a:pPr>
            <a:r>
              <a:rPr lang="de-AT" sz="1200" i="1" dirty="0" err="1">
                <a:latin typeface="Century Gothic" charset="0"/>
                <a:ea typeface="Century Gothic" charset="0"/>
                <a:cs typeface="Century Gothic" charset="0"/>
              </a:rPr>
              <a:t>ComponentID</a:t>
            </a:r>
            <a:r>
              <a:rPr lang="de-AT" sz="1200" i="1" dirty="0">
                <a:latin typeface="Century Gothic" charset="0"/>
                <a:ea typeface="Century Gothic" charset="0"/>
                <a:cs typeface="Century Gothic" charset="0"/>
              </a:rPr>
              <a:t> = Component2 </a:t>
            </a:r>
            <a:r>
              <a:rPr lang="de-AT" sz="1200" i="1" dirty="0" err="1">
                <a:latin typeface="Century Gothic" charset="0"/>
                <a:ea typeface="Century Gothic" charset="0"/>
                <a:cs typeface="Century Gothic" charset="0"/>
              </a:rPr>
              <a:t>ComponentName</a:t>
            </a:r>
            <a:r>
              <a:rPr lang="de-AT" sz="1200" i="1" dirty="0">
                <a:latin typeface="Century Gothic" charset="0"/>
                <a:ea typeface="Century Gothic" charset="0"/>
                <a:cs typeface="Century Gothic" charset="0"/>
              </a:rPr>
              <a:t>= </a:t>
            </a:r>
            <a:r>
              <a:rPr lang="de-AT" sz="1200" i="1" dirty="0" err="1">
                <a:latin typeface="Century Gothic" charset="0"/>
                <a:ea typeface="Century Gothic" charset="0"/>
                <a:cs typeface="Century Gothic" charset="0"/>
              </a:rPr>
              <a:t>ComputingEngine</a:t>
            </a:r>
            <a:endParaRPr lang="de-AT" sz="1200" i="1" dirty="0">
              <a:latin typeface="Century Gothic" charset="0"/>
              <a:ea typeface="Century Gothic" charset="0"/>
              <a:cs typeface="Century Gothic" charset="0"/>
            </a:endParaRPr>
          </a:p>
          <a:p>
            <a:pPr lvl="1">
              <a:spcBef>
                <a:spcPts val="400"/>
              </a:spcBef>
            </a:pPr>
            <a:r>
              <a:rPr lang="de-AT" sz="1200" i="1" dirty="0">
                <a:latin typeface="Century Gothic" charset="0"/>
                <a:ea typeface="Century Gothic" charset="0"/>
                <a:cs typeface="Century Gothic" charset="0"/>
              </a:rPr>
              <a:t>Cons5 CONSTRAINT </a:t>
            </a:r>
            <a:r>
              <a:rPr lang="de-AT" sz="1200" i="1" dirty="0" err="1">
                <a:latin typeface="Century Gothic" charset="0"/>
                <a:ea typeface="Century Gothic" charset="0"/>
                <a:cs typeface="Century Gothic" charset="0"/>
              </a:rPr>
              <a:t>cpuUsage</a:t>
            </a:r>
            <a:r>
              <a:rPr lang="de-AT" sz="1200" i="1" dirty="0">
                <a:latin typeface="Century Gothic" charset="0"/>
                <a:ea typeface="Century Gothic" charset="0"/>
                <a:cs typeface="Century Gothic" charset="0"/>
              </a:rPr>
              <a:t> &lt; 80%</a:t>
            </a:r>
          </a:p>
          <a:p>
            <a:pPr>
              <a:spcBef>
                <a:spcPts val="400"/>
              </a:spcBef>
            </a:pPr>
            <a:endParaRPr lang="de-AT" sz="1200" dirty="0">
              <a:latin typeface="Century Gothic" charset="0"/>
              <a:ea typeface="Century Gothic" charset="0"/>
              <a:cs typeface="Century Gothic" charset="0"/>
            </a:endParaRPr>
          </a:p>
          <a:p>
            <a:pPr>
              <a:spcBef>
                <a:spcPts val="400"/>
              </a:spcBef>
            </a:pPr>
            <a:r>
              <a:rPr lang="de-AT" sz="1200" b="1" dirty="0">
                <a:solidFill>
                  <a:schemeClr val="tx1">
                    <a:lumMod val="95000"/>
                    <a:lumOff val="5000"/>
                  </a:schemeClr>
                </a:solidFill>
                <a:latin typeface="Century Gothic" charset="0"/>
                <a:ea typeface="Century Gothic" charset="0"/>
                <a:cs typeface="Century Gothic" charset="0"/>
              </a:rPr>
              <a:t>#</a:t>
            </a:r>
            <a:r>
              <a:rPr lang="de-AT" sz="1200" b="1" dirty="0" err="1">
                <a:solidFill>
                  <a:schemeClr val="tx1">
                    <a:lumMod val="95000"/>
                    <a:lumOff val="5000"/>
                  </a:schemeClr>
                </a:solidFill>
                <a:latin typeface="Century Gothic" charset="0"/>
                <a:ea typeface="Century Gothic" charset="0"/>
                <a:cs typeface="Century Gothic" charset="0"/>
              </a:rPr>
              <a:t>SYBL.CodeRegionLevel</a:t>
            </a:r>
            <a:endParaRPr lang="de-AT" sz="1200" b="1" dirty="0">
              <a:solidFill>
                <a:schemeClr val="tx1">
                  <a:lumMod val="95000"/>
                  <a:lumOff val="5000"/>
                </a:schemeClr>
              </a:solidFill>
              <a:latin typeface="Century Gothic" charset="0"/>
              <a:ea typeface="Century Gothic" charset="0"/>
              <a:cs typeface="Century Gothic" charset="0"/>
            </a:endParaRPr>
          </a:p>
          <a:p>
            <a:pPr>
              <a:spcBef>
                <a:spcPts val="400"/>
              </a:spcBef>
            </a:pPr>
            <a:r>
              <a:rPr lang="en-US" sz="1200" i="1" dirty="0" smtClean="0">
                <a:latin typeface="Century Gothic" charset="0"/>
                <a:ea typeface="Century Gothic" charset="0"/>
                <a:cs typeface="Century Gothic" charset="0"/>
              </a:rPr>
              <a:t>          Cons6 </a:t>
            </a:r>
            <a:r>
              <a:rPr lang="en-US" sz="1200" i="1" dirty="0">
                <a:latin typeface="Century Gothic" charset="0"/>
                <a:ea typeface="Century Gothic" charset="0"/>
                <a:cs typeface="Century Gothic" charset="0"/>
              </a:rPr>
              <a:t>CONSTRAINT </a:t>
            </a:r>
            <a:r>
              <a:rPr lang="en-US" sz="1200" i="1" dirty="0" err="1">
                <a:latin typeface="Century Gothic" charset="0"/>
                <a:ea typeface="Century Gothic" charset="0"/>
                <a:cs typeface="Century Gothic" charset="0"/>
              </a:rPr>
              <a:t>dataAccuracy</a:t>
            </a:r>
            <a:r>
              <a:rPr lang="en-US" sz="1200" i="1" dirty="0">
                <a:latin typeface="Century Gothic" charset="0"/>
                <a:ea typeface="Century Gothic" charset="0"/>
                <a:cs typeface="Century Gothic" charset="0"/>
              </a:rPr>
              <a:t>&gt;90% AND cost&lt;400</a:t>
            </a:r>
            <a:endParaRPr lang="de-AT" sz="1200" i="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103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1000"/>
                                        <p:tgtEl>
                                          <p:spTgt spid="11">
                                            <p:txEl>
                                              <p:pRg st="5" end="5"/>
                                            </p:txEl>
                                          </p:spTgt>
                                        </p:tgtEl>
                                      </p:cBhvr>
                                    </p:animEffect>
                                    <p:anim calcmode="lin" valueType="num">
                                      <p:cBhvr>
                                        <p:cTn id="3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1000"/>
                                        <p:tgtEl>
                                          <p:spTgt spid="11">
                                            <p:txEl>
                                              <p:pRg st="6" end="6"/>
                                            </p:txEl>
                                          </p:spTgt>
                                        </p:tgtEl>
                                      </p:cBhvr>
                                    </p:animEffect>
                                    <p:anim calcmode="lin" valueType="num">
                                      <p:cBhvr>
                                        <p:cTn id="3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8" end="8"/>
                                            </p:txEl>
                                          </p:spTgt>
                                        </p:tgtEl>
                                        <p:attrNameLst>
                                          <p:attrName>style.visibility</p:attrName>
                                        </p:attrNameLst>
                                      </p:cBhvr>
                                      <p:to>
                                        <p:strVal val="visible"/>
                                      </p:to>
                                    </p:set>
                                    <p:anim calcmode="lin" valueType="num">
                                      <p:cBhvr additive="base">
                                        <p:cTn id="44"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1">
                                            <p:txEl>
                                              <p:pRg st="9" end="9"/>
                                            </p:txEl>
                                          </p:spTgt>
                                        </p:tgtEl>
                                        <p:attrNameLst>
                                          <p:attrName>style.visibility</p:attrName>
                                        </p:attrNameLst>
                                      </p:cBhvr>
                                      <p:to>
                                        <p:strVal val="visible"/>
                                      </p:to>
                                    </p:set>
                                    <p:anim calcmode="lin" valueType="num">
                                      <p:cBhvr additive="base">
                                        <p:cTn id="48"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1">
                                            <p:txEl>
                                              <p:pRg st="10" end="10"/>
                                            </p:txEl>
                                          </p:spTgt>
                                        </p:tgtEl>
                                        <p:attrNameLst>
                                          <p:attrName>style.visibility</p:attrName>
                                        </p:attrNameLst>
                                      </p:cBhvr>
                                      <p:to>
                                        <p:strVal val="visible"/>
                                      </p:to>
                                    </p:set>
                                    <p:anim calcmode="lin" valueType="num">
                                      <p:cBhvr additive="base">
                                        <p:cTn id="52"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1">
                                            <p:txEl>
                                              <p:pRg st="12" end="12"/>
                                            </p:txEl>
                                          </p:spTgt>
                                        </p:tgtEl>
                                        <p:attrNameLst>
                                          <p:attrName>style.visibility</p:attrName>
                                        </p:attrNameLst>
                                      </p:cBhvr>
                                      <p:to>
                                        <p:strVal val="visible"/>
                                      </p:to>
                                    </p:set>
                                    <p:anim calcmode="lin" valueType="num">
                                      <p:cBhvr additive="base">
                                        <p:cTn id="58" dur="500" fill="hold"/>
                                        <p:tgtEl>
                                          <p:spTgt spid="11">
                                            <p:txEl>
                                              <p:pRg st="12" end="1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1">
                                            <p:txEl>
                                              <p:pRg st="12" end="12"/>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1">
                                            <p:txEl>
                                              <p:pRg st="13" end="13"/>
                                            </p:txEl>
                                          </p:spTgt>
                                        </p:tgtEl>
                                        <p:attrNameLst>
                                          <p:attrName>style.visibility</p:attrName>
                                        </p:attrNameLst>
                                      </p:cBhvr>
                                      <p:to>
                                        <p:strVal val="visible"/>
                                      </p:to>
                                    </p:set>
                                    <p:anim calcmode="lin" valueType="num">
                                      <p:cBhvr additive="base">
                                        <p:cTn id="62" dur="500" fill="hold"/>
                                        <p:tgtEl>
                                          <p:spTgt spid="11">
                                            <p:txEl>
                                              <p:pRg st="13" end="13"/>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1">
                                            <p:txEl>
                                              <p:pRg st="13" end="13"/>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1">
                                            <p:txEl>
                                              <p:pRg st="14" end="14"/>
                                            </p:txEl>
                                          </p:spTgt>
                                        </p:tgtEl>
                                        <p:attrNameLst>
                                          <p:attrName>style.visibility</p:attrName>
                                        </p:attrNameLst>
                                      </p:cBhvr>
                                      <p:to>
                                        <p:strVal val="visible"/>
                                      </p:to>
                                    </p:set>
                                    <p:anim calcmode="lin" valueType="num">
                                      <p:cBhvr additive="base">
                                        <p:cTn id="66" dur="500" fill="hold"/>
                                        <p:tgtEl>
                                          <p:spTgt spid="11">
                                            <p:txEl>
                                              <p:pRg st="14" end="1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1">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1">
                                            <p:txEl>
                                              <p:pRg st="16" end="16"/>
                                            </p:txEl>
                                          </p:spTgt>
                                        </p:tgtEl>
                                        <p:attrNameLst>
                                          <p:attrName>style.visibility</p:attrName>
                                        </p:attrNameLst>
                                      </p:cBhvr>
                                      <p:to>
                                        <p:strVal val="visible"/>
                                      </p:to>
                                    </p:set>
                                    <p:anim calcmode="lin" valueType="num">
                                      <p:cBhvr additive="base">
                                        <p:cTn id="72" dur="500" fill="hold"/>
                                        <p:tgtEl>
                                          <p:spTgt spid="11">
                                            <p:txEl>
                                              <p:pRg st="16" end="16"/>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1">
                                            <p:txEl>
                                              <p:pRg st="16" end="16"/>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1">
                                            <p:txEl>
                                              <p:pRg st="17" end="17"/>
                                            </p:txEl>
                                          </p:spTgt>
                                        </p:tgtEl>
                                        <p:attrNameLst>
                                          <p:attrName>style.visibility</p:attrName>
                                        </p:attrNameLst>
                                      </p:cBhvr>
                                      <p:to>
                                        <p:strVal val="visible"/>
                                      </p:to>
                                    </p:set>
                                    <p:anim calcmode="lin" valueType="num">
                                      <p:cBhvr additive="base">
                                        <p:cTn id="76" dur="500" fill="hold"/>
                                        <p:tgtEl>
                                          <p:spTgt spid="11">
                                            <p:txEl>
                                              <p:pRg st="17" end="1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1">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632"/>
            <a:ext cx="9144000" cy="1143000"/>
          </a:xfrm>
        </p:spPr>
        <p:txBody>
          <a:bodyPr>
            <a:normAutofit fontScale="90000"/>
          </a:bodyPr>
          <a:lstStyle/>
          <a:p>
            <a:r>
              <a:rPr lang="en-US" dirty="0" smtClean="0"/>
              <a:t>Example of elasticity requirements integrated with cloud application structure</a:t>
            </a:r>
            <a:endParaRPr lang="en-US" dirty="0"/>
          </a:p>
        </p:txBody>
      </p:sp>
      <p:sp>
        <p:nvSpPr>
          <p:cNvPr id="4" name="TextBox 3"/>
          <p:cNvSpPr txBox="1"/>
          <p:nvPr/>
        </p:nvSpPr>
        <p:spPr>
          <a:xfrm>
            <a:off x="1775520" y="1340769"/>
            <a:ext cx="4004424" cy="310854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b="1" dirty="0">
                <a:solidFill>
                  <a:srgbClr val="0070C0"/>
                </a:solidFill>
              </a:rPr>
              <a:t>#SYBL.CloudServiceLevel</a:t>
            </a:r>
          </a:p>
          <a:p>
            <a:r>
              <a:rPr lang="en-US" sz="1400" b="1" dirty="0">
                <a:solidFill>
                  <a:schemeClr val="tx1"/>
                </a:solidFill>
              </a:rPr>
              <a:t>Cons1: CONSTRAINT responseTime &lt; 5 ms </a:t>
            </a:r>
          </a:p>
          <a:p>
            <a:r>
              <a:rPr lang="en-US" sz="1400" b="1" dirty="0">
                <a:solidFill>
                  <a:schemeClr val="tx1"/>
                </a:solidFill>
              </a:rPr>
              <a:t>Cons2: CONSTRAINT responseTime &lt; 10 ms WHEN nbOfUsers &gt; 10000</a:t>
            </a:r>
          </a:p>
          <a:p>
            <a:r>
              <a:rPr lang="en-US" sz="1400" b="1" dirty="0">
                <a:solidFill>
                  <a:schemeClr val="tx1"/>
                </a:solidFill>
              </a:rPr>
              <a:t>Str1: STRATEGY CASE fulfilled(Cons1) OR fulfilled(Cons2): minimize(cost)</a:t>
            </a:r>
          </a:p>
          <a:p>
            <a:endParaRPr lang="en-US" sz="1400" b="1" dirty="0">
              <a:solidFill>
                <a:srgbClr val="FF0000"/>
              </a:solidFill>
            </a:endParaRPr>
          </a:p>
          <a:p>
            <a:r>
              <a:rPr lang="en-US" sz="1400" b="1" dirty="0">
                <a:solidFill>
                  <a:srgbClr val="0070C0"/>
                </a:solidFill>
              </a:rPr>
              <a:t>#SYBL.ServiceUnitLevel</a:t>
            </a:r>
          </a:p>
          <a:p>
            <a:r>
              <a:rPr lang="en-US" sz="1400" b="1" dirty="0">
                <a:solidFill>
                  <a:schemeClr val="tx1"/>
                </a:solidFill>
              </a:rPr>
              <a:t>Str2: STRATEGY CASE ioCost &lt; 3 Euro : maximize( dataFreshness )</a:t>
            </a:r>
          </a:p>
          <a:p>
            <a:endParaRPr lang="en-US" sz="1400" b="1" dirty="0">
              <a:solidFill>
                <a:srgbClr val="FF0000"/>
              </a:solidFill>
            </a:endParaRPr>
          </a:p>
          <a:p>
            <a:r>
              <a:rPr lang="en-US" sz="1400" b="1" dirty="0">
                <a:solidFill>
                  <a:srgbClr val="0070C0"/>
                </a:solidFill>
              </a:rPr>
              <a:t>#SYBL.CodeRegionLevel</a:t>
            </a:r>
          </a:p>
          <a:p>
            <a:r>
              <a:rPr lang="en-US" sz="1400" b="1" dirty="0">
                <a:solidFill>
                  <a:schemeClr val="tx1"/>
                </a:solidFill>
              </a:rPr>
              <a:t>Cons4: CONSTRAINT dataAccuracy&gt;90% AND cost&lt;4 Euro</a:t>
            </a:r>
            <a:endParaRPr lang="en-US" sz="1400" dirty="0">
              <a:solidFill>
                <a:schemeClr val="tx1"/>
              </a:solidFill>
            </a:endParaRPr>
          </a:p>
        </p:txBody>
      </p:sp>
      <p:sp>
        <p:nvSpPr>
          <p:cNvPr id="5" name="Textfeld 7"/>
          <p:cNvSpPr txBox="1"/>
          <p:nvPr/>
        </p:nvSpPr>
        <p:spPr>
          <a:xfrm>
            <a:off x="6888088" y="4679294"/>
            <a:ext cx="3707904" cy="4320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108000" tIns="64080" rIns="110160" bIns="64080" numCol="1" anchor="t" anchorCtr="0" compatLnSpc="1">
            <a:prstTxWarp prst="textNoShape">
              <a:avLst/>
            </a:prstTxWarp>
          </a:bodyPr>
          <a:lstStyle>
            <a:defPPr marL="342720" marR="0" lvl="0" indent="-342720" algn="l" rtl="0" hangingPunct="1">
              <a:lnSpc>
                <a:spcPct val="100000"/>
              </a:lnSpc>
              <a:spcBef>
                <a:spcPts val="697"/>
              </a:spcBef>
              <a:spcAft>
                <a:spcPts val="0"/>
              </a:spcAft>
              <a:buClr>
                <a:srgbClr val="99AE8F"/>
              </a:buClr>
              <a:buSzPct val="100000"/>
              <a:buFont typeface="Wingdings" pitchFamily="2"/>
              <a:buNone/>
              <a:tabLst>
                <a:tab pos="571320" algn="l"/>
                <a:tab pos="1485719" algn="l"/>
                <a:tab pos="2400119" algn="l"/>
                <a:tab pos="3314519" algn="l"/>
                <a:tab pos="4228919" algn="l"/>
                <a:tab pos="5143320" algn="l"/>
                <a:tab pos="6057720" algn="l"/>
                <a:tab pos="6972120" algn="l"/>
                <a:tab pos="7886520" algn="l"/>
                <a:tab pos="8800920" algn="l"/>
                <a:tab pos="9715320" algn="l"/>
              </a:tabLst>
              <a:defRPr lang="el-GR" sz="2800" b="0" i="0" u="none" strike="noStrike" baseline="0">
                <a:ln>
                  <a:noFill/>
                </a:ln>
                <a:solidFill>
                  <a:srgbClr val="2E3835"/>
                </a:solidFill>
                <a:latin typeface="Arial" pitchFamily="2"/>
                <a:ea typeface="DejaVu Sans" pitchFamily="2"/>
                <a:cs typeface="DejaVu Sans" pitchFamily="2"/>
              </a:defRPr>
            </a:defPPr>
            <a:lvl1pPr marR="0" lvl="0" indent="0">
              <a:lnSpc>
                <a:spcPct val="100000"/>
              </a:lnSpc>
              <a:spcBef>
                <a:spcPts val="697"/>
              </a:spcBef>
              <a:spcAft>
                <a:spcPts val="0"/>
              </a:spcAft>
              <a:buClr>
                <a:srgbClr val="99AE8F"/>
              </a:buClr>
              <a:buSzPct val="100000"/>
              <a:buFont typeface="Wingdings" pitchFamily="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800" b="0" i="0" u="none" strike="noStrike" baseline="0">
                <a:ln>
                  <a:noFill/>
                </a:ln>
                <a:solidFill>
                  <a:schemeClr val="tx1"/>
                </a:solidFill>
                <a:latin typeface="Arial" pitchFamily="18"/>
                <a:ea typeface="DejaVu Sans" pitchFamily="2"/>
                <a:cs typeface="DejaVu Sans" pitchFamily="2"/>
              </a:defRPr>
            </a:lvl1pPr>
            <a:lvl2pPr marL="742680" marR="0" lvl="1" indent="-285480">
              <a:lnSpc>
                <a:spcPct val="100000"/>
              </a:lnSpc>
              <a:spcBef>
                <a:spcPts val="598"/>
              </a:spcBef>
              <a:spcAft>
                <a:spcPts val="0"/>
              </a:spcAft>
              <a:buClr>
                <a:srgbClr val="ACB3B6"/>
              </a:buClr>
              <a:buSzPct val="100000"/>
              <a:buFont typeface="Wingdings" pitchFamily="2"/>
              <a:buChar char=""/>
              <a:tabLst>
                <a:tab pos="171360" algn="l"/>
                <a:tab pos="1085759" algn="l"/>
                <a:tab pos="2000160" algn="l"/>
                <a:tab pos="2914560" algn="l"/>
                <a:tab pos="3828959" algn="l"/>
                <a:tab pos="4743360" algn="l"/>
                <a:tab pos="5657760" algn="l"/>
                <a:tab pos="6572160" algn="l"/>
                <a:tab pos="7486560" algn="l"/>
                <a:tab pos="8400960" algn="l"/>
                <a:tab pos="9315360" algn="l"/>
              </a:tabLst>
              <a:defRPr sz="2400" b="0" i="0" u="none" strike="noStrike" baseline="0">
                <a:ln>
                  <a:noFill/>
                </a:ln>
                <a:solidFill>
                  <a:srgbClr val="2E3835"/>
                </a:solidFill>
                <a:latin typeface="Arial" pitchFamily="2"/>
                <a:ea typeface="DejaVu Sans" pitchFamily="2"/>
                <a:cs typeface="DejaVu Sans" pitchFamily="2"/>
              </a:defRPr>
            </a:lvl2pPr>
            <a:lvl3pPr marL="1143000" marR="0" lvl="2" indent="-228600">
              <a:lnSpc>
                <a:spcPct val="100000"/>
              </a:lnSpc>
              <a:spcBef>
                <a:spcPts val="499"/>
              </a:spcBef>
              <a:spcAft>
                <a:spcPts val="0"/>
              </a:spcAft>
              <a:buClr>
                <a:srgbClr val="ACB3B6"/>
              </a:buClr>
              <a:buSzPct val="100000"/>
              <a:buFont typeface="Wingdings" pitchFamily="2"/>
              <a:buChar char=""/>
              <a:tabLst>
                <a:tab pos="685799" algn="l"/>
                <a:tab pos="1600200" algn="l"/>
                <a:tab pos="2514600" algn="l"/>
                <a:tab pos="3429000" algn="l"/>
                <a:tab pos="4343400" algn="l"/>
                <a:tab pos="5257800" algn="l"/>
                <a:tab pos="6172200" algn="l"/>
                <a:tab pos="7086600" algn="l"/>
                <a:tab pos="8000999" algn="l"/>
                <a:tab pos="8915399" algn="l"/>
              </a:tabLst>
              <a:defRPr sz="2000" b="0" i="0" u="none" strike="noStrike" baseline="0">
                <a:ln>
                  <a:noFill/>
                </a:ln>
                <a:solidFill>
                  <a:srgbClr val="2E3835"/>
                </a:solidFill>
                <a:latin typeface="Arial" pitchFamily="2"/>
                <a:ea typeface="DejaVu Sans" pitchFamily="2"/>
                <a:cs typeface="DejaVu Sans" pitchFamily="2"/>
              </a:defRPr>
            </a:lvl3pPr>
            <a:lvl4pPr marL="1600199" marR="0" lvl="3" indent="-228600">
              <a:lnSpc>
                <a:spcPct val="100000"/>
              </a:lnSpc>
              <a:spcBef>
                <a:spcPts val="448"/>
              </a:spcBef>
              <a:spcAft>
                <a:spcPts val="0"/>
              </a:spcAft>
              <a:buClr>
                <a:srgbClr val="2E3835"/>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b="0" i="0" u="none" strike="noStrike" baseline="0">
                <a:ln>
                  <a:noFill/>
                </a:ln>
                <a:solidFill>
                  <a:srgbClr val="2E3835"/>
                </a:solidFill>
                <a:latin typeface="Arial" pitchFamily="2"/>
                <a:ea typeface="DejaVu Sans" pitchFamily="2"/>
                <a:cs typeface="DejaVu Sans" pitchFamily="2"/>
              </a:defRPr>
            </a:lvl4pPr>
            <a:lvl5pPr marL="2057400" marR="0" lvl="4" indent="-228600">
              <a:lnSpc>
                <a:spcPct val="100000"/>
              </a:lnSpc>
              <a:spcBef>
                <a:spcPts val="448"/>
              </a:spcBef>
              <a:spcAft>
                <a:spcPts val="0"/>
              </a:spcAft>
              <a:buClr>
                <a:srgbClr val="2E3835"/>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b="0" i="0" u="none" strike="noStrike" baseline="0">
                <a:ln>
                  <a:noFill/>
                </a:ln>
                <a:solidFill>
                  <a:srgbClr val="2E3835"/>
                </a:solidFill>
                <a:latin typeface="Arial" pitchFamily="2"/>
                <a:ea typeface="DejaVu Sans" pitchFamily="2"/>
                <a:cs typeface="DejaVu Sans" pitchFamily="2"/>
              </a:defRPr>
            </a:lvl5pPr>
            <a:lvl6pPr marL="2057400" marR="0" lvl="5" indent="-228600">
              <a:lnSpc>
                <a:spcPct val="100000"/>
              </a:lnSpc>
              <a:spcBef>
                <a:spcPts val="448"/>
              </a:spcBef>
              <a:spcAft>
                <a:spcPts val="0"/>
              </a:spcAft>
              <a:buClr>
                <a:srgbClr val="2E3835"/>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b="0" i="0" u="none" strike="noStrike" baseline="0">
                <a:ln>
                  <a:noFill/>
                </a:ln>
                <a:solidFill>
                  <a:srgbClr val="2E3835"/>
                </a:solidFill>
                <a:latin typeface="Arial" pitchFamily="2"/>
                <a:ea typeface="DejaVu Sans" pitchFamily="2"/>
                <a:cs typeface="DejaVu Sans" pitchFamily="2"/>
              </a:defRPr>
            </a:lvl6pPr>
            <a:lvl7pPr marL="2057400" marR="0" lvl="6" indent="-228600">
              <a:lnSpc>
                <a:spcPct val="100000"/>
              </a:lnSpc>
              <a:spcBef>
                <a:spcPts val="448"/>
              </a:spcBef>
              <a:spcAft>
                <a:spcPts val="0"/>
              </a:spcAft>
              <a:buClr>
                <a:srgbClr val="2E3835"/>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b="0" i="0" u="none" strike="noStrike" baseline="0">
                <a:ln>
                  <a:noFill/>
                </a:ln>
                <a:solidFill>
                  <a:srgbClr val="2E3835"/>
                </a:solidFill>
                <a:latin typeface="Arial" pitchFamily="2"/>
                <a:ea typeface="DejaVu Sans" pitchFamily="2"/>
                <a:cs typeface="DejaVu Sans" pitchFamily="2"/>
              </a:defRPr>
            </a:lvl7pPr>
            <a:lvl8pPr marL="2057400" marR="0" lvl="7" indent="-228600">
              <a:lnSpc>
                <a:spcPct val="100000"/>
              </a:lnSpc>
              <a:spcBef>
                <a:spcPts val="448"/>
              </a:spcBef>
              <a:spcAft>
                <a:spcPts val="0"/>
              </a:spcAft>
              <a:buClr>
                <a:srgbClr val="2E3835"/>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b="0" i="0" u="none" strike="noStrike" baseline="0">
                <a:ln>
                  <a:noFill/>
                </a:ln>
                <a:solidFill>
                  <a:srgbClr val="2E3835"/>
                </a:solidFill>
                <a:latin typeface="Arial" pitchFamily="2"/>
                <a:ea typeface="DejaVu Sans" pitchFamily="2"/>
                <a:cs typeface="DejaVu Sans" pitchFamily="2"/>
              </a:defRPr>
            </a:lvl8pPr>
            <a:lvl9pPr marL="2057400" marR="0" lvl="8" indent="-228600">
              <a:lnSpc>
                <a:spcPct val="100000"/>
              </a:lnSpc>
              <a:spcBef>
                <a:spcPts val="448"/>
              </a:spcBef>
              <a:spcAft>
                <a:spcPts val="0"/>
              </a:spcAft>
              <a:buClr>
                <a:srgbClr val="2E3835"/>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b="0" i="0" u="none" strike="noStrike" baseline="0">
                <a:ln>
                  <a:noFill/>
                </a:ln>
                <a:solidFill>
                  <a:srgbClr val="2E3835"/>
                </a:solidFill>
                <a:latin typeface="Arial" pitchFamily="2"/>
                <a:ea typeface="DejaVu Sans" pitchFamily="2"/>
                <a:cs typeface="DejaVu Sans" pitchFamily="2"/>
              </a:defRPr>
            </a:lvl9pPr>
          </a:lstStyle>
          <a:p>
            <a:r>
              <a:rPr lang="en-US" dirty="0"/>
              <a:t>Daniel Moldovan, Georgiana </a:t>
            </a:r>
            <a:r>
              <a:rPr lang="en-US" dirty="0" err="1"/>
              <a:t>Copil</a:t>
            </a:r>
            <a:r>
              <a:rPr lang="en-US" dirty="0"/>
              <a:t>, Hong </a:t>
            </a:r>
            <a:r>
              <a:rPr lang="en-US" dirty="0" err="1"/>
              <a:t>Linh</a:t>
            </a:r>
            <a:r>
              <a:rPr lang="en-US" dirty="0"/>
              <a:t> Truong, </a:t>
            </a:r>
            <a:r>
              <a:rPr lang="en-US" dirty="0" err="1"/>
              <a:t>Schahram</a:t>
            </a:r>
            <a:r>
              <a:rPr lang="en-US" dirty="0"/>
              <a:t> </a:t>
            </a:r>
            <a:r>
              <a:rPr lang="en-US" dirty="0" err="1"/>
              <a:t>Dustdar</a:t>
            </a:r>
            <a:r>
              <a:rPr lang="en-US" dirty="0"/>
              <a:t>: MELA: elasticity analytics for cloud services. IJBDI 2(1): 45-62 (2015)</a:t>
            </a:r>
          </a:p>
        </p:txBody>
      </p:sp>
      <p:sp>
        <p:nvSpPr>
          <p:cNvPr id="6" name="Fußzeilenplatzhalter 3"/>
          <p:cNvSpPr>
            <a:spLocks noGrp="1"/>
          </p:cNvSpPr>
          <p:nvPr>
            <p:ph type="ftr" idx="10"/>
          </p:nvPr>
        </p:nvSpPr>
        <p:spPr>
          <a:xfrm>
            <a:off x="1992312" y="6237288"/>
            <a:ext cx="3887664" cy="474662"/>
          </a:xfrm>
        </p:spPr>
        <p:txBody>
          <a:bodyPr/>
          <a:lstStyle/>
          <a:p>
            <a:r>
              <a:rPr lang="en-US" smtClean="0"/>
              <a:t>IEEE/ACM International Conference on Utility and Cloud Computing (UCC 2015)</a:t>
            </a:r>
            <a:endParaRPr lang="en-US" dirty="0"/>
          </a:p>
        </p:txBody>
      </p:sp>
      <p:sp>
        <p:nvSpPr>
          <p:cNvPr id="7" name="Foliennummernplatzhalter 4"/>
          <p:cNvSpPr>
            <a:spLocks noGrp="1"/>
          </p:cNvSpPr>
          <p:nvPr>
            <p:ph type="sldNum" idx="11"/>
          </p:nvPr>
        </p:nvSpPr>
        <p:spPr>
          <a:xfrm>
            <a:off x="6600056" y="6237288"/>
            <a:ext cx="1728192" cy="474662"/>
          </a:xfrm>
        </p:spPr>
        <p:txBody>
          <a:bodyPr/>
          <a:lstStyle/>
          <a:p>
            <a:fld id="{189B1FAB-94F8-4578-A51B-9448B349C5C8}" type="slidenum">
              <a:rPr lang="en-US" smtClean="0"/>
              <a:pPr/>
              <a:t>69</a:t>
            </a:fld>
            <a:endParaRPr lang="en-US"/>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7" y="1370709"/>
            <a:ext cx="3738187" cy="3048661"/>
          </a:xfrm>
          <a:prstGeom prst="rect">
            <a:avLst/>
          </a:prstGeom>
        </p:spPr>
      </p:pic>
    </p:spTree>
    <p:extLst>
      <p:ext uri="{BB962C8B-B14F-4D97-AF65-F5344CB8AC3E}">
        <p14:creationId xmlns:p14="http://schemas.microsoft.com/office/powerpoint/2010/main" val="433213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lumMod val="75000"/>
                  </a:schemeClr>
                </a:solidFill>
              </a:rPr>
              <a:t>5 Essential Cloud Characteristics</a:t>
            </a:r>
            <a:br>
              <a:rPr lang="en-US" b="1" dirty="0" smtClean="0">
                <a:solidFill>
                  <a:schemeClr val="accent1">
                    <a:lumMod val="75000"/>
                  </a:schemeClr>
                </a:solidFill>
              </a:rPr>
            </a:br>
            <a:r>
              <a:rPr lang="en-US" sz="1800" dirty="0" smtClean="0">
                <a:solidFill>
                  <a:schemeClr val="bg1">
                    <a:lumMod val="50000"/>
                  </a:schemeClr>
                </a:solidFill>
              </a:rPr>
              <a:t>The NIST Definition of Cloud Computing, NIST, 2011</a:t>
            </a:r>
            <a:endParaRPr lang="en-US" sz="1800" b="1"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38.png"/>
          <p:cNvPicPr>
            <a:picLocks noChangeAspect="1"/>
          </p:cNvPicPr>
          <p:nvPr/>
        </p:nvPicPr>
        <p:blipFill>
          <a:blip r:embed="rId2">
            <a:extLst/>
          </a:blip>
          <a:stretch>
            <a:fillRect/>
          </a:stretch>
        </p:blipFill>
        <p:spPr>
          <a:xfrm>
            <a:off x="1183341" y="2158246"/>
            <a:ext cx="10285911" cy="3704672"/>
          </a:xfrm>
          <a:prstGeom prst="rect">
            <a:avLst/>
          </a:prstGeom>
          <a:ln w="12700">
            <a:miter lim="400000"/>
          </a:ln>
        </p:spPr>
      </p:pic>
      <p:pic>
        <p:nvPicPr>
          <p:cNvPr id="9" name="image39.png"/>
          <p:cNvPicPr>
            <a:picLocks noChangeAspect="1"/>
          </p:cNvPicPr>
          <p:nvPr/>
        </p:nvPicPr>
        <p:blipFill>
          <a:blip r:embed="rId3">
            <a:extLst/>
          </a:blip>
          <a:stretch>
            <a:fillRect/>
          </a:stretch>
        </p:blipFill>
        <p:spPr>
          <a:xfrm>
            <a:off x="6683114" y="2034857"/>
            <a:ext cx="2621235" cy="2716518"/>
          </a:xfrm>
          <a:prstGeom prst="rect">
            <a:avLst/>
          </a:prstGeom>
          <a:ln w="12700">
            <a:miter lim="400000"/>
          </a:ln>
        </p:spPr>
      </p:pic>
      <p:sp>
        <p:nvSpPr>
          <p:cNvPr id="3" name="Slide Number Placeholder 2"/>
          <p:cNvSpPr>
            <a:spLocks noGrp="1"/>
          </p:cNvSpPr>
          <p:nvPr>
            <p:ph type="sldNum" sz="quarter" idx="12"/>
          </p:nvPr>
        </p:nvSpPr>
        <p:spPr/>
        <p:txBody>
          <a:bodyPr/>
          <a:lstStyle/>
          <a:p>
            <a:fld id="{2E1132C6-AAAE-EC48-8E6B-34456B74D6B2}" type="slidenum">
              <a:rPr lang="en-US" smtClean="0"/>
              <a:t>7</a:t>
            </a:fld>
            <a:endParaRPr lang="en-US" dirty="0"/>
          </a:p>
        </p:txBody>
      </p:sp>
    </p:spTree>
    <p:extLst>
      <p:ext uri="{BB962C8B-B14F-4D97-AF65-F5344CB8AC3E}">
        <p14:creationId xmlns:p14="http://schemas.microsoft.com/office/powerpoint/2010/main" val="17208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SYBL</a:t>
            </a:r>
            <a:br>
              <a:rPr lang="en-US" b="1" dirty="0" smtClean="0">
                <a:solidFill>
                  <a:schemeClr val="accent1">
                    <a:lumMod val="75000"/>
                  </a:schemeClr>
                </a:solidFill>
              </a:rPr>
            </a:br>
            <a:r>
              <a:rPr lang="en-US" sz="3200" dirty="0" smtClean="0">
                <a:solidFill>
                  <a:schemeClr val="bg1">
                    <a:lumMod val="50000"/>
                  </a:schemeClr>
                </a:solidFill>
              </a:rPr>
              <a:t>Example in XML</a:t>
            </a:r>
            <a:endParaRPr lang="en-US" sz="3200"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5" name="Slide Number Placeholder 4"/>
          <p:cNvSpPr>
            <a:spLocks noGrp="1"/>
          </p:cNvSpPr>
          <p:nvPr>
            <p:ph type="sldNum" sz="quarter" idx="12"/>
          </p:nvPr>
        </p:nvSpPr>
        <p:spPr/>
        <p:txBody>
          <a:bodyPr/>
          <a:lstStyle/>
          <a:p>
            <a:fld id="{2E1132C6-AAAE-EC48-8E6B-34456B74D6B2}" type="slidenum">
              <a:rPr lang="en-US" smtClean="0"/>
              <a:t>70</a:t>
            </a:fld>
            <a:endParaRPr lang="en-US" dirty="0"/>
          </a:p>
        </p:txBody>
      </p:sp>
      <p:pic>
        <p:nvPicPr>
          <p:cNvPr id="6" name="Grafik 5"/>
          <p:cNvPicPr>
            <a:picLocks noChangeAspect="1"/>
          </p:cNvPicPr>
          <p:nvPr/>
        </p:nvPicPr>
        <p:blipFill>
          <a:blip r:embed="rId2"/>
          <a:stretch>
            <a:fillRect/>
          </a:stretch>
        </p:blipFill>
        <p:spPr>
          <a:xfrm>
            <a:off x="838200" y="1840737"/>
            <a:ext cx="8083697" cy="3603563"/>
          </a:xfrm>
          <a:prstGeom prst="rect">
            <a:avLst/>
          </a:prstGeom>
        </p:spPr>
      </p:pic>
      <p:pic>
        <p:nvPicPr>
          <p:cNvPr id="7" name="Grafik 6"/>
          <p:cNvPicPr>
            <a:picLocks noChangeAspect="1"/>
          </p:cNvPicPr>
          <p:nvPr/>
        </p:nvPicPr>
        <p:blipFill>
          <a:blip r:embed="rId3"/>
          <a:stretch>
            <a:fillRect/>
          </a:stretch>
        </p:blipFill>
        <p:spPr>
          <a:xfrm>
            <a:off x="4719481" y="5113787"/>
            <a:ext cx="6634319" cy="961124"/>
          </a:xfrm>
          <a:prstGeom prst="rect">
            <a:avLst/>
          </a:prstGeom>
        </p:spPr>
      </p:pic>
      <p:sp>
        <p:nvSpPr>
          <p:cNvPr id="8" name="Textfeld 7"/>
          <p:cNvSpPr txBox="1"/>
          <p:nvPr/>
        </p:nvSpPr>
        <p:spPr>
          <a:xfrm>
            <a:off x="8921897" y="4788402"/>
            <a:ext cx="2338654" cy="369332"/>
          </a:xfrm>
          <a:prstGeom prst="rect">
            <a:avLst/>
          </a:prstGeom>
          <a:noFill/>
        </p:spPr>
        <p:txBody>
          <a:bodyPr wrap="square" rtlCol="0">
            <a:spAutoFit/>
          </a:bodyPr>
          <a:lstStyle/>
          <a:p>
            <a:pPr algn="ctr"/>
            <a:r>
              <a:rPr lang="de-AT" dirty="0">
                <a:solidFill>
                  <a:schemeClr val="accent2">
                    <a:lumMod val="75000"/>
                  </a:schemeClr>
                </a:solidFill>
              </a:rPr>
              <a:t>Integrated </a:t>
            </a:r>
            <a:r>
              <a:rPr lang="de-AT" dirty="0" err="1">
                <a:solidFill>
                  <a:schemeClr val="accent2">
                    <a:lumMod val="75000"/>
                  </a:schemeClr>
                </a:solidFill>
              </a:rPr>
              <a:t>with</a:t>
            </a:r>
            <a:r>
              <a:rPr lang="de-AT" dirty="0">
                <a:solidFill>
                  <a:schemeClr val="accent2">
                    <a:lumMod val="75000"/>
                  </a:schemeClr>
                </a:solidFill>
              </a:rPr>
              <a:t> TOSCA</a:t>
            </a:r>
          </a:p>
        </p:txBody>
      </p:sp>
    </p:spTree>
    <p:extLst>
      <p:ext uri="{BB962C8B-B14F-4D97-AF65-F5344CB8AC3E}">
        <p14:creationId xmlns:p14="http://schemas.microsoft.com/office/powerpoint/2010/main" val="21073932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lumMod val="75000"/>
                  </a:schemeClr>
                </a:solidFill>
              </a:rPr>
              <a:t>Multi-level </a:t>
            </a:r>
            <a:r>
              <a:rPr lang="de-AT" b="1" dirty="0" err="1" smtClean="0">
                <a:solidFill>
                  <a:schemeClr val="accent1">
                    <a:lumMod val="75000"/>
                  </a:schemeClr>
                </a:solidFill>
              </a:rPr>
              <a:t>Elasticity</a:t>
            </a:r>
            <a:r>
              <a:rPr lang="de-AT" b="1" dirty="0" smtClean="0">
                <a:solidFill>
                  <a:schemeClr val="accent1">
                    <a:lumMod val="75000"/>
                  </a:schemeClr>
                </a:solidFill>
              </a:rPr>
              <a:t> Control</a:t>
            </a:r>
            <a:endParaRPr lang="de-AT" b="1" dirty="0">
              <a:solidFill>
                <a:schemeClr val="accent1">
                  <a:lumMod val="75000"/>
                </a:schemeClr>
              </a:solidFill>
            </a:endParaRPr>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8698" y="1898501"/>
            <a:ext cx="7774922" cy="4357612"/>
          </a:xfrm>
        </p:spPr>
      </p:pic>
      <p:sp>
        <p:nvSpPr>
          <p:cNvPr id="4" name="Foliennummernplatzhalter 3"/>
          <p:cNvSpPr>
            <a:spLocks noGrp="1"/>
          </p:cNvSpPr>
          <p:nvPr>
            <p:ph type="sldNum" sz="quarter" idx="12"/>
          </p:nvPr>
        </p:nvSpPr>
        <p:spPr/>
        <p:txBody>
          <a:bodyPr/>
          <a:lstStyle/>
          <a:p>
            <a:fld id="{7A3F8858-FF6C-4180-8B2D-FE66EA519E33}" type="slidenum">
              <a:rPr lang="el-GR" smtClean="0"/>
              <a:pPr/>
              <a:t>71</a:t>
            </a:fld>
            <a:endParaRPr lang="el-GR"/>
          </a:p>
        </p:txBody>
      </p:sp>
      <p:sp>
        <p:nvSpPr>
          <p:cNvPr id="5" name="Fußzeilenplatzhalter 4"/>
          <p:cNvSpPr>
            <a:spLocks noGrp="1"/>
          </p:cNvSpPr>
          <p:nvPr>
            <p:ph type="ftr" sz="quarter" idx="11"/>
          </p:nvPr>
        </p:nvSpPr>
        <p:spPr/>
        <p:txBody>
          <a:bodyPr/>
          <a:lstStyle/>
          <a:p>
            <a:r>
              <a:rPr lang="en-US" smtClean="0"/>
              <a:t>IEEE/ACM International Conference on Utility and Cloud Computing (UCC 2015)</a:t>
            </a:r>
            <a:endParaRPr lang="el-GR" dirty="0"/>
          </a:p>
        </p:txBody>
      </p:sp>
    </p:spTree>
    <p:extLst>
      <p:ext uri="{BB962C8B-B14F-4D97-AF65-F5344CB8AC3E}">
        <p14:creationId xmlns:p14="http://schemas.microsoft.com/office/powerpoint/2010/main" val="17720739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1290" y="1827922"/>
            <a:ext cx="7489738" cy="17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4000" b="1" dirty="0" smtClean="0">
                <a:solidFill>
                  <a:schemeClr val="accent1">
                    <a:lumMod val="75000"/>
                  </a:schemeClr>
                </a:solidFill>
              </a:rPr>
              <a:t>Mapping Services Structures to Elasticity Metrics</a:t>
            </a:r>
            <a:br>
              <a:rPr lang="en-US" sz="4000" b="1" dirty="0" smtClean="0">
                <a:solidFill>
                  <a:schemeClr val="accent1">
                    <a:lumMod val="75000"/>
                  </a:schemeClr>
                </a:solidFill>
              </a:rPr>
            </a:br>
            <a:r>
              <a:rPr lang="en-US" sz="2000" b="1" i="1" dirty="0" smtClean="0">
                <a:solidFill>
                  <a:schemeClr val="bg1">
                    <a:lumMod val="50000"/>
                  </a:schemeClr>
                </a:solidFill>
              </a:rPr>
              <a:t>"</a:t>
            </a:r>
            <a:r>
              <a:rPr lang="en-US" sz="2000" b="1" i="1" dirty="0">
                <a:solidFill>
                  <a:schemeClr val="bg1">
                    <a:lumMod val="50000"/>
                  </a:schemeClr>
                </a:solidFill>
              </a:rPr>
              <a:t>Multi-level Elasticity Control of Cloud </a:t>
            </a:r>
            <a:r>
              <a:rPr lang="en-US" sz="2000" b="1" i="1" dirty="0" smtClean="0">
                <a:solidFill>
                  <a:schemeClr val="bg1">
                    <a:lumMod val="50000"/>
                  </a:schemeClr>
                </a:solidFill>
              </a:rPr>
              <a:t>Services”,</a:t>
            </a:r>
            <a:r>
              <a:rPr lang="en-US" sz="2000" dirty="0">
                <a:solidFill>
                  <a:schemeClr val="bg1">
                    <a:lumMod val="50000"/>
                  </a:schemeClr>
                </a:solidFill>
              </a:rPr>
              <a:t/>
            </a:r>
            <a:br>
              <a:rPr lang="en-US" sz="2000" dirty="0">
                <a:solidFill>
                  <a:schemeClr val="bg1">
                    <a:lumMod val="50000"/>
                  </a:schemeClr>
                </a:solidFill>
              </a:rPr>
            </a:br>
            <a:r>
              <a:rPr lang="en-US" sz="2000" dirty="0" smtClean="0">
                <a:solidFill>
                  <a:schemeClr val="bg1">
                    <a:lumMod val="50000"/>
                  </a:schemeClr>
                </a:solidFill>
              </a:rPr>
              <a:t>G. </a:t>
            </a:r>
            <a:r>
              <a:rPr lang="en-US" sz="2000" dirty="0" err="1">
                <a:solidFill>
                  <a:schemeClr val="bg1">
                    <a:lumMod val="50000"/>
                  </a:schemeClr>
                </a:solidFill>
              </a:rPr>
              <a:t>Copil</a:t>
            </a:r>
            <a:r>
              <a:rPr lang="en-US" sz="2000" dirty="0">
                <a:solidFill>
                  <a:schemeClr val="bg1">
                    <a:lumMod val="50000"/>
                  </a:schemeClr>
                </a:solidFill>
              </a:rPr>
              <a:t>, </a:t>
            </a:r>
            <a:r>
              <a:rPr lang="en-US" sz="2000" dirty="0" smtClean="0">
                <a:solidFill>
                  <a:schemeClr val="bg1">
                    <a:lumMod val="50000"/>
                  </a:schemeClr>
                </a:solidFill>
              </a:rPr>
              <a:t>D. Moldovan</a:t>
            </a:r>
            <a:r>
              <a:rPr lang="en-US" sz="2000" dirty="0">
                <a:solidFill>
                  <a:schemeClr val="bg1">
                    <a:lumMod val="50000"/>
                  </a:schemeClr>
                </a:solidFill>
              </a:rPr>
              <a:t>, </a:t>
            </a:r>
            <a:r>
              <a:rPr lang="en-US" sz="2000" dirty="0" smtClean="0">
                <a:solidFill>
                  <a:schemeClr val="bg1">
                    <a:lumMod val="50000"/>
                  </a:schemeClr>
                </a:solidFill>
              </a:rPr>
              <a:t>H-L. Truong</a:t>
            </a:r>
            <a:r>
              <a:rPr lang="en-US" sz="2000" dirty="0">
                <a:solidFill>
                  <a:schemeClr val="bg1">
                    <a:lumMod val="50000"/>
                  </a:schemeClr>
                </a:solidFill>
              </a:rPr>
              <a:t>, </a:t>
            </a:r>
            <a:r>
              <a:rPr lang="en-US" sz="2000" dirty="0" smtClean="0">
                <a:solidFill>
                  <a:schemeClr val="bg1">
                    <a:lumMod val="50000"/>
                  </a:schemeClr>
                </a:solidFill>
              </a:rPr>
              <a:t>S. </a:t>
            </a:r>
            <a:r>
              <a:rPr lang="en-US" sz="2000" dirty="0" err="1" smtClean="0">
                <a:solidFill>
                  <a:schemeClr val="bg1">
                    <a:lumMod val="50000"/>
                  </a:schemeClr>
                </a:solidFill>
              </a:rPr>
              <a:t>Dustdar</a:t>
            </a:r>
            <a:r>
              <a:rPr lang="en-US" sz="2000" dirty="0">
                <a:solidFill>
                  <a:schemeClr val="bg1">
                    <a:lumMod val="50000"/>
                  </a:schemeClr>
                </a:solidFill>
              </a:rPr>
              <a:t>, </a:t>
            </a:r>
            <a:r>
              <a:rPr lang="en-US" sz="2000" dirty="0" smtClean="0">
                <a:solidFill>
                  <a:schemeClr val="bg1">
                    <a:lumMod val="50000"/>
                  </a:schemeClr>
                </a:solidFill>
              </a:rPr>
              <a:t>ICSOC 2013</a:t>
            </a:r>
            <a:endParaRPr lang="en-US" sz="4000" b="1" dirty="0">
              <a:solidFill>
                <a:schemeClr val="bg1">
                  <a:lumMod val="50000"/>
                </a:schemeClr>
              </a:solidFill>
            </a:endParaRP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89"/>
          <a:stretch/>
        </p:blipFill>
        <p:spPr bwMode="auto">
          <a:xfrm>
            <a:off x="2353372" y="4024101"/>
            <a:ext cx="7489738" cy="243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a:xfrm>
            <a:off x="5849470" y="3645998"/>
            <a:ext cx="493059" cy="1127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p:cNvSpPr txBox="1"/>
          <p:nvPr/>
        </p:nvSpPr>
        <p:spPr>
          <a:xfrm>
            <a:off x="4758272" y="3813687"/>
            <a:ext cx="2675454"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AT" sz="1400" b="1" dirty="0" err="1">
                <a:solidFill>
                  <a:schemeClr val="accent2">
                    <a:lumMod val="75000"/>
                  </a:schemeClr>
                </a:solidFill>
                <a:latin typeface="Century Gothic" charset="0"/>
                <a:ea typeface="Century Gothic" charset="0"/>
                <a:cs typeface="Century Gothic" charset="0"/>
              </a:rPr>
              <a:t>Elasticity</a:t>
            </a:r>
            <a:r>
              <a:rPr lang="de-AT" sz="1400" b="1" dirty="0">
                <a:solidFill>
                  <a:schemeClr val="accent2">
                    <a:lumMod val="75000"/>
                  </a:schemeClr>
                </a:solidFill>
                <a:latin typeface="Century Gothic" charset="0"/>
                <a:ea typeface="Century Gothic" charset="0"/>
                <a:cs typeface="Century Gothic" charset="0"/>
              </a:rPr>
              <a:t> </a:t>
            </a:r>
            <a:r>
              <a:rPr lang="de-AT" sz="1400" b="1" dirty="0" err="1">
                <a:solidFill>
                  <a:schemeClr val="accent2">
                    <a:lumMod val="75000"/>
                  </a:schemeClr>
                </a:solidFill>
                <a:latin typeface="Century Gothic" charset="0"/>
                <a:ea typeface="Century Gothic" charset="0"/>
                <a:cs typeface="Century Gothic" charset="0"/>
              </a:rPr>
              <a:t>directives</a:t>
            </a:r>
            <a:r>
              <a:rPr lang="de-AT" sz="1400" b="1" dirty="0">
                <a:solidFill>
                  <a:schemeClr val="accent2">
                    <a:lumMod val="75000"/>
                  </a:schemeClr>
                </a:solidFill>
                <a:latin typeface="Century Gothic" charset="0"/>
                <a:ea typeface="Century Gothic" charset="0"/>
                <a:cs typeface="Century Gothic" charset="0"/>
              </a:rPr>
              <a:t> </a:t>
            </a:r>
            <a:r>
              <a:rPr lang="de-AT" sz="1400" b="1" dirty="0" err="1">
                <a:solidFill>
                  <a:schemeClr val="accent2">
                    <a:lumMod val="75000"/>
                  </a:schemeClr>
                </a:solidFill>
                <a:latin typeface="Century Gothic" charset="0"/>
                <a:ea typeface="Century Gothic" charset="0"/>
                <a:cs typeface="Century Gothic" charset="0"/>
              </a:rPr>
              <a:t>can</a:t>
            </a:r>
            <a:r>
              <a:rPr lang="de-AT" sz="1400" b="1" dirty="0">
                <a:solidFill>
                  <a:schemeClr val="accent2">
                    <a:lumMod val="75000"/>
                  </a:schemeClr>
                </a:solidFill>
                <a:latin typeface="Century Gothic" charset="0"/>
                <a:ea typeface="Century Gothic" charset="0"/>
                <a:cs typeface="Century Gothic" charset="0"/>
              </a:rPr>
              <a:t> </a:t>
            </a:r>
            <a:r>
              <a:rPr lang="de-AT" sz="1400" b="1" dirty="0" err="1">
                <a:solidFill>
                  <a:schemeClr val="accent2">
                    <a:lumMod val="75000"/>
                  </a:schemeClr>
                </a:solidFill>
                <a:latin typeface="Century Gothic" charset="0"/>
                <a:ea typeface="Century Gothic" charset="0"/>
                <a:cs typeface="Century Gothic" charset="0"/>
              </a:rPr>
              <a:t>be</a:t>
            </a:r>
            <a:r>
              <a:rPr lang="de-AT" sz="1400" b="1" dirty="0">
                <a:solidFill>
                  <a:schemeClr val="accent2">
                    <a:lumMod val="75000"/>
                  </a:schemeClr>
                </a:solidFill>
                <a:latin typeface="Century Gothic" charset="0"/>
                <a:ea typeface="Century Gothic" charset="0"/>
                <a:cs typeface="Century Gothic" charset="0"/>
              </a:rPr>
              <a:t> </a:t>
            </a:r>
            <a:r>
              <a:rPr lang="de-AT" sz="1400" b="1" dirty="0" err="1">
                <a:solidFill>
                  <a:schemeClr val="accent2">
                    <a:lumMod val="75000"/>
                  </a:schemeClr>
                </a:solidFill>
                <a:latin typeface="Century Gothic" charset="0"/>
                <a:ea typeface="Century Gothic" charset="0"/>
                <a:cs typeface="Century Gothic" charset="0"/>
              </a:rPr>
              <a:t>changed</a:t>
            </a:r>
            <a:r>
              <a:rPr lang="de-AT" sz="1400" b="1" dirty="0">
                <a:solidFill>
                  <a:schemeClr val="accent2">
                    <a:lumMod val="75000"/>
                  </a:schemeClr>
                </a:solidFill>
                <a:latin typeface="Century Gothic" charset="0"/>
                <a:ea typeface="Century Gothic" charset="0"/>
                <a:cs typeface="Century Gothic" charset="0"/>
              </a:rPr>
              <a:t> at </a:t>
            </a:r>
            <a:r>
              <a:rPr lang="de-AT" sz="1400" b="1" dirty="0" err="1">
                <a:solidFill>
                  <a:schemeClr val="accent2">
                    <a:lumMod val="75000"/>
                  </a:schemeClr>
                </a:solidFill>
                <a:latin typeface="Century Gothic" charset="0"/>
                <a:ea typeface="Century Gothic" charset="0"/>
                <a:cs typeface="Century Gothic" charset="0"/>
              </a:rPr>
              <a:t>runtime</a:t>
            </a:r>
            <a:endParaRPr lang="en-US" sz="1400" b="1" dirty="0">
              <a:solidFill>
                <a:schemeClr val="accent2">
                  <a:lumMod val="75000"/>
                </a:schemeClr>
              </a:solidFill>
              <a:latin typeface="Century Gothic" charset="0"/>
              <a:ea typeface="Century Gothic" charset="0"/>
              <a:cs typeface="Century Gothic" charset="0"/>
            </a:endParaRPr>
          </a:p>
        </p:txBody>
      </p:sp>
      <p:sp>
        <p:nvSpPr>
          <p:cNvPr id="3" name="Fußzeilenplatzhalter 2"/>
          <p:cNvSpPr>
            <a:spLocks noGrp="1"/>
          </p:cNvSpPr>
          <p:nvPr>
            <p:ph type="ftr" sz="quarter" idx="11"/>
          </p:nvPr>
        </p:nvSpPr>
        <p:spPr/>
        <p:txBody>
          <a:bodyPr/>
          <a:lstStyle/>
          <a:p>
            <a:r>
              <a:rPr lang="en-US" smtClean="0"/>
              <a:t>IEEE/ACM International Conference on Utility and Cloud Computing (UCC 2015)</a:t>
            </a:r>
            <a:endParaRPr lang="el-GR" dirty="0"/>
          </a:p>
        </p:txBody>
      </p:sp>
      <p:sp>
        <p:nvSpPr>
          <p:cNvPr id="7" name="Foliennummernplatzhalter 6"/>
          <p:cNvSpPr>
            <a:spLocks noGrp="1"/>
          </p:cNvSpPr>
          <p:nvPr>
            <p:ph type="sldNum" sz="quarter" idx="12"/>
          </p:nvPr>
        </p:nvSpPr>
        <p:spPr/>
        <p:txBody>
          <a:bodyPr/>
          <a:lstStyle/>
          <a:p>
            <a:fld id="{7A3F8858-FF6C-4180-8B2D-FE66EA519E33}" type="slidenum">
              <a:rPr lang="el-GR" smtClean="0"/>
              <a:pPr/>
              <a:t>72</a:t>
            </a:fld>
            <a:endParaRPr lang="el-GR"/>
          </a:p>
        </p:txBody>
      </p:sp>
    </p:spTree>
    <p:extLst>
      <p:ext uri="{BB962C8B-B14F-4D97-AF65-F5344CB8AC3E}">
        <p14:creationId xmlns:p14="http://schemas.microsoft.com/office/powerpoint/2010/main" val="19436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b="1" dirty="0" err="1" smtClean="0">
                <a:solidFill>
                  <a:schemeClr val="accent1">
                    <a:lumMod val="75000"/>
                  </a:schemeClr>
                </a:solidFill>
              </a:rPr>
              <a:t>Complex</a:t>
            </a:r>
            <a:r>
              <a:rPr lang="de-AT" sz="3600" b="1" dirty="0" smtClean="0">
                <a:solidFill>
                  <a:schemeClr val="accent1">
                    <a:lumMod val="75000"/>
                  </a:schemeClr>
                </a:solidFill>
              </a:rPr>
              <a:t> </a:t>
            </a:r>
            <a:r>
              <a:rPr lang="de-AT" sz="3600" b="1" dirty="0">
                <a:solidFill>
                  <a:schemeClr val="accent1">
                    <a:lumMod val="75000"/>
                  </a:schemeClr>
                </a:solidFill>
              </a:rPr>
              <a:t>M</a:t>
            </a:r>
            <a:r>
              <a:rPr lang="de-AT" sz="3600" b="1" dirty="0" smtClean="0">
                <a:solidFill>
                  <a:schemeClr val="accent1">
                    <a:lumMod val="75000"/>
                  </a:schemeClr>
                </a:solidFill>
              </a:rPr>
              <a:t>apping </a:t>
            </a:r>
            <a:r>
              <a:rPr lang="de-AT" sz="3600" b="1" dirty="0" err="1" smtClean="0">
                <a:solidFill>
                  <a:schemeClr val="accent1">
                    <a:lumMod val="75000"/>
                  </a:schemeClr>
                </a:solidFill>
              </a:rPr>
              <a:t>and</a:t>
            </a:r>
            <a:r>
              <a:rPr lang="de-AT" sz="3600" b="1" dirty="0" smtClean="0">
                <a:solidFill>
                  <a:schemeClr val="accent1">
                    <a:lumMod val="75000"/>
                  </a:schemeClr>
                </a:solidFill>
              </a:rPr>
              <a:t> </a:t>
            </a:r>
            <a:r>
              <a:rPr lang="de-AT" sz="3600" b="1" dirty="0">
                <a:solidFill>
                  <a:schemeClr val="accent1">
                    <a:lumMod val="75000"/>
                  </a:schemeClr>
                </a:solidFill>
              </a:rPr>
              <a:t>G</a:t>
            </a:r>
            <a:r>
              <a:rPr lang="de-AT" sz="3600" b="1" dirty="0" smtClean="0">
                <a:solidFill>
                  <a:schemeClr val="accent1">
                    <a:lumMod val="75000"/>
                  </a:schemeClr>
                </a:solidFill>
              </a:rPr>
              <a:t>eneration </a:t>
            </a:r>
            <a:r>
              <a:rPr lang="de-AT" sz="3600" b="1" dirty="0" err="1" smtClean="0">
                <a:solidFill>
                  <a:schemeClr val="accent1">
                    <a:lumMod val="75000"/>
                  </a:schemeClr>
                </a:solidFill>
              </a:rPr>
              <a:t>actions</a:t>
            </a:r>
            <a:r>
              <a:rPr lang="de-AT" sz="3600" b="1" dirty="0" smtClean="0">
                <a:solidFill>
                  <a:schemeClr val="accent1">
                    <a:lumMod val="75000"/>
                  </a:schemeClr>
                </a:solidFill>
              </a:rPr>
              <a:t> </a:t>
            </a:r>
            <a:r>
              <a:rPr lang="de-AT" sz="3600" b="1" dirty="0" err="1" smtClean="0">
                <a:solidFill>
                  <a:schemeClr val="accent1">
                    <a:lumMod val="75000"/>
                  </a:schemeClr>
                </a:solidFill>
              </a:rPr>
              <a:t>for</a:t>
            </a:r>
            <a:r>
              <a:rPr lang="de-AT" sz="3600" b="1" dirty="0" smtClean="0">
                <a:solidFill>
                  <a:schemeClr val="accent1">
                    <a:lumMod val="75000"/>
                  </a:schemeClr>
                </a:solidFill>
              </a:rPr>
              <a:t> </a:t>
            </a:r>
            <a:r>
              <a:rPr lang="de-AT" sz="3600" b="1" dirty="0" err="1" smtClean="0">
                <a:solidFill>
                  <a:schemeClr val="accent1">
                    <a:lumMod val="75000"/>
                  </a:schemeClr>
                </a:solidFill>
              </a:rPr>
              <a:t>Enforcing</a:t>
            </a:r>
            <a:r>
              <a:rPr lang="de-AT" sz="3600" b="1" dirty="0" smtClean="0">
                <a:solidFill>
                  <a:schemeClr val="accent1">
                    <a:lumMod val="75000"/>
                  </a:schemeClr>
                </a:solidFill>
              </a:rPr>
              <a:t> </a:t>
            </a:r>
            <a:r>
              <a:rPr lang="de-AT" sz="3600" b="1" dirty="0" err="1">
                <a:solidFill>
                  <a:schemeClr val="accent1">
                    <a:lumMod val="75000"/>
                  </a:schemeClr>
                </a:solidFill>
              </a:rPr>
              <a:t>E</a:t>
            </a:r>
            <a:r>
              <a:rPr lang="de-AT" sz="3600" b="1" dirty="0" err="1" smtClean="0">
                <a:solidFill>
                  <a:schemeClr val="accent1">
                    <a:lumMod val="75000"/>
                  </a:schemeClr>
                </a:solidFill>
              </a:rPr>
              <a:t>lasticity</a:t>
            </a:r>
            <a:r>
              <a:rPr lang="de-AT" sz="3600" b="1" dirty="0" smtClean="0">
                <a:solidFill>
                  <a:schemeClr val="accent1">
                    <a:lumMod val="75000"/>
                  </a:schemeClr>
                </a:solidFill>
              </a:rPr>
              <a:t> (1) </a:t>
            </a:r>
            <a:endParaRPr lang="de-AT" sz="3600" b="1" dirty="0">
              <a:solidFill>
                <a:schemeClr val="accent1">
                  <a:lumMod val="75000"/>
                </a:schemeClr>
              </a:solidFill>
            </a:endParaRPr>
          </a:p>
        </p:txBody>
      </p:sp>
      <p:sp>
        <p:nvSpPr>
          <p:cNvPr id="3" name="Textfeld 2"/>
          <p:cNvSpPr txBox="1"/>
          <p:nvPr/>
        </p:nvSpPr>
        <p:spPr>
          <a:xfrm>
            <a:off x="2692781" y="5166004"/>
            <a:ext cx="7106754" cy="36933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de-AT" dirty="0" err="1">
                <a:solidFill>
                  <a:schemeClr val="accent2">
                    <a:lumMod val="75000"/>
                  </a:schemeClr>
                </a:solidFill>
              </a:rPr>
              <a:t>Constructing</a:t>
            </a:r>
            <a:r>
              <a:rPr lang="de-AT" dirty="0">
                <a:solidFill>
                  <a:schemeClr val="accent2">
                    <a:lumMod val="75000"/>
                  </a:schemeClr>
                </a:solidFill>
              </a:rPr>
              <a:t> </a:t>
            </a:r>
            <a:r>
              <a:rPr lang="de-AT" dirty="0" err="1">
                <a:solidFill>
                  <a:schemeClr val="accent2">
                    <a:lumMod val="75000"/>
                  </a:schemeClr>
                </a:solidFill>
              </a:rPr>
              <a:t>and</a:t>
            </a:r>
            <a:r>
              <a:rPr lang="de-AT" dirty="0">
                <a:solidFill>
                  <a:schemeClr val="accent2">
                    <a:lumMod val="75000"/>
                  </a:schemeClr>
                </a:solidFill>
              </a:rPr>
              <a:t> </a:t>
            </a:r>
            <a:r>
              <a:rPr lang="de-AT" dirty="0" err="1">
                <a:solidFill>
                  <a:schemeClr val="accent2">
                    <a:lumMod val="75000"/>
                  </a:schemeClr>
                </a:solidFill>
              </a:rPr>
              <a:t>maintaining</a:t>
            </a:r>
            <a:r>
              <a:rPr lang="de-AT" dirty="0">
                <a:solidFill>
                  <a:schemeClr val="accent2">
                    <a:lumMod val="75000"/>
                  </a:schemeClr>
                </a:solidFill>
              </a:rPr>
              <a:t> </a:t>
            </a:r>
            <a:r>
              <a:rPr lang="de-AT" dirty="0" err="1">
                <a:solidFill>
                  <a:schemeClr val="accent2">
                    <a:lumMod val="75000"/>
                  </a:schemeClr>
                </a:solidFill>
              </a:rPr>
              <a:t>the</a:t>
            </a:r>
            <a:r>
              <a:rPr lang="de-AT" dirty="0">
                <a:solidFill>
                  <a:schemeClr val="accent2">
                    <a:lumMod val="75000"/>
                  </a:schemeClr>
                </a:solidFill>
              </a:rPr>
              <a:t> </a:t>
            </a:r>
            <a:r>
              <a:rPr lang="de-AT" dirty="0" err="1">
                <a:solidFill>
                  <a:schemeClr val="accent2">
                    <a:lumMod val="75000"/>
                  </a:schemeClr>
                </a:solidFill>
              </a:rPr>
              <a:t>elastic</a:t>
            </a:r>
            <a:r>
              <a:rPr lang="de-AT" dirty="0">
                <a:solidFill>
                  <a:schemeClr val="accent2">
                    <a:lumMod val="75000"/>
                  </a:schemeClr>
                </a:solidFill>
              </a:rPr>
              <a:t> </a:t>
            </a:r>
            <a:r>
              <a:rPr lang="de-AT" dirty="0" err="1">
                <a:solidFill>
                  <a:schemeClr val="accent2">
                    <a:lumMod val="75000"/>
                  </a:schemeClr>
                </a:solidFill>
              </a:rPr>
              <a:t>cloud</a:t>
            </a:r>
            <a:r>
              <a:rPr lang="de-AT" dirty="0">
                <a:solidFill>
                  <a:schemeClr val="accent2">
                    <a:lumMod val="75000"/>
                  </a:schemeClr>
                </a:solidFill>
              </a:rPr>
              <a:t> </a:t>
            </a:r>
            <a:r>
              <a:rPr lang="de-AT" dirty="0" err="1">
                <a:solidFill>
                  <a:schemeClr val="accent2">
                    <a:lumMod val="75000"/>
                  </a:schemeClr>
                </a:solidFill>
              </a:rPr>
              <a:t>service</a:t>
            </a:r>
            <a:r>
              <a:rPr lang="de-AT" dirty="0">
                <a:solidFill>
                  <a:schemeClr val="accent2">
                    <a:lumMod val="75000"/>
                  </a:schemeClr>
                </a:solidFill>
              </a:rPr>
              <a:t> </a:t>
            </a:r>
            <a:r>
              <a:rPr lang="de-AT" dirty="0" err="1">
                <a:solidFill>
                  <a:schemeClr val="accent2">
                    <a:lumMod val="75000"/>
                  </a:schemeClr>
                </a:solidFill>
              </a:rPr>
              <a:t>dependengy</a:t>
            </a:r>
            <a:r>
              <a:rPr lang="de-AT" dirty="0">
                <a:solidFill>
                  <a:schemeClr val="accent2">
                    <a:lumMod val="75000"/>
                  </a:schemeClr>
                </a:solidFill>
              </a:rPr>
              <a:t> </a:t>
            </a:r>
            <a:r>
              <a:rPr lang="de-AT" dirty="0" err="1">
                <a:solidFill>
                  <a:schemeClr val="accent2">
                    <a:lumMod val="75000"/>
                  </a:schemeClr>
                </a:solidFill>
              </a:rPr>
              <a:t>graph</a:t>
            </a:r>
            <a:r>
              <a:rPr lang="de-AT" dirty="0">
                <a:solidFill>
                  <a:schemeClr val="accent2">
                    <a:lumMod val="75000"/>
                  </a:schemeClr>
                </a:solidFill>
              </a:rPr>
              <a:t> </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9448" y="2780839"/>
            <a:ext cx="8413421" cy="1933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ußzeilenplatzhalter 4"/>
          <p:cNvSpPr>
            <a:spLocks noGrp="1"/>
          </p:cNvSpPr>
          <p:nvPr>
            <p:ph type="ftr" sz="quarter" idx="11"/>
          </p:nvPr>
        </p:nvSpPr>
        <p:spPr/>
        <p:txBody>
          <a:bodyPr/>
          <a:lstStyle/>
          <a:p>
            <a:r>
              <a:rPr lang="en-US" smtClean="0"/>
              <a:t>IEEE/ACM International Conference on Utility and Cloud Computing (UCC 2015)</a:t>
            </a:r>
            <a:endParaRPr lang="el-GR" dirty="0"/>
          </a:p>
        </p:txBody>
      </p:sp>
      <p:sp>
        <p:nvSpPr>
          <p:cNvPr id="9" name="Foliennummernplatzhalter 8"/>
          <p:cNvSpPr>
            <a:spLocks noGrp="1"/>
          </p:cNvSpPr>
          <p:nvPr>
            <p:ph type="sldNum" sz="quarter" idx="12"/>
          </p:nvPr>
        </p:nvSpPr>
        <p:spPr/>
        <p:txBody>
          <a:bodyPr/>
          <a:lstStyle/>
          <a:p>
            <a:fld id="{7A3F8858-FF6C-4180-8B2D-FE66EA519E33}" type="slidenum">
              <a:rPr lang="el-GR" smtClean="0"/>
              <a:pPr/>
              <a:t>73</a:t>
            </a:fld>
            <a:endParaRPr lang="el-GR"/>
          </a:p>
        </p:txBody>
      </p:sp>
    </p:spTree>
    <p:extLst>
      <p:ext uri="{BB962C8B-B14F-4D97-AF65-F5344CB8AC3E}">
        <p14:creationId xmlns:p14="http://schemas.microsoft.com/office/powerpoint/2010/main" val="14551048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b="1" dirty="0" err="1" smtClean="0">
                <a:solidFill>
                  <a:schemeClr val="accent1">
                    <a:lumMod val="75000"/>
                  </a:schemeClr>
                </a:solidFill>
              </a:rPr>
              <a:t>Complex</a:t>
            </a:r>
            <a:r>
              <a:rPr lang="de-AT" sz="3600" b="1" dirty="0" smtClean="0">
                <a:solidFill>
                  <a:schemeClr val="accent1">
                    <a:lumMod val="75000"/>
                  </a:schemeClr>
                </a:solidFill>
              </a:rPr>
              <a:t> </a:t>
            </a:r>
            <a:r>
              <a:rPr lang="de-AT" sz="3600" b="1" dirty="0">
                <a:solidFill>
                  <a:schemeClr val="accent1">
                    <a:lumMod val="75000"/>
                  </a:schemeClr>
                </a:solidFill>
              </a:rPr>
              <a:t>M</a:t>
            </a:r>
            <a:r>
              <a:rPr lang="de-AT" sz="3600" b="1" dirty="0" smtClean="0">
                <a:solidFill>
                  <a:schemeClr val="accent1">
                    <a:lumMod val="75000"/>
                  </a:schemeClr>
                </a:solidFill>
              </a:rPr>
              <a:t>apping </a:t>
            </a:r>
            <a:r>
              <a:rPr lang="de-AT" sz="3600" b="1" dirty="0" err="1" smtClean="0">
                <a:solidFill>
                  <a:schemeClr val="accent1">
                    <a:lumMod val="75000"/>
                  </a:schemeClr>
                </a:solidFill>
              </a:rPr>
              <a:t>and</a:t>
            </a:r>
            <a:r>
              <a:rPr lang="de-AT" sz="3600" b="1" dirty="0" smtClean="0">
                <a:solidFill>
                  <a:schemeClr val="accent1">
                    <a:lumMod val="75000"/>
                  </a:schemeClr>
                </a:solidFill>
              </a:rPr>
              <a:t> </a:t>
            </a:r>
            <a:r>
              <a:rPr lang="de-AT" sz="3600" b="1" dirty="0">
                <a:solidFill>
                  <a:schemeClr val="accent1">
                    <a:lumMod val="75000"/>
                  </a:schemeClr>
                </a:solidFill>
              </a:rPr>
              <a:t>G</a:t>
            </a:r>
            <a:r>
              <a:rPr lang="de-AT" sz="3600" b="1" dirty="0" smtClean="0">
                <a:solidFill>
                  <a:schemeClr val="accent1">
                    <a:lumMod val="75000"/>
                  </a:schemeClr>
                </a:solidFill>
              </a:rPr>
              <a:t>eneration </a:t>
            </a:r>
            <a:r>
              <a:rPr lang="de-AT" sz="3600" b="1" dirty="0" err="1" smtClean="0">
                <a:solidFill>
                  <a:schemeClr val="accent1">
                    <a:lumMod val="75000"/>
                  </a:schemeClr>
                </a:solidFill>
              </a:rPr>
              <a:t>actions</a:t>
            </a:r>
            <a:r>
              <a:rPr lang="de-AT" sz="3600" b="1" dirty="0" smtClean="0">
                <a:solidFill>
                  <a:schemeClr val="accent1">
                    <a:lumMod val="75000"/>
                  </a:schemeClr>
                </a:solidFill>
              </a:rPr>
              <a:t> </a:t>
            </a:r>
            <a:r>
              <a:rPr lang="de-AT" sz="3600" b="1" dirty="0" err="1" smtClean="0">
                <a:solidFill>
                  <a:schemeClr val="accent1">
                    <a:lumMod val="75000"/>
                  </a:schemeClr>
                </a:solidFill>
              </a:rPr>
              <a:t>for</a:t>
            </a:r>
            <a:r>
              <a:rPr lang="de-AT" sz="3600" b="1" dirty="0" smtClean="0">
                <a:solidFill>
                  <a:schemeClr val="accent1">
                    <a:lumMod val="75000"/>
                  </a:schemeClr>
                </a:solidFill>
              </a:rPr>
              <a:t> </a:t>
            </a:r>
            <a:r>
              <a:rPr lang="de-AT" sz="3600" b="1" dirty="0" err="1" smtClean="0">
                <a:solidFill>
                  <a:schemeClr val="accent1">
                    <a:lumMod val="75000"/>
                  </a:schemeClr>
                </a:solidFill>
              </a:rPr>
              <a:t>Enforcing</a:t>
            </a:r>
            <a:r>
              <a:rPr lang="de-AT" sz="3600" b="1" dirty="0" smtClean="0">
                <a:solidFill>
                  <a:schemeClr val="accent1">
                    <a:lumMod val="75000"/>
                  </a:schemeClr>
                </a:solidFill>
              </a:rPr>
              <a:t> </a:t>
            </a:r>
            <a:r>
              <a:rPr lang="de-AT" sz="3600" b="1" dirty="0" err="1">
                <a:solidFill>
                  <a:schemeClr val="accent1">
                    <a:lumMod val="75000"/>
                  </a:schemeClr>
                </a:solidFill>
              </a:rPr>
              <a:t>E</a:t>
            </a:r>
            <a:r>
              <a:rPr lang="de-AT" sz="3600" b="1" dirty="0" err="1" smtClean="0">
                <a:solidFill>
                  <a:schemeClr val="accent1">
                    <a:lumMod val="75000"/>
                  </a:schemeClr>
                </a:solidFill>
              </a:rPr>
              <a:t>lasticity</a:t>
            </a:r>
            <a:r>
              <a:rPr lang="de-AT" sz="3600" b="1" dirty="0" smtClean="0">
                <a:solidFill>
                  <a:schemeClr val="accent1">
                    <a:lumMod val="75000"/>
                  </a:schemeClr>
                </a:solidFill>
              </a:rPr>
              <a:t> (2) </a:t>
            </a:r>
            <a:endParaRPr lang="de-AT" sz="3600" b="1" dirty="0">
              <a:solidFill>
                <a:schemeClr val="accent1">
                  <a:lumMod val="75000"/>
                </a:schemeClr>
              </a:solidFill>
            </a:endParaRPr>
          </a:p>
        </p:txBody>
      </p:sp>
      <p:sp>
        <p:nvSpPr>
          <p:cNvPr id="5" name="Fußzeilenplatzhalter 4"/>
          <p:cNvSpPr>
            <a:spLocks noGrp="1"/>
          </p:cNvSpPr>
          <p:nvPr>
            <p:ph type="ftr" sz="quarter" idx="11"/>
          </p:nvPr>
        </p:nvSpPr>
        <p:spPr/>
        <p:txBody>
          <a:bodyPr/>
          <a:lstStyle/>
          <a:p>
            <a:r>
              <a:rPr lang="en-US" smtClean="0"/>
              <a:t>IEEE/ACM International Conference on Utility and Cloud Computing (UCC 2015)</a:t>
            </a:r>
            <a:endParaRPr lang="el-GR" dirty="0"/>
          </a:p>
        </p:txBody>
      </p:sp>
      <p:sp>
        <p:nvSpPr>
          <p:cNvPr id="9" name="Foliennummernplatzhalter 8"/>
          <p:cNvSpPr>
            <a:spLocks noGrp="1"/>
          </p:cNvSpPr>
          <p:nvPr>
            <p:ph type="sldNum" sz="quarter" idx="12"/>
          </p:nvPr>
        </p:nvSpPr>
        <p:spPr/>
        <p:txBody>
          <a:bodyPr/>
          <a:lstStyle/>
          <a:p>
            <a:fld id="{7A3F8858-FF6C-4180-8B2D-FE66EA519E33}" type="slidenum">
              <a:rPr lang="el-GR" smtClean="0"/>
              <a:pPr/>
              <a:t>74</a:t>
            </a:fld>
            <a:endParaRPr lang="el-GR"/>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023" y="2062290"/>
            <a:ext cx="7359942" cy="281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7"/>
          <p:cNvSpPr txBox="1"/>
          <p:nvPr/>
        </p:nvSpPr>
        <p:spPr>
          <a:xfrm>
            <a:off x="4126755" y="1795699"/>
            <a:ext cx="3454477" cy="36933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e-AT" b="1" dirty="0" err="1">
                <a:solidFill>
                  <a:schemeClr val="accent2">
                    <a:lumMod val="75000"/>
                  </a:schemeClr>
                </a:solidFill>
              </a:rPr>
              <a:t>Steps</a:t>
            </a:r>
            <a:r>
              <a:rPr lang="de-AT" b="1" dirty="0">
                <a:solidFill>
                  <a:schemeClr val="accent2">
                    <a:lumMod val="75000"/>
                  </a:schemeClr>
                </a:solidFill>
              </a:rPr>
              <a:t> in </a:t>
            </a:r>
            <a:r>
              <a:rPr lang="de-AT" b="1" dirty="0" err="1">
                <a:solidFill>
                  <a:schemeClr val="accent2">
                    <a:lumMod val="75000"/>
                  </a:schemeClr>
                </a:solidFill>
              </a:rPr>
              <a:t>enforcing</a:t>
            </a:r>
            <a:r>
              <a:rPr lang="de-AT" b="1" dirty="0">
                <a:solidFill>
                  <a:schemeClr val="accent2">
                    <a:lumMod val="75000"/>
                  </a:schemeClr>
                </a:solidFill>
              </a:rPr>
              <a:t> </a:t>
            </a:r>
            <a:r>
              <a:rPr lang="de-AT" b="1" dirty="0" err="1">
                <a:solidFill>
                  <a:schemeClr val="accent2">
                    <a:lumMod val="75000"/>
                  </a:schemeClr>
                </a:solidFill>
              </a:rPr>
              <a:t>elasticity</a:t>
            </a:r>
            <a:r>
              <a:rPr lang="de-AT" b="1" dirty="0">
                <a:solidFill>
                  <a:schemeClr val="accent2">
                    <a:lumMod val="75000"/>
                  </a:schemeClr>
                </a:solidFill>
              </a:rPr>
              <a:t> </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126" y="5068700"/>
            <a:ext cx="6637748" cy="1277564"/>
          </a:xfrm>
          <a:prstGeom prst="rect">
            <a:avLst/>
          </a:prstGeom>
        </p:spPr>
      </p:pic>
      <p:sp>
        <p:nvSpPr>
          <p:cNvPr id="12" name="Textfeld 11"/>
          <p:cNvSpPr txBox="1"/>
          <p:nvPr/>
        </p:nvSpPr>
        <p:spPr>
          <a:xfrm>
            <a:off x="4530642" y="4509428"/>
            <a:ext cx="2646702" cy="36933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e-AT" b="1" dirty="0" err="1">
                <a:solidFill>
                  <a:schemeClr val="accent2">
                    <a:lumMod val="75000"/>
                  </a:schemeClr>
                </a:solidFill>
              </a:rPr>
              <a:t>Example</a:t>
            </a:r>
            <a:r>
              <a:rPr lang="de-AT" b="1" dirty="0">
                <a:solidFill>
                  <a:schemeClr val="accent2">
                    <a:lumMod val="75000"/>
                  </a:schemeClr>
                </a:solidFill>
              </a:rPr>
              <a:t> </a:t>
            </a:r>
            <a:r>
              <a:rPr lang="de-AT" b="1" dirty="0" err="1">
                <a:solidFill>
                  <a:schemeClr val="accent2">
                    <a:lumMod val="75000"/>
                  </a:schemeClr>
                </a:solidFill>
              </a:rPr>
              <a:t>of</a:t>
            </a:r>
            <a:r>
              <a:rPr lang="de-AT" b="1" dirty="0">
                <a:solidFill>
                  <a:schemeClr val="accent2">
                    <a:lumMod val="75000"/>
                  </a:schemeClr>
                </a:solidFill>
              </a:rPr>
              <a:t> an </a:t>
            </a:r>
            <a:r>
              <a:rPr lang="de-AT" b="1" dirty="0" err="1">
                <a:solidFill>
                  <a:schemeClr val="accent2">
                    <a:lumMod val="75000"/>
                  </a:schemeClr>
                </a:solidFill>
              </a:rPr>
              <a:t>action</a:t>
            </a:r>
            <a:r>
              <a:rPr lang="de-AT" b="1" dirty="0">
                <a:solidFill>
                  <a:schemeClr val="accent2">
                    <a:lumMod val="75000"/>
                  </a:schemeClr>
                </a:solidFill>
              </a:rPr>
              <a:t> plan</a:t>
            </a:r>
          </a:p>
        </p:txBody>
      </p:sp>
    </p:spTree>
    <p:extLst>
      <p:ext uri="{BB962C8B-B14F-4D97-AF65-F5344CB8AC3E}">
        <p14:creationId xmlns:p14="http://schemas.microsoft.com/office/powerpoint/2010/main" val="70064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chemeClr val="accent1">
                    <a:lumMod val="75000"/>
                  </a:schemeClr>
                </a:solidFill>
              </a:rPr>
              <a:t>rSYBL</a:t>
            </a:r>
            <a:r>
              <a:rPr lang="en-US" b="1" dirty="0" smtClean="0">
                <a:solidFill>
                  <a:schemeClr val="accent1">
                    <a:lumMod val="75000"/>
                  </a:schemeClr>
                </a:solidFill>
              </a:rPr>
              <a:t> </a:t>
            </a:r>
            <a:r>
              <a:rPr lang="en-US" dirty="0" smtClean="0">
                <a:solidFill>
                  <a:schemeClr val="accent1">
                    <a:lumMod val="75000"/>
                  </a:schemeClr>
                </a:solidFill>
              </a:rPr>
              <a:t>– Elasticity Control as a Service</a:t>
            </a:r>
            <a:endParaRPr lang="en-US" sz="2400" dirty="0">
              <a:solidFill>
                <a:schemeClr val="accent1">
                  <a:lumMod val="75000"/>
                </a:schemeClr>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685"/>
          <a:stretch/>
        </p:blipFill>
        <p:spPr bwMode="auto">
          <a:xfrm>
            <a:off x="2325623" y="2408067"/>
            <a:ext cx="7724904" cy="38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ChangeArrowheads="1"/>
          </p:cNvSpPr>
          <p:nvPr/>
        </p:nvSpPr>
        <p:spPr bwMode="auto">
          <a:xfrm>
            <a:off x="6188075" y="6112100"/>
            <a:ext cx="1588"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9pPr>
          </a:lstStyle>
          <a:p>
            <a:pPr eaLnBrk="1">
              <a:lnSpc>
                <a:spcPct val="100000"/>
              </a:lnSpc>
              <a:buClrTx/>
              <a:buFontTx/>
              <a:buNone/>
            </a:pPr>
            <a:endParaRPr lang="en-US">
              <a:solidFill>
                <a:srgbClr val="000000"/>
              </a:solidFill>
            </a:endParaRPr>
          </a:p>
        </p:txBody>
      </p:sp>
      <p:sp>
        <p:nvSpPr>
          <p:cNvPr id="5" name="Fußzeilenplatzhalter 1"/>
          <p:cNvSpPr>
            <a:spLocks noGrp="1"/>
          </p:cNvSpPr>
          <p:nvPr>
            <p:ph type="ftr" idx="10"/>
          </p:nvPr>
        </p:nvSpPr>
        <p:spPr>
          <a:xfrm>
            <a:off x="3565618" y="6184623"/>
            <a:ext cx="6049029" cy="474662"/>
          </a:xfrm>
        </p:spPr>
        <p:txBody>
          <a:bodyPr/>
          <a:lstStyle/>
          <a:p>
            <a:r>
              <a:rPr lang="en-US" smtClean="0"/>
              <a:t>IEEE/ACM International Conference on Utility and Cloud Computing (UCC 2015)</a:t>
            </a:r>
            <a:endParaRPr lang="en-US" dirty="0"/>
          </a:p>
        </p:txBody>
      </p:sp>
      <p:sp>
        <p:nvSpPr>
          <p:cNvPr id="6" name="Foliennummernplatzhalter 10"/>
          <p:cNvSpPr>
            <a:spLocks noGrp="1"/>
          </p:cNvSpPr>
          <p:nvPr>
            <p:ph type="sldNum" idx="11"/>
          </p:nvPr>
        </p:nvSpPr>
        <p:spPr>
          <a:xfrm>
            <a:off x="9834283" y="6184623"/>
            <a:ext cx="2132013" cy="474662"/>
          </a:xfrm>
        </p:spPr>
        <p:txBody>
          <a:bodyPr/>
          <a:lstStyle/>
          <a:p>
            <a:fld id="{57D93516-DACD-4C44-B094-1C895F2C0DBB}" type="slidenum">
              <a:rPr lang="en-US" smtClean="0"/>
              <a:pPr/>
              <a:t>75</a:t>
            </a:fld>
            <a:endParaRPr lang="en-US" dirty="0"/>
          </a:p>
        </p:txBody>
      </p:sp>
      <p:sp>
        <p:nvSpPr>
          <p:cNvPr id="3" name="Textfeld 2"/>
          <p:cNvSpPr txBox="1"/>
          <p:nvPr/>
        </p:nvSpPr>
        <p:spPr>
          <a:xfrm>
            <a:off x="4011166" y="1818601"/>
            <a:ext cx="4169668" cy="369332"/>
          </a:xfrm>
          <a:prstGeom prst="rect">
            <a:avLst/>
          </a:prstGeom>
          <a:noFill/>
        </p:spPr>
        <p:txBody>
          <a:bodyPr wrap="none" rtlCol="0">
            <a:spAutoFit/>
          </a:bodyPr>
          <a:lstStyle/>
          <a:p>
            <a:r>
              <a:rPr lang="de-DE" dirty="0">
                <a:solidFill>
                  <a:schemeClr val="accent2">
                    <a:lumMod val="75000"/>
                  </a:schemeClr>
                </a:solidFill>
              </a:rPr>
              <a:t>https://github.com/tuwiendsg/rSYBL/docs</a:t>
            </a:r>
          </a:p>
        </p:txBody>
      </p:sp>
    </p:spTree>
    <p:extLst>
      <p:ext uri="{BB962C8B-B14F-4D97-AF65-F5344CB8AC3E}">
        <p14:creationId xmlns:p14="http://schemas.microsoft.com/office/powerpoint/2010/main" val="6416750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1">
                    <a:lumMod val="75000"/>
                  </a:schemeClr>
                </a:solidFill>
              </a:rPr>
              <a:t>Linking </a:t>
            </a:r>
            <a:r>
              <a:rPr lang="en-US" sz="4000" b="1" dirty="0" smtClean="0">
                <a:solidFill>
                  <a:schemeClr val="accent1">
                    <a:lumMod val="75000"/>
                  </a:schemeClr>
                </a:solidFill>
              </a:rPr>
              <a:t>Elasticity Requirements </a:t>
            </a:r>
            <a:r>
              <a:rPr lang="en-US" sz="4000" b="1" dirty="0">
                <a:solidFill>
                  <a:schemeClr val="accent1">
                    <a:lumMod val="75000"/>
                  </a:schemeClr>
                </a:solidFill>
              </a:rPr>
              <a:t>to </a:t>
            </a:r>
            <a:r>
              <a:rPr lang="en-US" sz="4000" b="1" dirty="0" smtClean="0">
                <a:solidFill>
                  <a:schemeClr val="accent1">
                    <a:lumMod val="75000"/>
                  </a:schemeClr>
                </a:solidFill>
              </a:rPr>
              <a:t>Enforced Actions</a:t>
            </a:r>
            <a:endParaRPr lang="en-US" sz="2000" b="1" dirty="0">
              <a:solidFill>
                <a:schemeClr val="accent1">
                  <a:lumMod val="75000"/>
                </a:schemeClr>
              </a:solidFill>
            </a:endParaRPr>
          </a:p>
        </p:txBody>
      </p:sp>
      <p:sp>
        <p:nvSpPr>
          <p:cNvPr id="4" name="Rectangle 2"/>
          <p:cNvSpPr>
            <a:spLocks noChangeArrowheads="1"/>
          </p:cNvSpPr>
          <p:nvPr/>
        </p:nvSpPr>
        <p:spPr bwMode="auto">
          <a:xfrm>
            <a:off x="6188075" y="6112100"/>
            <a:ext cx="1588"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roid Sans" charset="0"/>
                <a:cs typeface="Droid Sans" charset="0"/>
              </a:defRPr>
            </a:lvl9pPr>
          </a:lstStyle>
          <a:p>
            <a:pPr eaLnBrk="1">
              <a:lnSpc>
                <a:spcPct val="100000"/>
              </a:lnSpc>
              <a:buClrTx/>
              <a:buFontTx/>
              <a:buNone/>
            </a:pPr>
            <a:endParaRPr lang="en-US">
              <a:solidFill>
                <a:srgbClr val="000000"/>
              </a:solidFill>
            </a:endParaRPr>
          </a:p>
        </p:txBody>
      </p:sp>
      <p:sp>
        <p:nvSpPr>
          <p:cNvPr id="5" name="Fußzeilenplatzhalter 1"/>
          <p:cNvSpPr>
            <a:spLocks noGrp="1"/>
          </p:cNvSpPr>
          <p:nvPr>
            <p:ph type="ftr" idx="10"/>
          </p:nvPr>
        </p:nvSpPr>
        <p:spPr>
          <a:xfrm>
            <a:off x="3565618" y="6184623"/>
            <a:ext cx="6049029" cy="474662"/>
          </a:xfrm>
        </p:spPr>
        <p:txBody>
          <a:bodyPr/>
          <a:lstStyle/>
          <a:p>
            <a:r>
              <a:rPr lang="en-US" smtClean="0"/>
              <a:t>IEEE/ACM International Conference on Utility and Cloud Computing (UCC 2015)</a:t>
            </a:r>
            <a:endParaRPr lang="en-US" dirty="0"/>
          </a:p>
        </p:txBody>
      </p:sp>
      <p:sp>
        <p:nvSpPr>
          <p:cNvPr id="6" name="Foliennummernplatzhalter 10"/>
          <p:cNvSpPr>
            <a:spLocks noGrp="1"/>
          </p:cNvSpPr>
          <p:nvPr>
            <p:ph type="sldNum" idx="11"/>
          </p:nvPr>
        </p:nvSpPr>
        <p:spPr>
          <a:xfrm>
            <a:off x="9834283" y="6184623"/>
            <a:ext cx="2132013" cy="474662"/>
          </a:xfrm>
        </p:spPr>
        <p:txBody>
          <a:bodyPr/>
          <a:lstStyle/>
          <a:p>
            <a:fld id="{57D93516-DACD-4C44-B094-1C895F2C0DBB}" type="slidenum">
              <a:rPr lang="en-US" smtClean="0"/>
              <a:pPr/>
              <a:t>76</a:t>
            </a:fld>
            <a:endParaRPr lang="en-US" dirty="0"/>
          </a:p>
        </p:txBody>
      </p:sp>
      <p:pic>
        <p:nvPicPr>
          <p:cNvPr id="8" name="Inhaltsplatzhalt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698" y="2998210"/>
            <a:ext cx="9010603" cy="3042954"/>
          </a:xfrm>
          <a:prstGeom prst="rect">
            <a:avLst/>
          </a:prstGeom>
        </p:spPr>
      </p:pic>
      <p:sp>
        <p:nvSpPr>
          <p:cNvPr id="7" name="Rectangle 6"/>
          <p:cNvSpPr/>
          <p:nvPr/>
        </p:nvSpPr>
        <p:spPr>
          <a:xfrm>
            <a:off x="838200" y="1841498"/>
            <a:ext cx="10515600" cy="923330"/>
          </a:xfrm>
          <a:prstGeom prst="rect">
            <a:avLst/>
          </a:prstGeom>
        </p:spPr>
        <p:txBody>
          <a:bodyPr wrap="square">
            <a:spAutoFit/>
          </a:bodyPr>
          <a:lstStyle/>
          <a:p>
            <a:pPr marL="285750" indent="-285750">
              <a:lnSpc>
                <a:spcPct val="150000"/>
              </a:lnSpc>
              <a:buFont typeface="Arial" charset="0"/>
              <a:buChar char="•"/>
            </a:pPr>
            <a:r>
              <a:rPr lang="en-US" dirty="0">
                <a:latin typeface="Century Gothic" charset="0"/>
                <a:ea typeface="Century Gothic" charset="0"/>
                <a:cs typeface="Century Gothic" charset="0"/>
              </a:rPr>
              <a:t>Determine  suitable elasticity capabilities, based on </a:t>
            </a:r>
            <a:r>
              <a:rPr lang="en-US" dirty="0" smtClean="0">
                <a:latin typeface="Century Gothic" charset="0"/>
                <a:ea typeface="Century Gothic" charset="0"/>
                <a:cs typeface="Century Gothic" charset="0"/>
              </a:rPr>
              <a:t>the </a:t>
            </a:r>
            <a:r>
              <a:rPr lang="en-US" dirty="0">
                <a:latin typeface="Century Gothic" charset="0"/>
                <a:ea typeface="Century Gothic" charset="0"/>
                <a:cs typeface="Century Gothic" charset="0"/>
              </a:rPr>
              <a:t>elasticity requirements </a:t>
            </a:r>
          </a:p>
          <a:p>
            <a:pPr marL="285750" indent="-285750">
              <a:lnSpc>
                <a:spcPct val="150000"/>
              </a:lnSpc>
              <a:buFont typeface="Arial" charset="0"/>
              <a:buChar char="•"/>
            </a:pPr>
            <a:r>
              <a:rPr lang="en-US" dirty="0">
                <a:latin typeface="Century Gothic" charset="0"/>
                <a:ea typeface="Century Gothic" charset="0"/>
                <a:cs typeface="Century Gothic" charset="0"/>
              </a:rPr>
              <a:t>Trigger the enforcement of elasticity capabilities </a:t>
            </a:r>
            <a:endParaRPr lang="de-AT" dirty="0">
              <a:latin typeface="Century Gothic" charset="0"/>
              <a:ea typeface="Century Gothic" charset="0"/>
              <a:cs typeface="Century Gothic" charset="0"/>
            </a:endParaRPr>
          </a:p>
        </p:txBody>
      </p:sp>
    </p:spTree>
    <p:extLst>
      <p:ext uri="{BB962C8B-B14F-4D97-AF65-F5344CB8AC3E}">
        <p14:creationId xmlns:p14="http://schemas.microsoft.com/office/powerpoint/2010/main" val="911578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a:solidFill>
                  <a:schemeClr val="accent1">
                    <a:lumMod val="75000"/>
                  </a:schemeClr>
                </a:solidFill>
              </a:rPr>
              <a:t>Enable</a:t>
            </a:r>
            <a:r>
              <a:rPr lang="de-AT" b="1" dirty="0">
                <a:solidFill>
                  <a:schemeClr val="accent1">
                    <a:lumMod val="75000"/>
                  </a:schemeClr>
                </a:solidFill>
              </a:rPr>
              <a:t> </a:t>
            </a:r>
            <a:r>
              <a:rPr lang="de-AT" b="1" dirty="0" err="1" smtClean="0">
                <a:solidFill>
                  <a:schemeClr val="accent1">
                    <a:lumMod val="75000"/>
                  </a:schemeClr>
                </a:solidFill>
              </a:rPr>
              <a:t>Elasticity</a:t>
            </a:r>
            <a:r>
              <a:rPr lang="de-AT" b="1" dirty="0" smtClean="0">
                <a:solidFill>
                  <a:schemeClr val="accent1">
                    <a:lumMod val="75000"/>
                  </a:schemeClr>
                </a:solidFill>
              </a:rPr>
              <a:t> </a:t>
            </a:r>
            <a:r>
              <a:rPr lang="de-AT" b="1" dirty="0" err="1" smtClean="0">
                <a:solidFill>
                  <a:schemeClr val="accent1">
                    <a:lumMod val="75000"/>
                  </a:schemeClr>
                </a:solidFill>
              </a:rPr>
              <a:t>Reconfiguration</a:t>
            </a:r>
            <a:r>
              <a:rPr lang="de-AT" b="1" dirty="0" smtClean="0">
                <a:solidFill>
                  <a:schemeClr val="accent1">
                    <a:lumMod val="75000"/>
                  </a:schemeClr>
                </a:solidFill>
              </a:rPr>
              <a:t> </a:t>
            </a:r>
            <a:r>
              <a:rPr lang="de-AT" b="1" dirty="0">
                <a:solidFill>
                  <a:schemeClr val="accent1">
                    <a:lumMod val="75000"/>
                  </a:schemeClr>
                </a:solidFill>
              </a:rPr>
              <a:t>at </a:t>
            </a:r>
            <a:r>
              <a:rPr lang="de-AT" b="1" dirty="0" err="1" smtClean="0">
                <a:solidFill>
                  <a:schemeClr val="accent1">
                    <a:lumMod val="75000"/>
                  </a:schemeClr>
                </a:solidFill>
              </a:rPr>
              <a:t>Runtime</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5" name="Slide Number Placeholder 4"/>
          <p:cNvSpPr>
            <a:spLocks noGrp="1"/>
          </p:cNvSpPr>
          <p:nvPr>
            <p:ph type="sldNum" sz="quarter" idx="12"/>
          </p:nvPr>
        </p:nvSpPr>
        <p:spPr/>
        <p:txBody>
          <a:bodyPr/>
          <a:lstStyle/>
          <a:p>
            <a:fld id="{2E1132C6-AAAE-EC48-8E6B-34456B74D6B2}" type="slidenum">
              <a:rPr lang="en-US" smtClean="0"/>
              <a:t>77</a:t>
            </a:fld>
            <a:endParaRPr lang="en-US" dirty="0"/>
          </a:p>
        </p:txBody>
      </p:sp>
      <p:pic>
        <p:nvPicPr>
          <p:cNvPr id="11" name="Grafik 4"/>
          <p:cNvPicPr>
            <a:picLocks noChangeAspect="1"/>
          </p:cNvPicPr>
          <p:nvPr/>
        </p:nvPicPr>
        <p:blipFill>
          <a:blip r:embed="rId2"/>
          <a:stretch>
            <a:fillRect/>
          </a:stretch>
        </p:blipFill>
        <p:spPr>
          <a:xfrm>
            <a:off x="6124891" y="1780547"/>
            <a:ext cx="4081308" cy="1917393"/>
          </a:xfrm>
          <a:prstGeom prst="rect">
            <a:avLst/>
          </a:prstGeom>
        </p:spPr>
      </p:pic>
      <p:pic>
        <p:nvPicPr>
          <p:cNvPr id="12" name="Grafik 5"/>
          <p:cNvPicPr>
            <a:picLocks noChangeAspect="1"/>
          </p:cNvPicPr>
          <p:nvPr/>
        </p:nvPicPr>
        <p:blipFill>
          <a:blip r:embed="rId3"/>
          <a:stretch>
            <a:fillRect/>
          </a:stretch>
        </p:blipFill>
        <p:spPr>
          <a:xfrm>
            <a:off x="5768432" y="3916370"/>
            <a:ext cx="5276706" cy="2439980"/>
          </a:xfrm>
          <a:prstGeom prst="rect">
            <a:avLst/>
          </a:prstGeom>
        </p:spPr>
      </p:pic>
      <p:sp>
        <p:nvSpPr>
          <p:cNvPr id="13" name="Textfeld 7"/>
          <p:cNvSpPr txBox="1"/>
          <p:nvPr/>
        </p:nvSpPr>
        <p:spPr>
          <a:xfrm>
            <a:off x="2336953" y="1755038"/>
            <a:ext cx="2477333" cy="120032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e-AT" dirty="0">
                <a:solidFill>
                  <a:schemeClr val="accent2">
                    <a:lumMod val="75000"/>
                  </a:schemeClr>
                </a:solidFill>
              </a:rPr>
              <a:t>Analysis </a:t>
            </a:r>
            <a:r>
              <a:rPr lang="de-AT" dirty="0" err="1">
                <a:solidFill>
                  <a:schemeClr val="accent2">
                    <a:lumMod val="75000"/>
                  </a:schemeClr>
                </a:solidFill>
              </a:rPr>
              <a:t>detects</a:t>
            </a:r>
            <a:r>
              <a:rPr lang="de-AT" dirty="0">
                <a:solidFill>
                  <a:schemeClr val="accent2">
                    <a:lumMod val="75000"/>
                  </a:schemeClr>
                </a:solidFill>
              </a:rPr>
              <a:t> </a:t>
            </a:r>
            <a:r>
              <a:rPr lang="de-AT" dirty="0" err="1">
                <a:solidFill>
                  <a:schemeClr val="accent2">
                    <a:lumMod val="75000"/>
                  </a:schemeClr>
                </a:solidFill>
              </a:rPr>
              <a:t>problems</a:t>
            </a:r>
            <a:r>
              <a:rPr lang="de-AT" dirty="0">
                <a:solidFill>
                  <a:schemeClr val="accent2">
                    <a:lumMod val="75000"/>
                  </a:schemeClr>
                </a:solidFill>
              </a:rPr>
              <a:t> but </a:t>
            </a:r>
            <a:r>
              <a:rPr lang="de-AT" dirty="0" err="1">
                <a:solidFill>
                  <a:schemeClr val="accent2">
                    <a:lumMod val="75000"/>
                  </a:schemeClr>
                </a:solidFill>
              </a:rPr>
              <a:t>predefined</a:t>
            </a:r>
            <a:r>
              <a:rPr lang="de-AT" dirty="0">
                <a:solidFill>
                  <a:schemeClr val="accent2">
                    <a:lumMod val="75000"/>
                  </a:schemeClr>
                </a:solidFill>
              </a:rPr>
              <a:t> </a:t>
            </a:r>
            <a:r>
              <a:rPr lang="de-AT" dirty="0" err="1">
                <a:solidFill>
                  <a:schemeClr val="accent2">
                    <a:lumMod val="75000"/>
                  </a:schemeClr>
                </a:solidFill>
              </a:rPr>
              <a:t>strategies</a:t>
            </a:r>
            <a:r>
              <a:rPr lang="de-AT" dirty="0">
                <a:solidFill>
                  <a:schemeClr val="accent2">
                    <a:lumMod val="75000"/>
                  </a:schemeClr>
                </a:solidFill>
              </a:rPr>
              <a:t> do not </a:t>
            </a:r>
            <a:r>
              <a:rPr lang="de-AT" dirty="0" err="1">
                <a:solidFill>
                  <a:schemeClr val="accent2">
                    <a:lumMod val="75000"/>
                  </a:schemeClr>
                </a:solidFill>
              </a:rPr>
              <a:t>always</a:t>
            </a:r>
            <a:r>
              <a:rPr lang="de-AT" dirty="0">
                <a:solidFill>
                  <a:schemeClr val="accent2">
                    <a:lumMod val="75000"/>
                  </a:schemeClr>
                </a:solidFill>
              </a:rPr>
              <a:t> </a:t>
            </a:r>
            <a:r>
              <a:rPr lang="de-AT" dirty="0" err="1">
                <a:solidFill>
                  <a:schemeClr val="accent2">
                    <a:lumMod val="75000"/>
                  </a:schemeClr>
                </a:solidFill>
              </a:rPr>
              <a:t>work</a:t>
            </a:r>
            <a:r>
              <a:rPr lang="de-AT" dirty="0">
                <a:solidFill>
                  <a:schemeClr val="accent2">
                    <a:lumMod val="75000"/>
                  </a:schemeClr>
                </a:solidFill>
              </a:rPr>
              <a:t>!</a:t>
            </a:r>
            <a:endParaRPr lang="en-US" dirty="0">
              <a:solidFill>
                <a:schemeClr val="accent2">
                  <a:lumMod val="75000"/>
                </a:schemeClr>
              </a:solidFill>
            </a:endParaRPr>
          </a:p>
        </p:txBody>
      </p:sp>
      <p:sp>
        <p:nvSpPr>
          <p:cNvPr id="14" name="Textfeld 8"/>
          <p:cNvSpPr txBox="1"/>
          <p:nvPr/>
        </p:nvSpPr>
        <p:spPr>
          <a:xfrm>
            <a:off x="2336952" y="4472017"/>
            <a:ext cx="2477333"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de-AT" dirty="0" err="1">
                <a:solidFill>
                  <a:schemeClr val="accent2">
                    <a:lumMod val="75000"/>
                  </a:schemeClr>
                </a:solidFill>
              </a:rPr>
              <a:t>Changing</a:t>
            </a:r>
            <a:r>
              <a:rPr lang="de-AT" dirty="0">
                <a:solidFill>
                  <a:schemeClr val="accent2">
                    <a:lumMod val="75000"/>
                  </a:schemeClr>
                </a:solidFill>
              </a:rPr>
              <a:t> </a:t>
            </a:r>
            <a:r>
              <a:rPr lang="de-AT" dirty="0" err="1">
                <a:solidFill>
                  <a:schemeClr val="accent2">
                    <a:lumMod val="75000"/>
                  </a:schemeClr>
                </a:solidFill>
              </a:rPr>
              <a:t>elasticity</a:t>
            </a:r>
            <a:r>
              <a:rPr lang="de-AT" dirty="0">
                <a:solidFill>
                  <a:schemeClr val="accent2">
                    <a:lumMod val="75000"/>
                  </a:schemeClr>
                </a:solidFill>
              </a:rPr>
              <a:t> </a:t>
            </a:r>
            <a:r>
              <a:rPr lang="de-AT" dirty="0" err="1">
                <a:solidFill>
                  <a:schemeClr val="accent2">
                    <a:lumMod val="75000"/>
                  </a:schemeClr>
                </a:solidFill>
              </a:rPr>
              <a:t>specifications</a:t>
            </a:r>
            <a:r>
              <a:rPr lang="de-AT" dirty="0">
                <a:solidFill>
                  <a:schemeClr val="accent2">
                    <a:lumMod val="75000"/>
                  </a:schemeClr>
                </a:solidFill>
              </a:rPr>
              <a:t> at </a:t>
            </a:r>
            <a:r>
              <a:rPr lang="de-AT" dirty="0" err="1">
                <a:solidFill>
                  <a:schemeClr val="accent2">
                    <a:lumMod val="75000"/>
                  </a:schemeClr>
                </a:solidFill>
              </a:rPr>
              <a:t>runtime</a:t>
            </a:r>
            <a:r>
              <a:rPr lang="de-AT" dirty="0">
                <a:solidFill>
                  <a:schemeClr val="accent2">
                    <a:lumMod val="75000"/>
                  </a:schemeClr>
                </a:solidFill>
              </a:rPr>
              <a:t> </a:t>
            </a:r>
            <a:r>
              <a:rPr lang="de-AT" dirty="0" err="1">
                <a:solidFill>
                  <a:schemeClr val="accent2">
                    <a:lumMod val="75000"/>
                  </a:schemeClr>
                </a:solidFill>
              </a:rPr>
              <a:t>without</a:t>
            </a:r>
            <a:r>
              <a:rPr lang="de-AT" dirty="0">
                <a:solidFill>
                  <a:schemeClr val="accent2">
                    <a:lumMod val="75000"/>
                  </a:schemeClr>
                </a:solidFill>
              </a:rPr>
              <a:t> </a:t>
            </a:r>
            <a:r>
              <a:rPr lang="de-AT" dirty="0" err="1">
                <a:solidFill>
                  <a:schemeClr val="accent2">
                    <a:lumMod val="75000"/>
                  </a:schemeClr>
                </a:solidFill>
              </a:rPr>
              <a:t>stoping</a:t>
            </a:r>
            <a:r>
              <a:rPr lang="de-AT" dirty="0">
                <a:solidFill>
                  <a:schemeClr val="accent2">
                    <a:lumMod val="75000"/>
                  </a:schemeClr>
                </a:solidFill>
              </a:rPr>
              <a:t> </a:t>
            </a:r>
            <a:r>
              <a:rPr lang="de-AT" dirty="0" err="1">
                <a:solidFill>
                  <a:schemeClr val="accent2">
                    <a:lumMod val="75000"/>
                  </a:schemeClr>
                </a:solidFill>
              </a:rPr>
              <a:t>services</a:t>
            </a:r>
            <a:endParaRPr lang="en-US" dirty="0">
              <a:solidFill>
                <a:schemeClr val="accent2">
                  <a:lumMod val="75000"/>
                </a:schemeClr>
              </a:solidFill>
            </a:endParaRPr>
          </a:p>
        </p:txBody>
      </p:sp>
      <p:sp>
        <p:nvSpPr>
          <p:cNvPr id="15" name="Pfeil nach unten 9"/>
          <p:cNvSpPr/>
          <p:nvPr/>
        </p:nvSpPr>
        <p:spPr bwMode="auto">
          <a:xfrm>
            <a:off x="3366044" y="3499863"/>
            <a:ext cx="419147" cy="589020"/>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buClr>
                <a:srgbClr val="000000"/>
              </a:buClr>
              <a:buSzPct val="100000"/>
            </a:pPr>
            <a:endParaRPr lang="en-US">
              <a:solidFill>
                <a:schemeClr val="bg1"/>
              </a:solidFill>
              <a:latin typeface="Arial" charset="0"/>
            </a:endParaRPr>
          </a:p>
        </p:txBody>
      </p:sp>
    </p:spTree>
    <p:extLst>
      <p:ext uri="{BB962C8B-B14F-4D97-AF65-F5344CB8AC3E}">
        <p14:creationId xmlns:p14="http://schemas.microsoft.com/office/powerpoint/2010/main" val="1614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600" b="1" dirty="0">
                <a:solidFill>
                  <a:schemeClr val="accent1">
                    <a:lumMod val="75000"/>
                  </a:schemeClr>
                </a:solidFill>
              </a:rPr>
              <a:t>Human-in-</a:t>
            </a:r>
            <a:r>
              <a:rPr lang="de-DE" sz="3600" b="1" dirty="0" err="1">
                <a:solidFill>
                  <a:schemeClr val="accent1">
                    <a:lumMod val="75000"/>
                  </a:schemeClr>
                </a:solidFill>
              </a:rPr>
              <a:t>the</a:t>
            </a:r>
            <a:r>
              <a:rPr lang="de-DE" sz="3600" b="1" dirty="0">
                <a:solidFill>
                  <a:schemeClr val="accent1">
                    <a:lumMod val="75000"/>
                  </a:schemeClr>
                </a:solidFill>
              </a:rPr>
              <a:t>-loop </a:t>
            </a:r>
            <a:r>
              <a:rPr lang="de-DE" sz="3600" b="1" dirty="0" err="1">
                <a:solidFill>
                  <a:schemeClr val="accent1">
                    <a:lumMod val="75000"/>
                  </a:schemeClr>
                </a:solidFill>
              </a:rPr>
              <a:t>Elasticity</a:t>
            </a:r>
            <a:r>
              <a:rPr lang="de-DE" sz="3600" b="1" dirty="0">
                <a:solidFill>
                  <a:schemeClr val="accent1">
                    <a:lumMod val="75000"/>
                  </a:schemeClr>
                </a:solidFill>
              </a:rPr>
              <a:t> Operation Management</a:t>
            </a:r>
            <a:endParaRPr lang="en-US" sz="3600" b="1" dirty="0">
              <a:solidFill>
                <a:schemeClr val="accent1">
                  <a:lumMod val="75000"/>
                </a:schemeClr>
              </a:solidFill>
            </a:endParaRPr>
          </a:p>
        </p:txBody>
      </p:sp>
      <p:sp>
        <p:nvSpPr>
          <p:cNvPr id="3" name="Footer Placeholder 2"/>
          <p:cNvSpPr>
            <a:spLocks noGrp="1"/>
          </p:cNvSpPr>
          <p:nvPr>
            <p:ph type="ftr" sz="quarter" idx="11"/>
          </p:nvPr>
        </p:nvSpPr>
        <p:spPr>
          <a:xfrm>
            <a:off x="3818965" y="6356350"/>
            <a:ext cx="5271247" cy="365125"/>
          </a:xfrm>
        </p:spPr>
        <p:txBody>
          <a:bodyPr/>
          <a:lstStyle/>
          <a:p>
            <a:r>
              <a:rPr lang="en-US" smtClean="0"/>
              <a:t>IEEE/ACM International Conference on Utility and Cloud Computing (UCC 2015)</a:t>
            </a:r>
            <a:endParaRPr lang="en-US"/>
          </a:p>
        </p:txBody>
      </p:sp>
      <p:sp>
        <p:nvSpPr>
          <p:cNvPr id="4" name="Slide Number Placeholder 3"/>
          <p:cNvSpPr>
            <a:spLocks noGrp="1"/>
          </p:cNvSpPr>
          <p:nvPr>
            <p:ph type="sldNum" sz="quarter" idx="12"/>
          </p:nvPr>
        </p:nvSpPr>
        <p:spPr/>
        <p:txBody>
          <a:bodyPr/>
          <a:lstStyle/>
          <a:p>
            <a:fld id="{2E1132C6-AAAE-EC48-8E6B-34456B74D6B2}" type="slidenum">
              <a:rPr lang="en-US" smtClean="0"/>
              <a:t>78</a:t>
            </a:fld>
            <a:endParaRPr lang="en-US"/>
          </a:p>
        </p:txBody>
      </p:sp>
      <p:sp>
        <p:nvSpPr>
          <p:cNvPr id="5" name="Inhaltsplatzhalt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b="1" dirty="0" smtClean="0">
                <a:latin typeface="Century Gothic" charset="0"/>
                <a:ea typeface="Century Gothic" charset="0"/>
                <a:cs typeface="Century Gothic" charset="0"/>
              </a:rPr>
              <a:t>Goal:</a:t>
            </a:r>
          </a:p>
          <a:p>
            <a:pPr lvl="1"/>
            <a:r>
              <a:rPr lang="de-DE" dirty="0" err="1" smtClean="0">
                <a:latin typeface="Century Gothic" charset="0"/>
                <a:ea typeface="Century Gothic" charset="0"/>
                <a:cs typeface="Century Gothic" charset="0"/>
              </a:rPr>
              <a:t>Notify</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elasticity</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conflicts</a:t>
            </a:r>
            <a:r>
              <a:rPr lang="de-DE" dirty="0" smtClean="0">
                <a:latin typeface="Century Gothic" charset="0"/>
                <a:ea typeface="Century Gothic" charset="0"/>
                <a:cs typeface="Century Gothic" charset="0"/>
              </a:rPr>
              <a:t>/</a:t>
            </a:r>
            <a:r>
              <a:rPr lang="de-DE" dirty="0" err="1" smtClean="0">
                <a:latin typeface="Century Gothic" charset="0"/>
                <a:ea typeface="Century Gothic" charset="0"/>
                <a:cs typeface="Century Gothic" charset="0"/>
              </a:rPr>
              <a:t>incidents</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to</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people</a:t>
            </a:r>
            <a:endParaRPr lang="de-DE" dirty="0" smtClean="0">
              <a:latin typeface="Century Gothic" charset="0"/>
              <a:ea typeface="Century Gothic" charset="0"/>
              <a:cs typeface="Century Gothic" charset="0"/>
            </a:endParaRPr>
          </a:p>
          <a:p>
            <a:pPr lvl="1"/>
            <a:r>
              <a:rPr lang="de-DE" dirty="0" smtClean="0">
                <a:latin typeface="Century Gothic" charset="0"/>
                <a:ea typeface="Century Gothic" charset="0"/>
                <a:cs typeface="Century Gothic" charset="0"/>
              </a:rPr>
              <a:t>People </a:t>
            </a:r>
            <a:r>
              <a:rPr lang="de-DE" dirty="0" err="1" smtClean="0">
                <a:latin typeface="Century Gothic" charset="0"/>
                <a:ea typeface="Century Gothic" charset="0"/>
                <a:cs typeface="Century Gothic" charset="0"/>
              </a:rPr>
              <a:t>can</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solve</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the</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conflicts</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by</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introducing</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new</a:t>
            </a:r>
            <a:r>
              <a:rPr lang="de-DE" dirty="0" smtClean="0">
                <a:latin typeface="Century Gothic" charset="0"/>
                <a:ea typeface="Century Gothic" charset="0"/>
                <a:cs typeface="Century Gothic" charset="0"/>
              </a:rPr>
              <a:t> </a:t>
            </a:r>
            <a:r>
              <a:rPr lang="de-DE" dirty="0" err="1" smtClean="0">
                <a:latin typeface="Century Gothic" charset="0"/>
                <a:ea typeface="Century Gothic" charset="0"/>
                <a:cs typeface="Century Gothic" charset="0"/>
              </a:rPr>
              <a:t>specification</a:t>
            </a:r>
            <a:endParaRPr lang="de-DE" dirty="0">
              <a:latin typeface="Century Gothic" charset="0"/>
              <a:ea typeface="Century Gothic" charset="0"/>
              <a:cs typeface="Century Gothic" charset="0"/>
            </a:endParaRPr>
          </a:p>
        </p:txBody>
      </p:sp>
      <p:pic>
        <p:nvPicPr>
          <p:cNvPr id="6" name="Picture 6"/>
          <p:cNvPicPr>
            <a:picLocks noChangeAspect="1"/>
          </p:cNvPicPr>
          <p:nvPr/>
        </p:nvPicPr>
        <p:blipFill>
          <a:blip r:embed="rId2"/>
          <a:stretch>
            <a:fillRect/>
          </a:stretch>
        </p:blipFill>
        <p:spPr>
          <a:xfrm>
            <a:off x="3558779" y="3959081"/>
            <a:ext cx="1596048" cy="944478"/>
          </a:xfrm>
          <a:prstGeom prst="rect">
            <a:avLst/>
          </a:prstGeom>
        </p:spPr>
      </p:pic>
      <p:pic>
        <p:nvPicPr>
          <p:cNvPr id="7" name="Picture 5"/>
          <p:cNvPicPr>
            <a:picLocks noChangeAspect="1"/>
          </p:cNvPicPr>
          <p:nvPr/>
        </p:nvPicPr>
        <p:blipFill>
          <a:blip r:embed="rId3"/>
          <a:stretch>
            <a:fillRect/>
          </a:stretch>
        </p:blipFill>
        <p:spPr>
          <a:xfrm>
            <a:off x="1867098" y="4099413"/>
            <a:ext cx="1719187" cy="674284"/>
          </a:xfrm>
          <a:prstGeom prst="rect">
            <a:avLst/>
          </a:prstGeom>
        </p:spPr>
      </p:pic>
      <p:pic>
        <p:nvPicPr>
          <p:cNvPr id="8" name="Picture 7"/>
          <p:cNvPicPr>
            <a:picLocks noChangeAspect="1"/>
          </p:cNvPicPr>
          <p:nvPr/>
        </p:nvPicPr>
        <p:blipFill>
          <a:blip r:embed="rId4"/>
          <a:stretch>
            <a:fillRect/>
          </a:stretch>
        </p:blipFill>
        <p:spPr>
          <a:xfrm>
            <a:off x="5262482" y="3455023"/>
            <a:ext cx="5093067" cy="1520389"/>
          </a:xfrm>
          <a:prstGeom prst="rect">
            <a:avLst/>
          </a:prstGeom>
        </p:spPr>
      </p:pic>
    </p:spTree>
    <p:extLst>
      <p:ext uri="{BB962C8B-B14F-4D97-AF65-F5344CB8AC3E}">
        <p14:creationId xmlns:p14="http://schemas.microsoft.com/office/powerpoint/2010/main" val="174645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solidFill>
                  <a:schemeClr val="accent1">
                    <a:lumMod val="75000"/>
                  </a:schemeClr>
                </a:solidFill>
              </a:rPr>
              <a:t>Monitoring for Elasticity Control</a:t>
            </a:r>
            <a:br>
              <a:rPr lang="en-US" b="1" dirty="0" smtClean="0">
                <a:solidFill>
                  <a:schemeClr val="accent1">
                    <a:lumMod val="75000"/>
                  </a:schemeClr>
                </a:solidFill>
              </a:rPr>
            </a:br>
            <a:r>
              <a:rPr lang="en-US" sz="1900" b="1" dirty="0" smtClean="0">
                <a:solidFill>
                  <a:schemeClr val="bg1">
                    <a:lumMod val="50000"/>
                  </a:schemeClr>
                </a:solidFill>
              </a:rPr>
              <a:t>“</a:t>
            </a:r>
            <a:r>
              <a:rPr lang="en-US" sz="1900" b="1" dirty="0" err="1" smtClean="0">
                <a:solidFill>
                  <a:schemeClr val="bg1">
                    <a:lumMod val="50000"/>
                  </a:schemeClr>
                </a:solidFill>
              </a:rPr>
              <a:t>JCatascopia</a:t>
            </a:r>
            <a:r>
              <a:rPr lang="en-US" sz="1900" b="1" dirty="0" smtClean="0">
                <a:solidFill>
                  <a:schemeClr val="bg1">
                    <a:lumMod val="50000"/>
                  </a:schemeClr>
                </a:solidFill>
              </a:rPr>
              <a:t>: Monitoring Elastically Adaptive Applications in the Cloud”</a:t>
            </a:r>
            <a:r>
              <a:rPr lang="en-US" sz="1900" dirty="0" smtClean="0">
                <a:solidFill>
                  <a:schemeClr val="bg1">
                    <a:lumMod val="50000"/>
                  </a:schemeClr>
                </a:solidFill>
              </a:rPr>
              <a:t/>
            </a:r>
            <a:br>
              <a:rPr lang="en-US" sz="1900" dirty="0" smtClean="0">
                <a:solidFill>
                  <a:schemeClr val="bg1">
                    <a:lumMod val="50000"/>
                  </a:schemeClr>
                </a:solidFill>
              </a:rPr>
            </a:br>
            <a:r>
              <a:rPr lang="en-US" sz="1900" dirty="0" smtClean="0">
                <a:solidFill>
                  <a:schemeClr val="bg1">
                    <a:lumMod val="50000"/>
                  </a:schemeClr>
                </a:solidFill>
              </a:rPr>
              <a:t>D. </a:t>
            </a:r>
            <a:r>
              <a:rPr lang="en-US" sz="1900" dirty="0" err="1" smtClean="0">
                <a:solidFill>
                  <a:schemeClr val="bg1">
                    <a:lumMod val="50000"/>
                  </a:schemeClr>
                </a:solidFill>
              </a:rPr>
              <a:t>Trihinas</a:t>
            </a:r>
            <a:r>
              <a:rPr lang="en-US" sz="1900" dirty="0" smtClean="0">
                <a:solidFill>
                  <a:schemeClr val="bg1">
                    <a:lumMod val="50000"/>
                  </a:schemeClr>
                </a:solidFill>
              </a:rPr>
              <a:t>, G. Pallis, M. Dikaiakos, </a:t>
            </a:r>
            <a:r>
              <a:rPr lang="en-US" sz="1900" i="1" dirty="0" smtClean="0">
                <a:solidFill>
                  <a:schemeClr val="bg1">
                    <a:lumMod val="50000"/>
                  </a:schemeClr>
                </a:solidFill>
                <a:ea typeface="Times"/>
                <a:cs typeface="Times"/>
                <a:sym typeface="Times"/>
              </a:rPr>
              <a:t>IEEE/ACM International Symposium on Cluster, Cloud and Grid Computing</a:t>
            </a:r>
            <a:r>
              <a:rPr lang="en-US" sz="1900" dirty="0" smtClean="0">
                <a:solidFill>
                  <a:schemeClr val="bg1">
                    <a:lumMod val="50000"/>
                  </a:schemeClr>
                </a:solidFill>
              </a:rPr>
              <a:t>, 2014. </a:t>
            </a:r>
            <a:endParaRPr lang="en-US" sz="1900" b="1" dirty="0">
              <a:solidFill>
                <a:schemeClr val="bg1">
                  <a:lumMod val="50000"/>
                </a:schemeClr>
              </a:solidFill>
            </a:endParaRPr>
          </a:p>
        </p:txBody>
      </p:sp>
      <p:sp>
        <p:nvSpPr>
          <p:cNvPr id="2" name="Footer Placeholder 1"/>
          <p:cNvSpPr>
            <a:spLocks noGrp="1"/>
          </p:cNvSpPr>
          <p:nvPr>
            <p:ph type="ftr" sz="quarter" idx="11"/>
          </p:nvPr>
        </p:nvSpPr>
        <p:spPr/>
        <p:txBody>
          <a:bodyPr/>
          <a:lstStyle/>
          <a:p>
            <a:r>
              <a:rPr lang="en-US" smtClean="0"/>
              <a:t>IEEE/ACM International Conference on Utility and Cloud Computing (UCC 2015)</a:t>
            </a:r>
            <a:endParaRPr lang="en-US"/>
          </a:p>
        </p:txBody>
      </p:sp>
      <p:sp>
        <p:nvSpPr>
          <p:cNvPr id="8" name="Shape 943"/>
          <p:cNvSpPr txBox="1">
            <a:spLocks/>
          </p:cNvSpPr>
          <p:nvPr/>
        </p:nvSpPr>
        <p:spPr>
          <a:xfrm>
            <a:off x="838200" y="1825625"/>
            <a:ext cx="10515600" cy="931022"/>
          </a:xfrm>
          <a:prstGeom prst="rect">
            <a:avLst/>
          </a:prstGeom>
        </p:spPr>
        <p:txBody>
          <a:bodyPr vert="horz" lIns="91440" tIns="45720" rIns="91440" bIns="45720" rtlCol="0">
            <a:normAutofit/>
          </a:bodyPr>
          <a:lstStyle>
            <a:lvl1pPr marL="274319" indent="-274319" algn="l" defTabSz="914400" rtl="0" eaLnBrk="1" latinLnBrk="0" hangingPunct="1">
              <a:lnSpc>
                <a:spcPct val="90000"/>
              </a:lnSpc>
              <a:spcBef>
                <a:spcPts val="6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defRPr sz="3000"/>
            </a:pPr>
            <a:r>
              <a:rPr lang="en-US" sz="2800" dirty="0" smtClean="0">
                <a:latin typeface="Century Gothic" charset="0"/>
                <a:ea typeface="Century Gothic" charset="0"/>
                <a:cs typeface="Century Gothic" charset="0"/>
              </a:rPr>
              <a:t>MAPE-K control loop (Monitoring, Analyzing, Planning, Executing using Knowledge)</a:t>
            </a:r>
            <a:endParaRPr lang="en-US" sz="2800" dirty="0">
              <a:latin typeface="Century Gothic" charset="0"/>
              <a:ea typeface="Century Gothic" charset="0"/>
              <a:cs typeface="Century Gothic" charset="0"/>
            </a:endParaRPr>
          </a:p>
        </p:txBody>
      </p:sp>
      <p:grpSp>
        <p:nvGrpSpPr>
          <p:cNvPr id="79" name="Group 78"/>
          <p:cNvGrpSpPr/>
          <p:nvPr/>
        </p:nvGrpSpPr>
        <p:grpSpPr>
          <a:xfrm>
            <a:off x="2662935" y="3006747"/>
            <a:ext cx="6866130" cy="2901841"/>
            <a:chOff x="1962565" y="2132688"/>
            <a:chExt cx="6866130" cy="2901841"/>
          </a:xfrm>
        </p:grpSpPr>
        <p:grpSp>
          <p:nvGrpSpPr>
            <p:cNvPr id="44" name="Group 947"/>
            <p:cNvGrpSpPr/>
            <p:nvPr/>
          </p:nvGrpSpPr>
          <p:grpSpPr>
            <a:xfrm>
              <a:off x="1962565" y="3505200"/>
              <a:ext cx="1676401" cy="609603"/>
              <a:chOff x="0" y="56896"/>
              <a:chExt cx="1676400" cy="609601"/>
            </a:xfrm>
          </p:grpSpPr>
          <p:sp>
            <p:nvSpPr>
              <p:cNvPr id="45" name="Shape 945"/>
              <p:cNvSpPr/>
              <p:nvPr/>
            </p:nvSpPr>
            <p:spPr>
              <a:xfrm>
                <a:off x="0" y="56896"/>
                <a:ext cx="1676400" cy="609601"/>
              </a:xfrm>
              <a:prstGeom prst="ellipse">
                <a:avLst/>
              </a:pr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1600">
                    <a:latin typeface="Bradley Hand ITC"/>
                    <a:ea typeface="Bradley Hand ITC"/>
                    <a:cs typeface="Bradley Hand ITC"/>
                    <a:sym typeface="Bradley Hand ITC"/>
                  </a:defRPr>
                </a:pPr>
                <a:endParaRPr sz="1600"/>
              </a:p>
            </p:txBody>
          </p:sp>
          <p:sp>
            <p:nvSpPr>
              <p:cNvPr id="46" name="Shape 946"/>
              <p:cNvSpPr/>
              <p:nvPr/>
            </p:nvSpPr>
            <p:spPr>
              <a:xfrm>
                <a:off x="245502" y="69311"/>
                <a:ext cx="1185396" cy="584771"/>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sz="1600">
                    <a:solidFill>
                      <a:srgbClr val="000000"/>
                    </a:solidFill>
                    <a:latin typeface="Bradley Hand ITC"/>
                    <a:ea typeface="Bradley Hand ITC"/>
                    <a:cs typeface="Bradley Hand ITC"/>
                    <a:sym typeface="Bradley Hand ITC"/>
                  </a:rPr>
                  <a:t>Resource</a:t>
                </a:r>
              </a:p>
              <a:p>
                <a:pPr algn="ctr">
                  <a:defRPr>
                    <a:solidFill>
                      <a:srgbClr val="FFFFFF"/>
                    </a:solidFill>
                  </a:defRPr>
                </a:pPr>
                <a:r>
                  <a:rPr sz="1600">
                    <a:solidFill>
                      <a:srgbClr val="000000"/>
                    </a:solidFill>
                    <a:latin typeface="Bradley Hand ITC"/>
                    <a:ea typeface="Bradley Hand ITC"/>
                    <a:cs typeface="Bradley Hand ITC"/>
                    <a:sym typeface="Bradley Hand ITC"/>
                  </a:rPr>
                  <a:t>Utilization</a:t>
                </a:r>
              </a:p>
            </p:txBody>
          </p:sp>
        </p:grpSp>
        <p:grpSp>
          <p:nvGrpSpPr>
            <p:cNvPr id="47" name="Group 950"/>
            <p:cNvGrpSpPr/>
            <p:nvPr/>
          </p:nvGrpSpPr>
          <p:grpSpPr>
            <a:xfrm>
              <a:off x="1973168" y="4419600"/>
              <a:ext cx="1676401" cy="609603"/>
              <a:chOff x="0" y="56896"/>
              <a:chExt cx="1676400" cy="609601"/>
            </a:xfrm>
          </p:grpSpPr>
          <p:sp>
            <p:nvSpPr>
              <p:cNvPr id="48" name="Shape 948"/>
              <p:cNvSpPr/>
              <p:nvPr/>
            </p:nvSpPr>
            <p:spPr>
              <a:xfrm>
                <a:off x="0" y="56896"/>
                <a:ext cx="1676400" cy="609601"/>
              </a:xfrm>
              <a:prstGeom prst="ellipse">
                <a:avLst/>
              </a:pr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1600">
                    <a:latin typeface="Bradley Hand ITC"/>
                    <a:ea typeface="Bradley Hand ITC"/>
                    <a:cs typeface="Bradley Hand ITC"/>
                    <a:sym typeface="Bradley Hand ITC"/>
                  </a:defRPr>
                </a:pPr>
                <a:endParaRPr sz="1600"/>
              </a:p>
            </p:txBody>
          </p:sp>
          <p:sp>
            <p:nvSpPr>
              <p:cNvPr id="49" name="Shape 949"/>
              <p:cNvSpPr/>
              <p:nvPr/>
            </p:nvSpPr>
            <p:spPr>
              <a:xfrm>
                <a:off x="245502" y="69311"/>
                <a:ext cx="1185396" cy="584771"/>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sz="1600">
                    <a:solidFill>
                      <a:srgbClr val="000000"/>
                    </a:solidFill>
                    <a:latin typeface="Bradley Hand ITC"/>
                    <a:ea typeface="Bradley Hand ITC"/>
                    <a:cs typeface="Bradley Hand ITC"/>
                    <a:sym typeface="Bradley Hand ITC"/>
                  </a:rPr>
                  <a:t>Application</a:t>
                </a:r>
              </a:p>
              <a:p>
                <a:pPr algn="ctr">
                  <a:defRPr>
                    <a:solidFill>
                      <a:srgbClr val="FFFFFF"/>
                    </a:solidFill>
                  </a:defRPr>
                </a:pPr>
                <a:r>
                  <a:rPr sz="1600">
                    <a:solidFill>
                      <a:srgbClr val="000000"/>
                    </a:solidFill>
                    <a:latin typeface="Bradley Hand ITC"/>
                    <a:ea typeface="Bradley Hand ITC"/>
                    <a:cs typeface="Bradley Hand ITC"/>
                    <a:sym typeface="Bradley Hand ITC"/>
                  </a:rPr>
                  <a:t>Behaviour</a:t>
                </a:r>
              </a:p>
            </p:txBody>
          </p:sp>
        </p:grpSp>
        <p:sp>
          <p:nvSpPr>
            <p:cNvPr id="50" name="Shape 951"/>
            <p:cNvSpPr/>
            <p:nvPr/>
          </p:nvSpPr>
          <p:spPr>
            <a:xfrm flipH="1" flipV="1">
              <a:off x="3638966" y="3810000"/>
              <a:ext cx="762001" cy="408506"/>
            </a:xfrm>
            <a:prstGeom prst="line">
              <a:avLst/>
            </a:prstGeom>
            <a:ln w="19050">
              <a:solidFill>
                <a:schemeClr val="accent1"/>
              </a:solidFill>
              <a:bevel/>
            </a:ln>
          </p:spPr>
          <p:txBody>
            <a:bodyPr lIns="45719" rIns="45719"/>
            <a:lstStyle/>
            <a:p>
              <a:pPr defTabSz="457200">
                <a:defRPr sz="1200">
                  <a:latin typeface="+mj-lt"/>
                  <a:ea typeface="+mj-ea"/>
                  <a:cs typeface="+mj-cs"/>
                  <a:sym typeface="Helvetica"/>
                </a:defRPr>
              </a:pPr>
              <a:endParaRPr sz="1200"/>
            </a:p>
          </p:txBody>
        </p:sp>
        <p:sp>
          <p:nvSpPr>
            <p:cNvPr id="51" name="Shape 952"/>
            <p:cNvSpPr/>
            <p:nvPr/>
          </p:nvSpPr>
          <p:spPr>
            <a:xfrm flipH="1">
              <a:off x="3649567" y="4218505"/>
              <a:ext cx="751399" cy="505896"/>
            </a:xfrm>
            <a:prstGeom prst="line">
              <a:avLst/>
            </a:prstGeom>
            <a:ln w="19050">
              <a:solidFill>
                <a:schemeClr val="accent1"/>
              </a:solidFill>
              <a:bevel/>
            </a:ln>
          </p:spPr>
          <p:txBody>
            <a:bodyPr lIns="45719" rIns="45719"/>
            <a:lstStyle/>
            <a:p>
              <a:pPr defTabSz="457200">
                <a:defRPr sz="1200">
                  <a:latin typeface="+mj-lt"/>
                  <a:ea typeface="+mj-ea"/>
                  <a:cs typeface="+mj-cs"/>
                  <a:sym typeface="Helvetica"/>
                </a:defRPr>
              </a:pPr>
              <a:endParaRPr sz="1200"/>
            </a:p>
          </p:txBody>
        </p:sp>
        <p:grpSp>
          <p:nvGrpSpPr>
            <p:cNvPr id="52" name="Group 955"/>
            <p:cNvGrpSpPr/>
            <p:nvPr/>
          </p:nvGrpSpPr>
          <p:grpSpPr>
            <a:xfrm>
              <a:off x="4396824" y="3851498"/>
              <a:ext cx="1676401" cy="609601"/>
              <a:chOff x="0" y="0"/>
              <a:chExt cx="1676400" cy="609600"/>
            </a:xfrm>
          </p:grpSpPr>
          <p:sp>
            <p:nvSpPr>
              <p:cNvPr id="53" name="Shape 953"/>
              <p:cNvSpPr/>
              <p:nvPr/>
            </p:nvSpPr>
            <p:spPr>
              <a:xfrm>
                <a:off x="0" y="0"/>
                <a:ext cx="1676400" cy="609600"/>
              </a:xfrm>
              <a:prstGeom prst="ellipse">
                <a:avLst/>
              </a:pr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1600">
                    <a:latin typeface="Bradley Hand ITC"/>
                    <a:ea typeface="Bradley Hand ITC"/>
                    <a:cs typeface="Bradley Hand ITC"/>
                    <a:sym typeface="Bradley Hand ITC"/>
                  </a:defRPr>
                </a:pPr>
                <a:endParaRPr sz="1600"/>
              </a:p>
            </p:txBody>
          </p:sp>
          <p:sp>
            <p:nvSpPr>
              <p:cNvPr id="54" name="Shape 954"/>
              <p:cNvSpPr/>
              <p:nvPr/>
            </p:nvSpPr>
            <p:spPr>
              <a:xfrm>
                <a:off x="245502" y="120135"/>
                <a:ext cx="1185396" cy="369329"/>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latin typeface="Bradley Hand ITC"/>
                    <a:ea typeface="Bradley Hand ITC"/>
                    <a:cs typeface="Bradley Hand ITC"/>
                    <a:sym typeface="Bradley Hand ITC"/>
                  </a:defRPr>
                </a:lvl1pPr>
              </a:lstStyle>
              <a:p>
                <a:pPr>
                  <a:defRPr sz="1800">
                    <a:solidFill>
                      <a:srgbClr val="FFFFFF"/>
                    </a:solidFill>
                    <a:latin typeface="Calibri"/>
                    <a:ea typeface="Calibri"/>
                    <a:cs typeface="Calibri"/>
                    <a:sym typeface="Calibri"/>
                  </a:defRPr>
                </a:pPr>
                <a:r>
                  <a:rPr>
                    <a:solidFill>
                      <a:srgbClr val="000000"/>
                    </a:solidFill>
                  </a:rPr>
                  <a:t>Monitor</a:t>
                </a:r>
              </a:p>
            </p:txBody>
          </p:sp>
        </p:grpSp>
        <p:grpSp>
          <p:nvGrpSpPr>
            <p:cNvPr id="55" name="Group 958"/>
            <p:cNvGrpSpPr/>
            <p:nvPr/>
          </p:nvGrpSpPr>
          <p:grpSpPr>
            <a:xfrm>
              <a:off x="4447431" y="2240609"/>
              <a:ext cx="1676401" cy="609601"/>
              <a:chOff x="0" y="0"/>
              <a:chExt cx="1676400" cy="609600"/>
            </a:xfrm>
          </p:grpSpPr>
          <p:sp>
            <p:nvSpPr>
              <p:cNvPr id="56" name="Shape 956"/>
              <p:cNvSpPr/>
              <p:nvPr/>
            </p:nvSpPr>
            <p:spPr>
              <a:xfrm>
                <a:off x="0" y="0"/>
                <a:ext cx="1676400" cy="609600"/>
              </a:xfrm>
              <a:prstGeom prst="ellipse">
                <a:avLst/>
              </a:pr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1600">
                    <a:latin typeface="Bradley Hand ITC"/>
                    <a:ea typeface="Bradley Hand ITC"/>
                    <a:cs typeface="Bradley Hand ITC"/>
                    <a:sym typeface="Bradley Hand ITC"/>
                  </a:defRPr>
                </a:pPr>
                <a:endParaRPr sz="1600"/>
              </a:p>
            </p:txBody>
          </p:sp>
          <p:sp>
            <p:nvSpPr>
              <p:cNvPr id="57" name="Shape 957"/>
              <p:cNvSpPr/>
              <p:nvPr/>
            </p:nvSpPr>
            <p:spPr>
              <a:xfrm>
                <a:off x="245502" y="120135"/>
                <a:ext cx="1185396" cy="369329"/>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latin typeface="Bradley Hand ITC"/>
                    <a:ea typeface="Bradley Hand ITC"/>
                    <a:cs typeface="Bradley Hand ITC"/>
                    <a:sym typeface="Bradley Hand ITC"/>
                  </a:defRPr>
                </a:lvl1pPr>
              </a:lstStyle>
              <a:p>
                <a:pPr>
                  <a:defRPr sz="1800">
                    <a:solidFill>
                      <a:srgbClr val="FFFFFF"/>
                    </a:solidFill>
                    <a:latin typeface="Calibri"/>
                    <a:ea typeface="Calibri"/>
                    <a:cs typeface="Calibri"/>
                    <a:sym typeface="Calibri"/>
                  </a:defRPr>
                </a:pPr>
                <a:r>
                  <a:rPr>
                    <a:solidFill>
                      <a:srgbClr val="000000"/>
                    </a:solidFill>
                  </a:rPr>
                  <a:t>Analyse</a:t>
                </a:r>
              </a:p>
            </p:txBody>
          </p:sp>
        </p:grpSp>
        <p:grpSp>
          <p:nvGrpSpPr>
            <p:cNvPr id="58" name="Group 961"/>
            <p:cNvGrpSpPr/>
            <p:nvPr/>
          </p:nvGrpSpPr>
          <p:grpSpPr>
            <a:xfrm>
              <a:off x="6854026" y="2234383"/>
              <a:ext cx="1676401" cy="609601"/>
              <a:chOff x="0" y="0"/>
              <a:chExt cx="1676400" cy="609600"/>
            </a:xfrm>
          </p:grpSpPr>
          <p:sp>
            <p:nvSpPr>
              <p:cNvPr id="59" name="Shape 959"/>
              <p:cNvSpPr/>
              <p:nvPr/>
            </p:nvSpPr>
            <p:spPr>
              <a:xfrm>
                <a:off x="0" y="0"/>
                <a:ext cx="1676400" cy="609600"/>
              </a:xfrm>
              <a:prstGeom prst="ellipse">
                <a:avLst/>
              </a:pr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1600">
                    <a:latin typeface="Bradley Hand ITC"/>
                    <a:ea typeface="Bradley Hand ITC"/>
                    <a:cs typeface="Bradley Hand ITC"/>
                    <a:sym typeface="Bradley Hand ITC"/>
                  </a:defRPr>
                </a:pPr>
                <a:endParaRPr sz="1600"/>
              </a:p>
            </p:txBody>
          </p:sp>
          <p:sp>
            <p:nvSpPr>
              <p:cNvPr id="60" name="Shape 960"/>
              <p:cNvSpPr/>
              <p:nvPr/>
            </p:nvSpPr>
            <p:spPr>
              <a:xfrm>
                <a:off x="245502" y="120135"/>
                <a:ext cx="1185396" cy="369329"/>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latin typeface="Bradley Hand ITC"/>
                    <a:ea typeface="Bradley Hand ITC"/>
                    <a:cs typeface="Bradley Hand ITC"/>
                    <a:sym typeface="Bradley Hand ITC"/>
                  </a:defRPr>
                </a:lvl1pPr>
              </a:lstStyle>
              <a:p>
                <a:pPr>
                  <a:defRPr sz="1800">
                    <a:solidFill>
                      <a:srgbClr val="FFFFFF"/>
                    </a:solidFill>
                    <a:latin typeface="Calibri"/>
                    <a:ea typeface="Calibri"/>
                    <a:cs typeface="Calibri"/>
                    <a:sym typeface="Calibri"/>
                  </a:defRPr>
                </a:pPr>
                <a:r>
                  <a:rPr>
                    <a:solidFill>
                      <a:srgbClr val="000000"/>
                    </a:solidFill>
                  </a:rPr>
                  <a:t>Plan</a:t>
                </a:r>
              </a:p>
            </p:txBody>
          </p:sp>
        </p:grpSp>
        <p:grpSp>
          <p:nvGrpSpPr>
            <p:cNvPr id="61" name="Group 964"/>
            <p:cNvGrpSpPr/>
            <p:nvPr/>
          </p:nvGrpSpPr>
          <p:grpSpPr>
            <a:xfrm>
              <a:off x="6726060" y="3880842"/>
              <a:ext cx="1676401" cy="609601"/>
              <a:chOff x="0" y="0"/>
              <a:chExt cx="1676400" cy="609600"/>
            </a:xfrm>
          </p:grpSpPr>
          <p:sp>
            <p:nvSpPr>
              <p:cNvPr id="62" name="Shape 962"/>
              <p:cNvSpPr/>
              <p:nvPr/>
            </p:nvSpPr>
            <p:spPr>
              <a:xfrm>
                <a:off x="0" y="0"/>
                <a:ext cx="1676400" cy="609600"/>
              </a:xfrm>
              <a:prstGeom prst="ellipse">
                <a:avLst/>
              </a:pr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1600">
                    <a:latin typeface="Bradley Hand ITC"/>
                    <a:ea typeface="Bradley Hand ITC"/>
                    <a:cs typeface="Bradley Hand ITC"/>
                    <a:sym typeface="Bradley Hand ITC"/>
                  </a:defRPr>
                </a:pPr>
                <a:endParaRPr sz="1600"/>
              </a:p>
            </p:txBody>
          </p:sp>
          <p:sp>
            <p:nvSpPr>
              <p:cNvPr id="63" name="Shape 963"/>
              <p:cNvSpPr/>
              <p:nvPr/>
            </p:nvSpPr>
            <p:spPr>
              <a:xfrm>
                <a:off x="245502" y="120135"/>
                <a:ext cx="1185396" cy="369329"/>
              </a:xfrm>
              <a:prstGeom prst="rect">
                <a:avLst/>
              </a:prstGeom>
              <a:noFill/>
              <a:ln w="12700" cap="flat">
                <a:noFill/>
                <a:miter lim="400000"/>
              </a:ln>
              <a:effectLst>
                <a:outerShdw blurRad="50800" dist="38100" dir="8100000" rotWithShape="0">
                  <a:srgbClr val="00000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latin typeface="Bradley Hand ITC"/>
                    <a:ea typeface="Bradley Hand ITC"/>
                    <a:cs typeface="Bradley Hand ITC"/>
                    <a:sym typeface="Bradley Hand ITC"/>
                  </a:defRPr>
                </a:lvl1pPr>
              </a:lstStyle>
              <a:p>
                <a:pPr>
                  <a:defRPr sz="1800">
                    <a:solidFill>
                      <a:srgbClr val="FFFFFF"/>
                    </a:solidFill>
                    <a:latin typeface="Calibri"/>
                    <a:ea typeface="Calibri"/>
                    <a:cs typeface="Calibri"/>
                    <a:sym typeface="Calibri"/>
                  </a:defRPr>
                </a:pPr>
                <a:r>
                  <a:rPr>
                    <a:solidFill>
                      <a:srgbClr val="000000"/>
                    </a:solidFill>
                  </a:rPr>
                  <a:t>Execute</a:t>
                </a:r>
              </a:p>
            </p:txBody>
          </p:sp>
        </p:grpSp>
        <p:grpSp>
          <p:nvGrpSpPr>
            <p:cNvPr id="64" name="Group 967"/>
            <p:cNvGrpSpPr/>
            <p:nvPr/>
          </p:nvGrpSpPr>
          <p:grpSpPr>
            <a:xfrm>
              <a:off x="5811380" y="3079696"/>
              <a:ext cx="1295401" cy="582097"/>
              <a:chOff x="0" y="0"/>
              <a:chExt cx="1295400" cy="582095"/>
            </a:xfrm>
          </p:grpSpPr>
          <p:sp>
            <p:nvSpPr>
              <p:cNvPr id="65" name="Shape 965"/>
              <p:cNvSpPr/>
              <p:nvPr/>
            </p:nvSpPr>
            <p:spPr>
              <a:xfrm>
                <a:off x="32799" y="0"/>
                <a:ext cx="1229802" cy="582095"/>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19050" cap="flat">
                <a:solidFill>
                  <a:schemeClr val="accent1"/>
                </a:solidFill>
                <a:prstDash val="solid"/>
                <a:bevel/>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66" name="Shape 966"/>
              <p:cNvSpPr/>
              <p:nvPr/>
            </p:nvSpPr>
            <p:spPr>
              <a:xfrm>
                <a:off x="0" y="187798"/>
                <a:ext cx="1295400" cy="369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600">
                    <a:latin typeface="Bradley Hand ITC"/>
                    <a:ea typeface="Bradley Hand ITC"/>
                    <a:cs typeface="Bradley Hand ITC"/>
                    <a:sym typeface="Bradley Hand ITC"/>
                  </a:defRPr>
                </a:lvl1pPr>
              </a:lstStyle>
              <a:p>
                <a:pPr>
                  <a:defRPr sz="1800">
                    <a:latin typeface="Calibri"/>
                    <a:ea typeface="Calibri"/>
                    <a:cs typeface="Calibri"/>
                    <a:sym typeface="Calibri"/>
                  </a:defRPr>
                </a:pPr>
                <a:r>
                  <a:rPr/>
                  <a:t>Knowledge</a:t>
                </a:r>
              </a:p>
            </p:txBody>
          </p:sp>
        </p:grpSp>
        <p:sp>
          <p:nvSpPr>
            <p:cNvPr id="67" name="Shape 968"/>
            <p:cNvSpPr/>
            <p:nvPr/>
          </p:nvSpPr>
          <p:spPr>
            <a:xfrm>
              <a:off x="4058065" y="2530517"/>
              <a:ext cx="389367" cy="1680455"/>
            </a:xfrm>
            <a:custGeom>
              <a:avLst/>
              <a:gdLst/>
              <a:ahLst/>
              <a:cxnLst>
                <a:cxn ang="0">
                  <a:pos x="wd2" y="hd2"/>
                </a:cxn>
                <a:cxn ang="5400000">
                  <a:pos x="wd2" y="hd2"/>
                </a:cxn>
                <a:cxn ang="10800000">
                  <a:pos x="wd2" y="hd2"/>
                </a:cxn>
                <a:cxn ang="16200000">
                  <a:pos x="wd2" y="hd2"/>
                </a:cxn>
              </a:cxnLst>
              <a:rect l="0" t="0" r="r" b="b"/>
              <a:pathLst>
                <a:path w="21219" h="21600" extrusionOk="0">
                  <a:moveTo>
                    <a:pt x="18863" y="21600"/>
                  </a:moveTo>
                  <a:cubicBezTo>
                    <a:pt x="9241" y="17897"/>
                    <a:pt x="-381" y="14194"/>
                    <a:pt x="12" y="10594"/>
                  </a:cubicBezTo>
                  <a:cubicBezTo>
                    <a:pt x="404" y="6994"/>
                    <a:pt x="17124" y="1800"/>
                    <a:pt x="21219" y="0"/>
                  </a:cubicBezTo>
                </a:path>
              </a:pathLst>
            </a:custGeom>
            <a:ln w="25400">
              <a:solidFill>
                <a:schemeClr val="accent1"/>
              </a:solidFill>
              <a:bevel/>
              <a:tailEnd type="triangle"/>
            </a:ln>
          </p:spPr>
          <p:txBody>
            <a:bodyPr lIns="45719" rIns="45719" anchor="ctr"/>
            <a:lstStyle/>
            <a:p>
              <a:pPr algn="ctr">
                <a:defRPr>
                  <a:solidFill>
                    <a:srgbClr val="FFFFFF"/>
                  </a:solidFill>
                </a:defRPr>
              </a:pPr>
              <a:endParaRPr/>
            </a:p>
          </p:txBody>
        </p:sp>
        <p:sp>
          <p:nvSpPr>
            <p:cNvPr id="68" name="Shape 969"/>
            <p:cNvSpPr/>
            <p:nvPr/>
          </p:nvSpPr>
          <p:spPr>
            <a:xfrm>
              <a:off x="5878000" y="2132688"/>
              <a:ext cx="1162158" cy="202265"/>
            </a:xfrm>
            <a:custGeom>
              <a:avLst/>
              <a:gdLst/>
              <a:ahLst/>
              <a:cxnLst>
                <a:cxn ang="0">
                  <a:pos x="wd2" y="hd2"/>
                </a:cxn>
                <a:cxn ang="5400000">
                  <a:pos x="wd2" y="hd2"/>
                </a:cxn>
                <a:cxn ang="10800000">
                  <a:pos x="wd2" y="hd2"/>
                </a:cxn>
                <a:cxn ang="16200000">
                  <a:pos x="wd2" y="hd2"/>
                </a:cxn>
              </a:cxnLst>
              <a:rect l="0" t="0" r="r" b="b"/>
              <a:pathLst>
                <a:path w="21600" h="21263" extrusionOk="0">
                  <a:moveTo>
                    <a:pt x="0" y="21263"/>
                  </a:moveTo>
                  <a:cubicBezTo>
                    <a:pt x="3209" y="10806"/>
                    <a:pt x="6418" y="349"/>
                    <a:pt x="10018" y="6"/>
                  </a:cubicBezTo>
                  <a:cubicBezTo>
                    <a:pt x="13618" y="-337"/>
                    <a:pt x="19658" y="15777"/>
                    <a:pt x="21600" y="19206"/>
                  </a:cubicBezTo>
                </a:path>
              </a:pathLst>
            </a:custGeom>
            <a:ln w="25400">
              <a:solidFill>
                <a:schemeClr val="accent1"/>
              </a:solidFill>
              <a:bevel/>
              <a:tailEnd type="triangle"/>
            </a:ln>
          </p:spPr>
          <p:txBody>
            <a:bodyPr lIns="45719" rIns="45719" anchor="ctr"/>
            <a:lstStyle/>
            <a:p>
              <a:pPr algn="ctr">
                <a:defRPr>
                  <a:solidFill>
                    <a:srgbClr val="FFFFFF"/>
                  </a:solidFill>
                </a:defRPr>
              </a:pPr>
              <a:endParaRPr/>
            </a:p>
          </p:txBody>
        </p:sp>
        <p:sp>
          <p:nvSpPr>
            <p:cNvPr id="69" name="Shape 970"/>
            <p:cNvSpPr/>
            <p:nvPr/>
          </p:nvSpPr>
          <p:spPr>
            <a:xfrm rot="10951671">
              <a:off x="8439329" y="2494898"/>
              <a:ext cx="389366" cy="1680455"/>
            </a:xfrm>
            <a:custGeom>
              <a:avLst/>
              <a:gdLst/>
              <a:ahLst/>
              <a:cxnLst>
                <a:cxn ang="0">
                  <a:pos x="wd2" y="hd2"/>
                </a:cxn>
                <a:cxn ang="5400000">
                  <a:pos x="wd2" y="hd2"/>
                </a:cxn>
                <a:cxn ang="10800000">
                  <a:pos x="wd2" y="hd2"/>
                </a:cxn>
                <a:cxn ang="16200000">
                  <a:pos x="wd2" y="hd2"/>
                </a:cxn>
              </a:cxnLst>
              <a:rect l="0" t="0" r="r" b="b"/>
              <a:pathLst>
                <a:path w="21219" h="21600" extrusionOk="0">
                  <a:moveTo>
                    <a:pt x="18863" y="21600"/>
                  </a:moveTo>
                  <a:cubicBezTo>
                    <a:pt x="9241" y="17897"/>
                    <a:pt x="-381" y="14194"/>
                    <a:pt x="12" y="10594"/>
                  </a:cubicBezTo>
                  <a:cubicBezTo>
                    <a:pt x="404" y="6994"/>
                    <a:pt x="17124" y="1800"/>
                    <a:pt x="21219" y="0"/>
                  </a:cubicBezTo>
                </a:path>
              </a:pathLst>
            </a:custGeom>
            <a:ln w="25400">
              <a:solidFill>
                <a:schemeClr val="accent1"/>
              </a:solidFill>
              <a:bevel/>
              <a:tailEnd type="triangle"/>
            </a:ln>
          </p:spPr>
          <p:txBody>
            <a:bodyPr lIns="45719" rIns="45719" anchor="ctr"/>
            <a:lstStyle/>
            <a:p>
              <a:pPr algn="ctr">
                <a:defRPr>
                  <a:solidFill>
                    <a:srgbClr val="FFFFFF"/>
                  </a:solidFill>
                </a:defRPr>
              </a:pPr>
              <a:endParaRPr/>
            </a:p>
          </p:txBody>
        </p:sp>
        <p:grpSp>
          <p:nvGrpSpPr>
            <p:cNvPr id="70" name="Group 973"/>
            <p:cNvGrpSpPr/>
            <p:nvPr/>
          </p:nvGrpSpPr>
          <p:grpSpPr>
            <a:xfrm>
              <a:off x="4473024" y="4663688"/>
              <a:ext cx="3908977" cy="370841"/>
              <a:chOff x="0" y="0"/>
              <a:chExt cx="3908976" cy="370840"/>
            </a:xfrm>
          </p:grpSpPr>
          <p:sp>
            <p:nvSpPr>
              <p:cNvPr id="71" name="Shape 971"/>
              <p:cNvSpPr/>
              <p:nvPr/>
            </p:nvSpPr>
            <p:spPr>
              <a:xfrm>
                <a:off x="0" y="33019"/>
                <a:ext cx="3908977" cy="304801"/>
              </a:xfrm>
              <a:prstGeom prst="roundRect">
                <a:avLst>
                  <a:gd name="adj" fmla="val 16667"/>
                </a:avLst>
              </a:prstGeom>
              <a:solidFill>
                <a:srgbClr val="FFFFFF"/>
              </a:solidFill>
              <a:ln w="25400" cap="flat">
                <a:solidFill>
                  <a:schemeClr val="accent1"/>
                </a:solidFill>
                <a:prstDash val="solid"/>
                <a:bevel/>
              </a:ln>
              <a:effectLst/>
            </p:spPr>
            <p:txBody>
              <a:bodyPr wrap="square" lIns="45719" tIns="45719" rIns="45719" bIns="45719" numCol="1" anchor="ctr">
                <a:noAutofit/>
              </a:bodyPr>
              <a:lstStyle/>
              <a:p>
                <a:pPr algn="ctr"/>
                <a:endParaRPr/>
              </a:p>
            </p:txBody>
          </p:sp>
          <p:sp>
            <p:nvSpPr>
              <p:cNvPr id="72" name="Shape 972"/>
              <p:cNvSpPr/>
              <p:nvPr/>
            </p:nvSpPr>
            <p:spPr>
              <a:xfrm>
                <a:off x="14878" y="0"/>
                <a:ext cx="3879221"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lstStyle>
              <a:p>
                <a:pPr>
                  <a:defRPr>
                    <a:solidFill>
                      <a:srgbClr val="FFFFFF"/>
                    </a:solidFill>
                  </a:defRPr>
                </a:pPr>
                <a:r>
                  <a:rPr>
                    <a:solidFill>
                      <a:srgbClr val="000000"/>
                    </a:solidFill>
                  </a:rPr>
                  <a:t>Elastic Cloud Service</a:t>
                </a:r>
              </a:p>
            </p:txBody>
          </p:sp>
        </p:grpSp>
        <p:sp>
          <p:nvSpPr>
            <p:cNvPr id="73" name="Shape 974"/>
            <p:cNvSpPr/>
            <p:nvPr/>
          </p:nvSpPr>
          <p:spPr>
            <a:xfrm>
              <a:off x="7598797" y="4497926"/>
              <a:ext cx="173604" cy="190833"/>
            </a:xfrm>
            <a:custGeom>
              <a:avLst/>
              <a:gdLst/>
              <a:ahLst/>
              <a:cxnLst>
                <a:cxn ang="0">
                  <a:pos x="wd2" y="hd2"/>
                </a:cxn>
                <a:cxn ang="5400000">
                  <a:pos x="wd2" y="hd2"/>
                </a:cxn>
                <a:cxn ang="10800000">
                  <a:pos x="wd2" y="hd2"/>
                </a:cxn>
                <a:cxn ang="16200000">
                  <a:pos x="wd2" y="hd2"/>
                </a:cxn>
              </a:cxnLst>
              <a:rect l="0" t="0" r="r" b="b"/>
              <a:pathLst>
                <a:path w="20769" h="21600" extrusionOk="0">
                  <a:moveTo>
                    <a:pt x="0" y="0"/>
                  </a:moveTo>
                  <a:cubicBezTo>
                    <a:pt x="9936" y="1800"/>
                    <a:pt x="19872" y="3600"/>
                    <a:pt x="20736" y="7200"/>
                  </a:cubicBezTo>
                  <a:cubicBezTo>
                    <a:pt x="21600" y="10800"/>
                    <a:pt x="5184" y="21600"/>
                    <a:pt x="5184" y="21600"/>
                  </a:cubicBezTo>
                </a:path>
              </a:pathLst>
            </a:custGeom>
            <a:ln w="25400">
              <a:solidFill>
                <a:schemeClr val="accent1"/>
              </a:solidFill>
              <a:bevel/>
              <a:tailEnd type="triangle"/>
            </a:ln>
          </p:spPr>
          <p:txBody>
            <a:bodyPr lIns="45719" rIns="45719" anchor="ctr"/>
            <a:lstStyle/>
            <a:p>
              <a:pPr algn="ctr">
                <a:defRPr>
                  <a:solidFill>
                    <a:srgbClr val="FFFFFF"/>
                  </a:solidFill>
                </a:defRPr>
              </a:pPr>
              <a:endParaRPr/>
            </a:p>
          </p:txBody>
        </p:sp>
        <p:sp>
          <p:nvSpPr>
            <p:cNvPr id="74" name="Shape 975"/>
            <p:cNvSpPr/>
            <p:nvPr/>
          </p:nvSpPr>
          <p:spPr>
            <a:xfrm rot="10352004">
              <a:off x="5107072" y="4467604"/>
              <a:ext cx="211877" cy="245490"/>
            </a:xfrm>
            <a:custGeom>
              <a:avLst/>
              <a:gdLst/>
              <a:ahLst/>
              <a:cxnLst>
                <a:cxn ang="0">
                  <a:pos x="wd2" y="hd2"/>
                </a:cxn>
                <a:cxn ang="5400000">
                  <a:pos x="wd2" y="hd2"/>
                </a:cxn>
                <a:cxn ang="10800000">
                  <a:pos x="wd2" y="hd2"/>
                </a:cxn>
                <a:cxn ang="16200000">
                  <a:pos x="wd2" y="hd2"/>
                </a:cxn>
              </a:cxnLst>
              <a:rect l="0" t="0" r="r" b="b"/>
              <a:pathLst>
                <a:path w="20769" h="21600" extrusionOk="0">
                  <a:moveTo>
                    <a:pt x="0" y="0"/>
                  </a:moveTo>
                  <a:cubicBezTo>
                    <a:pt x="9936" y="1800"/>
                    <a:pt x="19872" y="3600"/>
                    <a:pt x="20736" y="7200"/>
                  </a:cubicBezTo>
                  <a:cubicBezTo>
                    <a:pt x="21600" y="10800"/>
                    <a:pt x="5184" y="21600"/>
                    <a:pt x="5184" y="21600"/>
                  </a:cubicBezTo>
                </a:path>
              </a:pathLst>
            </a:custGeom>
            <a:ln w="25400">
              <a:solidFill>
                <a:schemeClr val="accent1"/>
              </a:solidFill>
              <a:bevel/>
              <a:tailEnd type="triangle"/>
            </a:ln>
          </p:spPr>
          <p:txBody>
            <a:bodyPr lIns="45719" rIns="45719" anchor="ctr"/>
            <a:lstStyle/>
            <a:p>
              <a:pPr algn="ctr">
                <a:defRPr>
                  <a:solidFill>
                    <a:srgbClr val="FFFFFF"/>
                  </a:solidFill>
                </a:defRPr>
              </a:pPr>
              <a:endParaRPr/>
            </a:p>
          </p:txBody>
        </p:sp>
        <p:sp>
          <p:nvSpPr>
            <p:cNvPr id="75" name="Shape 976"/>
            <p:cNvSpPr/>
            <p:nvPr/>
          </p:nvSpPr>
          <p:spPr>
            <a:xfrm>
              <a:off x="5285630" y="2850208"/>
              <a:ext cx="838201" cy="235612"/>
            </a:xfrm>
            <a:prstGeom prst="line">
              <a:avLst/>
            </a:prstGeom>
            <a:ln w="19050">
              <a:solidFill>
                <a:schemeClr val="accent1"/>
              </a:solidFill>
              <a:bevel/>
            </a:ln>
          </p:spPr>
          <p:txBody>
            <a:bodyPr lIns="45719" rIns="45719"/>
            <a:lstStyle/>
            <a:p>
              <a:pPr defTabSz="457200">
                <a:defRPr sz="1200">
                  <a:latin typeface="+mj-lt"/>
                  <a:ea typeface="+mj-ea"/>
                  <a:cs typeface="+mj-cs"/>
                  <a:sym typeface="Helvetica"/>
                </a:defRPr>
              </a:pPr>
              <a:endParaRPr sz="1200"/>
            </a:p>
          </p:txBody>
        </p:sp>
        <p:sp>
          <p:nvSpPr>
            <p:cNvPr id="76" name="Shape 977"/>
            <p:cNvSpPr/>
            <p:nvPr/>
          </p:nvSpPr>
          <p:spPr>
            <a:xfrm flipV="1">
              <a:off x="5235023" y="3656572"/>
              <a:ext cx="1027071" cy="194926"/>
            </a:xfrm>
            <a:prstGeom prst="line">
              <a:avLst/>
            </a:prstGeom>
            <a:ln w="19050">
              <a:solidFill>
                <a:schemeClr val="accent1"/>
              </a:solidFill>
              <a:bevel/>
            </a:ln>
          </p:spPr>
          <p:txBody>
            <a:bodyPr lIns="45719" rIns="45719"/>
            <a:lstStyle/>
            <a:p>
              <a:pPr defTabSz="457200">
                <a:defRPr sz="1200">
                  <a:latin typeface="+mj-lt"/>
                  <a:ea typeface="+mj-ea"/>
                  <a:cs typeface="+mj-cs"/>
                  <a:sym typeface="Helvetica"/>
                </a:defRPr>
              </a:pPr>
              <a:endParaRPr sz="1200"/>
            </a:p>
          </p:txBody>
        </p:sp>
        <p:sp>
          <p:nvSpPr>
            <p:cNvPr id="77" name="Shape 978"/>
            <p:cNvSpPr/>
            <p:nvPr/>
          </p:nvSpPr>
          <p:spPr>
            <a:xfrm>
              <a:off x="6666145" y="3656571"/>
              <a:ext cx="898116" cy="224270"/>
            </a:xfrm>
            <a:prstGeom prst="line">
              <a:avLst/>
            </a:prstGeom>
            <a:ln w="19050">
              <a:solidFill>
                <a:schemeClr val="accent1"/>
              </a:solidFill>
              <a:bevel/>
            </a:ln>
          </p:spPr>
          <p:txBody>
            <a:bodyPr lIns="45719" rIns="45719"/>
            <a:lstStyle/>
            <a:p>
              <a:pPr defTabSz="457200">
                <a:defRPr sz="1200">
                  <a:latin typeface="+mj-lt"/>
                  <a:ea typeface="+mj-ea"/>
                  <a:cs typeface="+mj-cs"/>
                  <a:sym typeface="Helvetica"/>
                </a:defRPr>
              </a:pPr>
              <a:endParaRPr sz="1200"/>
            </a:p>
          </p:txBody>
        </p:sp>
        <p:sp>
          <p:nvSpPr>
            <p:cNvPr id="78" name="Shape 979"/>
            <p:cNvSpPr/>
            <p:nvPr/>
          </p:nvSpPr>
          <p:spPr>
            <a:xfrm flipH="1">
              <a:off x="6666146" y="2843982"/>
              <a:ext cx="1026081" cy="235612"/>
            </a:xfrm>
            <a:prstGeom prst="line">
              <a:avLst/>
            </a:prstGeom>
            <a:ln w="19050">
              <a:solidFill>
                <a:schemeClr val="accent1"/>
              </a:solidFill>
              <a:bevel/>
            </a:ln>
          </p:spPr>
          <p:txBody>
            <a:bodyPr lIns="45719" rIns="45719"/>
            <a:lstStyle/>
            <a:p>
              <a:pPr defTabSz="457200">
                <a:defRPr sz="1200">
                  <a:latin typeface="+mj-lt"/>
                  <a:ea typeface="+mj-ea"/>
                  <a:cs typeface="+mj-cs"/>
                  <a:sym typeface="Helvetica"/>
                </a:defRPr>
              </a:pPr>
              <a:endParaRPr sz="1200"/>
            </a:p>
          </p:txBody>
        </p:sp>
      </p:grpSp>
      <p:sp>
        <p:nvSpPr>
          <p:cNvPr id="5" name="Slide Number Placeholder 4"/>
          <p:cNvSpPr>
            <a:spLocks noGrp="1"/>
          </p:cNvSpPr>
          <p:nvPr>
            <p:ph type="sldNum" sz="quarter" idx="12"/>
          </p:nvPr>
        </p:nvSpPr>
        <p:spPr/>
        <p:txBody>
          <a:bodyPr/>
          <a:lstStyle/>
          <a:p>
            <a:fld id="{2E1132C6-AAAE-EC48-8E6B-34456B74D6B2}" type="slidenum">
              <a:rPr lang="en-US" smtClean="0"/>
              <a:t>79</a:t>
            </a:fld>
            <a:endParaRPr lang="en-US" dirty="0"/>
          </a:p>
        </p:txBody>
      </p:sp>
    </p:spTree>
    <p:extLst>
      <p:ext uri="{BB962C8B-B14F-4D97-AF65-F5344CB8AC3E}">
        <p14:creationId xmlns:p14="http://schemas.microsoft.com/office/powerpoint/2010/main" val="2056845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Tutorial Outline</a:t>
            </a:r>
            <a:endParaRPr lang="en-US" b="1" dirty="0">
              <a:solidFill>
                <a:schemeClr val="accent1">
                  <a:lumMod val="75000"/>
                </a:schemeClr>
              </a:solidFill>
            </a:endParaRPr>
          </a:p>
        </p:txBody>
      </p:sp>
      <p:sp>
        <p:nvSpPr>
          <p:cNvPr id="3" name="Content Placeholder 2"/>
          <p:cNvSpPr>
            <a:spLocks noGrp="1"/>
          </p:cNvSpPr>
          <p:nvPr>
            <p:ph idx="1"/>
          </p:nvPr>
        </p:nvSpPr>
        <p:spPr/>
        <p:txBody>
          <a:bodyPr>
            <a:normAutofit fontScale="70000" lnSpcReduction="20000"/>
          </a:bodyPr>
          <a:lstStyle/>
          <a:p>
            <a:pPr marL="332613" indent="-332613" defTabSz="886968">
              <a:spcBef>
                <a:spcPts val="1900"/>
              </a:spcBef>
              <a:defRPr sz="2910">
                <a:solidFill>
                  <a:srgbClr val="A7A7A7"/>
                </a:solidFill>
              </a:defRPr>
            </a:pPr>
            <a:r>
              <a:rPr lang="en-US" dirty="0">
                <a:latin typeface="Century Gothic" charset="0"/>
                <a:ea typeface="Century Gothic" charset="0"/>
                <a:cs typeface="Century Gothic" charset="0"/>
              </a:rPr>
              <a:t>Cloud Computing</a:t>
            </a:r>
          </a:p>
          <a:p>
            <a:pPr marL="332613" indent="-332613" defTabSz="886968">
              <a:spcBef>
                <a:spcPts val="1900"/>
              </a:spcBef>
              <a:defRPr sz="2910"/>
            </a:pPr>
            <a:r>
              <a:rPr lang="en-US" dirty="0">
                <a:latin typeface="Century Gothic" charset="0"/>
                <a:ea typeface="Century Gothic" charset="0"/>
                <a:cs typeface="Century Gothic" charset="0"/>
              </a:rPr>
              <a:t>Main topics:</a:t>
            </a:r>
          </a:p>
          <a:p>
            <a:pPr marL="808992" lvl="1" indent="-365508" defTabSz="886968">
              <a:spcBef>
                <a:spcPts val="1400"/>
              </a:spcBef>
              <a:defRPr sz="2910" b="1"/>
            </a:pPr>
            <a:r>
              <a:rPr lang="en-US" dirty="0">
                <a:latin typeface="Century Gothic" charset="0"/>
                <a:ea typeface="Century Gothic" charset="0"/>
                <a:cs typeface="Century Gothic" charset="0"/>
              </a:rPr>
              <a:t>Elasticity</a:t>
            </a:r>
          </a:p>
          <a:p>
            <a:pPr marL="808992" lvl="1" indent="-365508" defTabSz="886968">
              <a:spcBef>
                <a:spcPts val="1400"/>
              </a:spcBef>
              <a:defRPr sz="2910"/>
            </a:pPr>
            <a:r>
              <a:rPr lang="en-US" dirty="0">
                <a:latin typeface="Century Gothic" charset="0"/>
                <a:ea typeface="Century Gothic" charset="0"/>
                <a:cs typeface="Century Gothic" charset="0"/>
              </a:rPr>
              <a:t>Application Management</a:t>
            </a:r>
          </a:p>
          <a:p>
            <a:pPr marL="332613" indent="-332613" defTabSz="886968">
              <a:spcBef>
                <a:spcPts val="1900"/>
              </a:spcBef>
              <a:defRPr sz="2910"/>
            </a:pPr>
            <a:r>
              <a:rPr lang="en-US" dirty="0">
                <a:latin typeface="Century Gothic" charset="0"/>
                <a:ea typeface="Century Gothic" charset="0"/>
                <a:cs typeface="Century Gothic" charset="0"/>
              </a:rPr>
              <a:t>CELAR Architecture</a:t>
            </a:r>
          </a:p>
          <a:p>
            <a:pPr marL="332613" indent="-332613" defTabSz="886968">
              <a:spcBef>
                <a:spcPts val="1900"/>
              </a:spcBef>
              <a:defRPr sz="2910"/>
            </a:pPr>
            <a:r>
              <a:rPr lang="en-US" dirty="0">
                <a:latin typeface="Century Gothic" charset="0"/>
                <a:ea typeface="Century Gothic" charset="0"/>
                <a:cs typeface="Century Gothic" charset="0"/>
              </a:rPr>
              <a:t>Elasticity and </a:t>
            </a:r>
            <a:r>
              <a:rPr lang="en-US" dirty="0" smtClean="0">
                <a:latin typeface="Century Gothic" charset="0"/>
                <a:ea typeface="Century Gothic" charset="0"/>
                <a:cs typeface="Century Gothic" charset="0"/>
              </a:rPr>
              <a:t>Monitoring</a:t>
            </a:r>
          </a:p>
          <a:p>
            <a:pPr marL="789813" lvl="1" indent="-332613" defTabSz="886968">
              <a:spcBef>
                <a:spcPts val="1900"/>
              </a:spcBef>
              <a:defRPr sz="2910"/>
            </a:pPr>
            <a:r>
              <a:rPr lang="en-US" dirty="0" smtClean="0">
                <a:latin typeface="Century Gothic" charset="0"/>
                <a:ea typeface="Century Gothic" charset="0"/>
                <a:cs typeface="Century Gothic" charset="0"/>
              </a:rPr>
              <a:t>SYBL &amp; </a:t>
            </a:r>
            <a:r>
              <a:rPr lang="en-US" dirty="0" err="1" smtClean="0">
                <a:latin typeface="Century Gothic" charset="0"/>
                <a:ea typeface="Century Gothic" charset="0"/>
                <a:cs typeface="Century Gothic" charset="0"/>
              </a:rPr>
              <a:t>rSYBL</a:t>
            </a:r>
            <a:endParaRPr lang="en-US" dirty="0" smtClean="0">
              <a:latin typeface="Century Gothic" charset="0"/>
              <a:ea typeface="Century Gothic" charset="0"/>
              <a:cs typeface="Century Gothic" charset="0"/>
            </a:endParaRPr>
          </a:p>
          <a:p>
            <a:pPr marL="789813" lvl="1" indent="-332613" defTabSz="886968">
              <a:spcBef>
                <a:spcPts val="1900"/>
              </a:spcBef>
              <a:defRPr sz="2910"/>
            </a:pPr>
            <a:r>
              <a:rPr lang="en-US" dirty="0" err="1" smtClean="0">
                <a:latin typeface="Century Gothic" charset="0"/>
                <a:ea typeface="Century Gothic" charset="0"/>
                <a:cs typeface="Century Gothic" charset="0"/>
              </a:rPr>
              <a:t>JCatascopia</a:t>
            </a:r>
            <a:endParaRPr lang="en-US" dirty="0" smtClean="0">
              <a:latin typeface="Century Gothic" charset="0"/>
              <a:ea typeface="Century Gothic" charset="0"/>
              <a:cs typeface="Century Gothic" charset="0"/>
            </a:endParaRPr>
          </a:p>
          <a:p>
            <a:pPr marL="332613" indent="-332613" defTabSz="886968">
              <a:spcBef>
                <a:spcPts val="1900"/>
              </a:spcBef>
              <a:defRPr sz="2910"/>
            </a:pPr>
            <a:r>
              <a:rPr lang="en-US" dirty="0" smtClean="0">
                <a:latin typeface="Century Gothic" charset="0"/>
                <a:ea typeface="Century Gothic" charset="0"/>
                <a:cs typeface="Century Gothic" charset="0"/>
              </a:rPr>
              <a:t>Eclipse CAMF</a:t>
            </a:r>
          </a:p>
          <a:p>
            <a:pPr marL="332613" indent="-332613" defTabSz="886968">
              <a:spcBef>
                <a:spcPts val="1900"/>
              </a:spcBef>
              <a:defRPr sz="2910"/>
            </a:pPr>
            <a:r>
              <a:rPr lang="en-US" dirty="0" smtClean="0">
                <a:latin typeface="Century Gothic" charset="0"/>
                <a:ea typeface="Century Gothic" charset="0"/>
                <a:cs typeface="Century Gothic" charset="0"/>
              </a:rPr>
              <a:t>Conclusions</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8</a:t>
            </a:fld>
            <a:endParaRPr lang="en-US" dirty="0"/>
          </a:p>
        </p:txBody>
      </p:sp>
    </p:spTree>
    <p:extLst>
      <p:ext uri="{BB962C8B-B14F-4D97-AF65-F5344CB8AC3E}">
        <p14:creationId xmlns:p14="http://schemas.microsoft.com/office/powerpoint/2010/main" val="1373280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Cloud Monitoring</a:t>
            </a:r>
            <a:br>
              <a:rPr lang="en-US" b="1" dirty="0" smtClean="0">
                <a:solidFill>
                  <a:schemeClr val="accent1">
                    <a:lumMod val="75000"/>
                  </a:schemeClr>
                </a:solidFill>
              </a:rPr>
            </a:br>
            <a:r>
              <a:rPr lang="en-US" sz="3200" b="1" dirty="0" smtClean="0">
                <a:solidFill>
                  <a:schemeClr val="bg1">
                    <a:lumMod val="50000"/>
                  </a:schemeClr>
                </a:solidFill>
              </a:rPr>
              <a:t>Challenges</a:t>
            </a:r>
            <a:endParaRPr lang="en-US" sz="3200" b="1" dirty="0">
              <a:solidFill>
                <a:schemeClr val="bg1">
                  <a:lumMod val="50000"/>
                </a:schemeClr>
              </a:solidFill>
            </a:endParaRPr>
          </a:p>
        </p:txBody>
      </p:sp>
      <p:sp>
        <p:nvSpPr>
          <p:cNvPr id="3" name="Content Placeholder 2"/>
          <p:cNvSpPr>
            <a:spLocks noGrp="1"/>
          </p:cNvSpPr>
          <p:nvPr>
            <p:ph idx="1"/>
          </p:nvPr>
        </p:nvSpPr>
        <p:spPr>
          <a:xfrm>
            <a:off x="838200" y="1812178"/>
            <a:ext cx="10515600" cy="4351338"/>
          </a:xfrm>
        </p:spPr>
        <p:txBody>
          <a:bodyPr>
            <a:normAutofit/>
          </a:bodyPr>
          <a:lstStyle/>
          <a:p>
            <a:pPr marL="331469" indent="-331469" algn="just">
              <a:lnSpc>
                <a:spcPct val="150000"/>
              </a:lnSpc>
              <a:spcBef>
                <a:spcPts val="2300"/>
              </a:spcBef>
              <a:defRPr sz="2900"/>
            </a:pPr>
            <a:r>
              <a:rPr lang="en-US" sz="2400" dirty="0">
                <a:latin typeface="Century Gothic" charset="0"/>
                <a:ea typeface="Century Gothic" charset="0"/>
                <a:cs typeface="Century Gothic" charset="0"/>
              </a:rPr>
              <a:t>Monitor </a:t>
            </a:r>
            <a:r>
              <a:rPr lang="en-US" sz="2400" dirty="0">
                <a:solidFill>
                  <a:schemeClr val="accent2">
                    <a:lumMod val="75000"/>
                  </a:schemeClr>
                </a:solidFill>
                <a:latin typeface="Century Gothic" charset="0"/>
                <a:ea typeface="Century Gothic" charset="0"/>
                <a:cs typeface="Century Gothic" charset="0"/>
              </a:rPr>
              <a:t>heterogeneous types of run-time information </a:t>
            </a:r>
            <a:r>
              <a:rPr lang="en-US" sz="2400" dirty="0">
                <a:latin typeface="Century Gothic" charset="0"/>
                <a:ea typeface="Century Gothic" charset="0"/>
                <a:cs typeface="Century Gothic" charset="0"/>
              </a:rPr>
              <a:t>and resources</a:t>
            </a:r>
          </a:p>
          <a:p>
            <a:pPr marL="331469" indent="-331469" algn="just">
              <a:lnSpc>
                <a:spcPct val="150000"/>
              </a:lnSpc>
              <a:spcBef>
                <a:spcPts val="2300"/>
              </a:spcBef>
              <a:defRPr sz="2900"/>
            </a:pPr>
            <a:r>
              <a:rPr lang="en-US" sz="2400" dirty="0">
                <a:latin typeface="Century Gothic" charset="0"/>
                <a:ea typeface="Century Gothic" charset="0"/>
                <a:cs typeface="Century Gothic" charset="0"/>
              </a:rPr>
              <a:t>Extract </a:t>
            </a:r>
            <a:r>
              <a:rPr lang="en-US" sz="2400" dirty="0">
                <a:solidFill>
                  <a:schemeClr val="accent2">
                    <a:lumMod val="75000"/>
                  </a:schemeClr>
                </a:solidFill>
                <a:latin typeface="Century Gothic" charset="0"/>
                <a:ea typeface="Century Gothic" charset="0"/>
                <a:cs typeface="Century Gothic" charset="0"/>
              </a:rPr>
              <a:t>metrics from multiple levels </a:t>
            </a:r>
            <a:r>
              <a:rPr lang="en-US" sz="2400" dirty="0">
                <a:latin typeface="Century Gothic" charset="0"/>
                <a:ea typeface="Century Gothic" charset="0"/>
                <a:cs typeface="Century Gothic" charset="0"/>
              </a:rPr>
              <a:t>of the cloud</a:t>
            </a:r>
          </a:p>
          <a:p>
            <a:pPr marL="771210" lvl="1" indent="-314010" algn="just">
              <a:lnSpc>
                <a:spcPct val="150000"/>
              </a:lnSpc>
              <a:defRPr sz="2500"/>
            </a:pPr>
            <a:r>
              <a:rPr lang="en-US" sz="2000" dirty="0">
                <a:latin typeface="Century Gothic" charset="0"/>
                <a:ea typeface="Century Gothic" charset="0"/>
                <a:cs typeface="Century Gothic" charset="0"/>
              </a:rPr>
              <a:t>Low-level metrics (i.e. CPU usage, network traffic)</a:t>
            </a:r>
          </a:p>
          <a:p>
            <a:pPr marL="771210" lvl="1" indent="-314010" algn="just">
              <a:lnSpc>
                <a:spcPct val="150000"/>
              </a:lnSpc>
              <a:defRPr sz="2500"/>
            </a:pPr>
            <a:r>
              <a:rPr lang="en-US" sz="2000" dirty="0">
                <a:latin typeface="Century Gothic" charset="0"/>
                <a:ea typeface="Century Gothic" charset="0"/>
                <a:cs typeface="Century Gothic" charset="0"/>
              </a:rPr>
              <a:t>High-level metrics (i.e. application throughput, latency, availability)</a:t>
            </a:r>
          </a:p>
          <a:p>
            <a:pPr marL="331469" indent="-331469" algn="just">
              <a:lnSpc>
                <a:spcPct val="150000"/>
              </a:lnSpc>
              <a:spcBef>
                <a:spcPts val="2300"/>
              </a:spcBef>
              <a:defRPr sz="2900"/>
            </a:pPr>
            <a:r>
              <a:rPr lang="en-US" sz="2400" dirty="0">
                <a:latin typeface="Century Gothic" charset="0"/>
                <a:ea typeface="Century Gothic" charset="0"/>
                <a:cs typeface="Century Gothic" charset="0"/>
              </a:rPr>
              <a:t>Metrics collected at </a:t>
            </a:r>
            <a:r>
              <a:rPr lang="en-US" sz="2400" dirty="0">
                <a:solidFill>
                  <a:schemeClr val="accent2">
                    <a:lumMod val="75000"/>
                  </a:schemeClr>
                </a:solidFill>
                <a:latin typeface="Century Gothic" charset="0"/>
                <a:ea typeface="Century Gothic" charset="0"/>
                <a:cs typeface="Century Gothic" charset="0"/>
              </a:rPr>
              <a:t>different time granularities</a:t>
            </a:r>
          </a:p>
          <a:p>
            <a:pPr marL="331469" indent="-331469" algn="just">
              <a:lnSpc>
                <a:spcPct val="150000"/>
              </a:lnSpc>
              <a:spcBef>
                <a:spcPts val="2300"/>
              </a:spcBef>
              <a:defRPr sz="2900">
                <a:solidFill>
                  <a:srgbClr val="0433FF"/>
                </a:solidFill>
              </a:defRPr>
            </a:pPr>
            <a:r>
              <a:rPr lang="en-US" sz="2400" dirty="0" smtClean="0">
                <a:solidFill>
                  <a:schemeClr val="accent2">
                    <a:lumMod val="75000"/>
                  </a:schemeClr>
                </a:solidFill>
                <a:latin typeface="Century Gothic" charset="0"/>
                <a:ea typeface="Century Gothic" charset="0"/>
                <a:cs typeface="Century Gothic" charset="0"/>
              </a:rPr>
              <a:t>Non-intrusiveness</a:t>
            </a:r>
            <a:endParaRPr lang="en-US" sz="2400" dirty="0">
              <a:solidFill>
                <a:schemeClr val="accent2">
                  <a:lumMod val="75000"/>
                </a:schemeClr>
              </a:solidFill>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80</a:t>
            </a:fld>
            <a:endParaRPr lang="en-US" dirty="0"/>
          </a:p>
        </p:txBody>
      </p:sp>
    </p:spTree>
    <p:extLst>
      <p:ext uri="{BB962C8B-B14F-4D97-AF65-F5344CB8AC3E}">
        <p14:creationId xmlns:p14="http://schemas.microsoft.com/office/powerpoint/2010/main" val="3300290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Cloud Monitoring Challenges</a:t>
            </a:r>
            <a:br>
              <a:rPr lang="en-US" b="1" dirty="0" smtClean="0">
                <a:solidFill>
                  <a:schemeClr val="accent1">
                    <a:lumMod val="75000"/>
                  </a:schemeClr>
                </a:solidFill>
              </a:rPr>
            </a:br>
            <a:r>
              <a:rPr lang="en-US" sz="3200" b="1" i="1" dirty="0" smtClean="0">
                <a:solidFill>
                  <a:schemeClr val="bg1">
                    <a:lumMod val="50000"/>
                  </a:schemeClr>
                </a:solidFill>
              </a:rPr>
              <a:t>Platform Independence</a:t>
            </a:r>
            <a:endParaRPr lang="en-US" i="1" dirty="0">
              <a:solidFill>
                <a:schemeClr val="bg1">
                  <a:lumMod val="50000"/>
                </a:schemeClr>
              </a:solidFill>
            </a:endParaRPr>
          </a:p>
        </p:txBody>
      </p:sp>
      <p:sp>
        <p:nvSpPr>
          <p:cNvPr id="3" name="Content Placeholder 2"/>
          <p:cNvSpPr>
            <a:spLocks noGrp="1"/>
          </p:cNvSpPr>
          <p:nvPr>
            <p:ph idx="1"/>
          </p:nvPr>
        </p:nvSpPr>
        <p:spPr/>
        <p:txBody>
          <a:bodyPr>
            <a:noAutofit/>
          </a:bodyPr>
          <a:lstStyle/>
          <a:p>
            <a:pPr marL="303158" indent="-330590" defTabSz="859536">
              <a:lnSpc>
                <a:spcPct val="160000"/>
              </a:lnSpc>
              <a:spcBef>
                <a:spcPts val="1100"/>
              </a:spcBef>
              <a:defRPr sz="2632"/>
            </a:pPr>
            <a:r>
              <a:rPr lang="en-US" sz="2000" dirty="0" smtClean="0">
                <a:latin typeface="Century Gothic" charset="0"/>
                <a:ea typeface="Century Gothic" charset="0"/>
                <a:cs typeface="Century Gothic" charset="0"/>
              </a:rPr>
              <a:t>Portable cloud services can </a:t>
            </a:r>
            <a:r>
              <a:rPr lang="en-US" sz="2000" dirty="0">
                <a:latin typeface="Century Gothic" charset="0"/>
                <a:ea typeface="Century Gothic" charset="0"/>
                <a:cs typeface="Century Gothic" charset="0"/>
              </a:rPr>
              <a:t>be moved to another platform due to better </a:t>
            </a:r>
            <a:r>
              <a:rPr lang="en-US" sz="2000" i="1" dirty="0">
                <a:latin typeface="Century Gothic" charset="0"/>
                <a:ea typeface="Century Gothic" charset="0"/>
                <a:cs typeface="Century Gothic" charset="0"/>
              </a:rPr>
              <a:t>pricing schemes, availability, </a:t>
            </a:r>
            <a:r>
              <a:rPr lang="en-US" sz="2000" i="1" dirty="0" err="1">
                <a:latin typeface="Century Gothic" charset="0"/>
                <a:ea typeface="Century Gothic" charset="0"/>
                <a:cs typeface="Century Gothic" charset="0"/>
              </a:rPr>
              <a:t>QoS</a:t>
            </a:r>
            <a:r>
              <a:rPr lang="en-US" sz="2000" dirty="0">
                <a:latin typeface="Century Gothic" charset="0"/>
                <a:ea typeface="Century Gothic" charset="0"/>
                <a:cs typeface="Century Gothic" charset="0"/>
              </a:rPr>
              <a:t>, etc.</a:t>
            </a:r>
          </a:p>
          <a:p>
            <a:pPr marL="300837" indent="-300837" defTabSz="859536">
              <a:lnSpc>
                <a:spcPct val="160000"/>
              </a:lnSpc>
              <a:spcBef>
                <a:spcPts val="1100"/>
              </a:spcBef>
              <a:defRPr sz="2632"/>
            </a:pPr>
            <a:endParaRPr lang="en-US" sz="1600" dirty="0">
              <a:latin typeface="Century Gothic" charset="0"/>
              <a:ea typeface="Century Gothic" charset="0"/>
              <a:cs typeface="Century Gothic" charset="0"/>
            </a:endParaRPr>
          </a:p>
          <a:p>
            <a:pPr marL="0" indent="0" defTabSz="859536">
              <a:lnSpc>
                <a:spcPct val="160000"/>
              </a:lnSpc>
              <a:spcBef>
                <a:spcPts val="1100"/>
              </a:spcBef>
              <a:buNone/>
              <a:defRPr sz="2632"/>
            </a:pPr>
            <a:endParaRPr lang="en-US" sz="1600" dirty="0">
              <a:latin typeface="Century Gothic" charset="0"/>
              <a:ea typeface="Century Gothic" charset="0"/>
              <a:cs typeface="Century Gothic" charset="0"/>
            </a:endParaRPr>
          </a:p>
          <a:p>
            <a:pPr marL="300837" indent="-300837" defTabSz="859536">
              <a:lnSpc>
                <a:spcPct val="160000"/>
              </a:lnSpc>
              <a:spcBef>
                <a:spcPts val="1100"/>
              </a:spcBef>
              <a:defRPr sz="2632"/>
            </a:pPr>
            <a:endParaRPr lang="en-US" sz="1600" dirty="0">
              <a:latin typeface="Century Gothic" charset="0"/>
              <a:ea typeface="Century Gothic" charset="0"/>
              <a:cs typeface="Century Gothic" charset="0"/>
            </a:endParaRPr>
          </a:p>
          <a:p>
            <a:pPr marL="300837" indent="-300837" defTabSz="859536">
              <a:lnSpc>
                <a:spcPct val="160000"/>
              </a:lnSpc>
              <a:spcBef>
                <a:spcPts val="1100"/>
              </a:spcBef>
              <a:defRPr sz="2632"/>
            </a:pPr>
            <a:r>
              <a:rPr lang="en-US" sz="1600" dirty="0" smtClean="0">
                <a:latin typeface="Century Gothic" charset="0"/>
                <a:ea typeface="Century Gothic" charset="0"/>
                <a:cs typeface="Century Gothic" charset="0"/>
              </a:rPr>
              <a:t>Monitoring </a:t>
            </a:r>
            <a:r>
              <a:rPr lang="en-US" sz="1600" dirty="0">
                <a:latin typeface="Century Gothic" charset="0"/>
                <a:ea typeface="Century Gothic" charset="0"/>
                <a:cs typeface="Century Gothic" charset="0"/>
              </a:rPr>
              <a:t>System?</a:t>
            </a:r>
          </a:p>
          <a:p>
            <a:pPr marL="760358" lvl="1" indent="-330590" defTabSz="859536">
              <a:lnSpc>
                <a:spcPct val="160000"/>
              </a:lnSpc>
              <a:spcBef>
                <a:spcPts val="1100"/>
              </a:spcBef>
              <a:defRPr sz="2632"/>
            </a:pPr>
            <a:r>
              <a:rPr lang="en-US" sz="1600" dirty="0">
                <a:latin typeface="Century Gothic" charset="0"/>
                <a:ea typeface="Century Gothic" charset="0"/>
                <a:cs typeface="Century Gothic" charset="0"/>
              </a:rPr>
              <a:t>Portable</a:t>
            </a:r>
          </a:p>
          <a:p>
            <a:pPr marL="760358" lvl="1" indent="-330590" defTabSz="859536">
              <a:lnSpc>
                <a:spcPct val="160000"/>
              </a:lnSpc>
              <a:spcBef>
                <a:spcPts val="1100"/>
              </a:spcBef>
              <a:defRPr sz="2632"/>
            </a:pPr>
            <a:r>
              <a:rPr lang="en-US" sz="1600" dirty="0">
                <a:latin typeface="Century Gothic" charset="0"/>
                <a:ea typeface="Century Gothic" charset="0"/>
                <a:cs typeface="Century Gothic" charset="0"/>
              </a:rPr>
              <a:t>Easily configurable on new </a:t>
            </a:r>
            <a:r>
              <a:rPr lang="en-US" sz="1600" dirty="0" smtClean="0">
                <a:latin typeface="Century Gothic" charset="0"/>
                <a:ea typeface="Century Gothic" charset="0"/>
                <a:cs typeface="Century Gothic" charset="0"/>
              </a:rPr>
              <a:t>platform</a:t>
            </a:r>
            <a:endParaRPr lang="en-US" sz="16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6" name="Group 1006"/>
          <p:cNvGrpSpPr/>
          <p:nvPr/>
        </p:nvGrpSpPr>
        <p:grpSpPr>
          <a:xfrm>
            <a:off x="2783786" y="2942819"/>
            <a:ext cx="6651321" cy="1760528"/>
            <a:chOff x="0" y="-1"/>
            <a:chExt cx="6651319" cy="1760526"/>
          </a:xfrm>
        </p:grpSpPr>
        <p:grpSp>
          <p:nvGrpSpPr>
            <p:cNvPr id="7" name="Group 991"/>
            <p:cNvGrpSpPr/>
            <p:nvPr/>
          </p:nvGrpSpPr>
          <p:grpSpPr>
            <a:xfrm>
              <a:off x="0" y="-1"/>
              <a:ext cx="2543593" cy="1459852"/>
              <a:chOff x="0" y="0"/>
              <a:chExt cx="2543592" cy="1459850"/>
            </a:xfrm>
          </p:grpSpPr>
          <p:sp>
            <p:nvSpPr>
              <p:cNvPr id="22" name="Shape 989"/>
              <p:cNvSpPr/>
              <p:nvPr/>
            </p:nvSpPr>
            <p:spPr>
              <a:xfrm rot="11086706">
                <a:off x="48243" y="99734"/>
                <a:ext cx="2447106" cy="126038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23" name="Shape 990"/>
              <p:cNvSpPr/>
              <p:nvPr/>
            </p:nvSpPr>
            <p:spPr>
              <a:xfrm rot="11086706">
                <a:off x="126214" y="223988"/>
                <a:ext cx="2242366" cy="107010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sp>
          <p:nvSpPr>
            <p:cNvPr id="8" name="Shape 992"/>
            <p:cNvSpPr/>
            <p:nvPr/>
          </p:nvSpPr>
          <p:spPr>
            <a:xfrm>
              <a:off x="595749" y="494292"/>
              <a:ext cx="1435396" cy="318978"/>
            </a:xfrm>
            <a:prstGeom prst="rect">
              <a:avLst/>
            </a:prstGeom>
            <a:solidFill>
              <a:srgbClr val="00B050"/>
            </a:solidFill>
            <a:ln w="25400" cap="flat">
              <a:solidFill>
                <a:srgbClr val="00B050"/>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9" name="Shape 993"/>
            <p:cNvSpPr/>
            <p:nvPr/>
          </p:nvSpPr>
          <p:spPr>
            <a:xfrm>
              <a:off x="661741" y="484378"/>
              <a:ext cx="1394459"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500" b="1"/>
              </a:lvl1pPr>
            </a:lstStyle>
            <a:p>
              <a:pPr>
                <a:defRPr sz="1800" b="0"/>
              </a:pPr>
              <a:r>
                <a:rPr dirty="0"/>
                <a:t>Cloud Service</a:t>
              </a:r>
            </a:p>
          </p:txBody>
        </p:sp>
        <p:sp>
          <p:nvSpPr>
            <p:cNvPr id="10" name="Shape 994"/>
            <p:cNvSpPr/>
            <p:nvPr/>
          </p:nvSpPr>
          <p:spPr>
            <a:xfrm>
              <a:off x="1313447" y="811708"/>
              <a:ext cx="946299" cy="338555"/>
            </a:xfrm>
            <a:prstGeom prst="ellipse">
              <a:avLst/>
            </a:prstGeom>
            <a:solidFill>
              <a:srgbClr val="95B3D7"/>
            </a:solidFill>
            <a:ln w="25400" cap="flat">
              <a:solidFill>
                <a:srgbClr val="95B3D7"/>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11" name="Shape 995"/>
            <p:cNvSpPr/>
            <p:nvPr/>
          </p:nvSpPr>
          <p:spPr>
            <a:xfrm>
              <a:off x="1288390" y="795447"/>
              <a:ext cx="1169583"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sz="1600" dirty="0"/>
                <a:t>Monitoring</a:t>
              </a:r>
            </a:p>
          </p:txBody>
        </p:sp>
        <p:grpSp>
          <p:nvGrpSpPr>
            <p:cNvPr id="12" name="Group 998"/>
            <p:cNvGrpSpPr/>
            <p:nvPr/>
          </p:nvGrpSpPr>
          <p:grpSpPr>
            <a:xfrm>
              <a:off x="4107725" y="3537"/>
              <a:ext cx="2543594" cy="1459852"/>
              <a:chOff x="0" y="0"/>
              <a:chExt cx="2543592" cy="1459850"/>
            </a:xfrm>
          </p:grpSpPr>
          <p:sp>
            <p:nvSpPr>
              <p:cNvPr id="20" name="Shape 996"/>
              <p:cNvSpPr/>
              <p:nvPr/>
            </p:nvSpPr>
            <p:spPr>
              <a:xfrm rot="11086706">
                <a:off x="48243" y="99734"/>
                <a:ext cx="2447106" cy="126038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21" name="Shape 997"/>
              <p:cNvSpPr/>
              <p:nvPr/>
            </p:nvSpPr>
            <p:spPr>
              <a:xfrm rot="11086706">
                <a:off x="126214" y="223988"/>
                <a:ext cx="2242366" cy="107010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sp>
          <p:nvSpPr>
            <p:cNvPr id="13" name="Shape 999"/>
            <p:cNvSpPr/>
            <p:nvPr/>
          </p:nvSpPr>
          <p:spPr>
            <a:xfrm>
              <a:off x="4703474" y="497830"/>
              <a:ext cx="1435396" cy="318978"/>
            </a:xfrm>
            <a:prstGeom prst="rect">
              <a:avLst/>
            </a:prstGeom>
            <a:solidFill>
              <a:srgbClr val="00B050"/>
            </a:solidFill>
            <a:ln w="25400" cap="flat">
              <a:solidFill>
                <a:srgbClr val="00B050"/>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14" name="Shape 1000"/>
            <p:cNvSpPr/>
            <p:nvPr/>
          </p:nvSpPr>
          <p:spPr>
            <a:xfrm>
              <a:off x="4769467" y="487916"/>
              <a:ext cx="145494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500" b="1"/>
              </a:lvl1pPr>
            </a:lstStyle>
            <a:p>
              <a:pPr>
                <a:defRPr sz="1800" b="0"/>
              </a:pPr>
              <a:r>
                <a:rPr/>
                <a:t>Cloud Service</a:t>
              </a:r>
            </a:p>
          </p:txBody>
        </p:sp>
        <p:sp>
          <p:nvSpPr>
            <p:cNvPr id="15" name="Shape 1001"/>
            <p:cNvSpPr/>
            <p:nvPr/>
          </p:nvSpPr>
          <p:spPr>
            <a:xfrm>
              <a:off x="5421172" y="801799"/>
              <a:ext cx="946300" cy="338555"/>
            </a:xfrm>
            <a:prstGeom prst="ellipse">
              <a:avLst/>
            </a:prstGeom>
            <a:solidFill>
              <a:srgbClr val="95B3D7"/>
            </a:solidFill>
            <a:ln w="25400" cap="flat">
              <a:solidFill>
                <a:srgbClr val="95B3D7"/>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16" name="Shape 1002"/>
            <p:cNvSpPr/>
            <p:nvPr/>
          </p:nvSpPr>
          <p:spPr>
            <a:xfrm>
              <a:off x="5396116" y="812432"/>
              <a:ext cx="1169583" cy="338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sz="1600" dirty="0"/>
                <a:t>Monitoring</a:t>
              </a:r>
            </a:p>
          </p:txBody>
        </p:sp>
        <p:sp>
          <p:nvSpPr>
            <p:cNvPr id="17" name="Shape 1003"/>
            <p:cNvSpPr/>
            <p:nvPr/>
          </p:nvSpPr>
          <p:spPr>
            <a:xfrm>
              <a:off x="1228386" y="6580"/>
              <a:ext cx="4178597" cy="490501"/>
            </a:xfrm>
            <a:custGeom>
              <a:avLst/>
              <a:gdLst/>
              <a:ahLst/>
              <a:cxnLst>
                <a:cxn ang="0">
                  <a:pos x="wd2" y="hd2"/>
                </a:cxn>
                <a:cxn ang="5400000">
                  <a:pos x="wd2" y="hd2"/>
                </a:cxn>
                <a:cxn ang="10800000">
                  <a:pos x="wd2" y="hd2"/>
                </a:cxn>
                <a:cxn ang="16200000">
                  <a:pos x="wd2" y="hd2"/>
                </a:cxn>
              </a:cxnLst>
              <a:rect l="0" t="0" r="r" b="b"/>
              <a:pathLst>
                <a:path w="21600" h="21535" extrusionOk="0">
                  <a:moveTo>
                    <a:pt x="0" y="21143"/>
                  </a:moveTo>
                  <a:cubicBezTo>
                    <a:pt x="3119" y="10539"/>
                    <a:pt x="6238" y="-65"/>
                    <a:pt x="9838" y="0"/>
                  </a:cubicBezTo>
                  <a:cubicBezTo>
                    <a:pt x="13438" y="66"/>
                    <a:pt x="17519" y="10800"/>
                    <a:pt x="21600" y="21535"/>
                  </a:cubicBezTo>
                </a:path>
              </a:pathLst>
            </a:custGeom>
            <a:noFill/>
            <a:ln w="19050" cap="flat">
              <a:solidFill>
                <a:srgbClr val="FF0000"/>
              </a:solidFill>
              <a:prstDash val="solid"/>
              <a:bevel/>
              <a:tailEnd type="triangle" w="med" len="med"/>
            </a:ln>
            <a:effectLst/>
          </p:spPr>
          <p:txBody>
            <a:bodyPr wrap="square" lIns="45719" tIns="45719" rIns="45719" bIns="45719" numCol="1" anchor="ctr">
              <a:noAutofit/>
            </a:bodyPr>
            <a:lstStyle/>
            <a:p>
              <a:pPr algn="ctr">
                <a:defRPr>
                  <a:solidFill>
                    <a:srgbClr val="FFFFFF"/>
                  </a:solidFill>
                </a:defRPr>
              </a:pPr>
              <a:endParaRPr/>
            </a:p>
          </p:txBody>
        </p:sp>
        <p:sp>
          <p:nvSpPr>
            <p:cNvPr id="18" name="Shape 1004"/>
            <p:cNvSpPr/>
            <p:nvPr/>
          </p:nvSpPr>
          <p:spPr>
            <a:xfrm>
              <a:off x="715355" y="1387657"/>
              <a:ext cx="114009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Provider A</a:t>
              </a:r>
            </a:p>
          </p:txBody>
        </p:sp>
        <p:sp>
          <p:nvSpPr>
            <p:cNvPr id="19" name="Shape 1005"/>
            <p:cNvSpPr/>
            <p:nvPr/>
          </p:nvSpPr>
          <p:spPr>
            <a:xfrm>
              <a:off x="4865604" y="1391195"/>
              <a:ext cx="1273266"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Provider B</a:t>
              </a:r>
            </a:p>
          </p:txBody>
        </p:sp>
      </p:grpSp>
      <p:sp>
        <p:nvSpPr>
          <p:cNvPr id="24" name="Slide Number Placeholder 23"/>
          <p:cNvSpPr>
            <a:spLocks noGrp="1"/>
          </p:cNvSpPr>
          <p:nvPr>
            <p:ph type="sldNum" sz="quarter" idx="12"/>
          </p:nvPr>
        </p:nvSpPr>
        <p:spPr/>
        <p:txBody>
          <a:bodyPr/>
          <a:lstStyle/>
          <a:p>
            <a:fld id="{2E1132C6-AAAE-EC48-8E6B-34456B74D6B2}" type="slidenum">
              <a:rPr lang="en-US" smtClean="0"/>
              <a:t>81</a:t>
            </a:fld>
            <a:endParaRPr lang="en-US" dirty="0"/>
          </a:p>
        </p:txBody>
      </p:sp>
    </p:spTree>
    <p:extLst>
      <p:ext uri="{BB962C8B-B14F-4D97-AF65-F5344CB8AC3E}">
        <p14:creationId xmlns:p14="http://schemas.microsoft.com/office/powerpoint/2010/main" val="2779004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Cloud Monitoring Challenges</a:t>
            </a:r>
            <a:br>
              <a:rPr lang="en-US" b="1" dirty="0" smtClean="0">
                <a:solidFill>
                  <a:schemeClr val="accent1">
                    <a:lumMod val="75000"/>
                  </a:schemeClr>
                </a:solidFill>
              </a:rPr>
            </a:br>
            <a:r>
              <a:rPr lang="en-US" sz="3200" b="1" i="1" dirty="0" smtClean="0">
                <a:solidFill>
                  <a:schemeClr val="bg1">
                    <a:lumMod val="50000"/>
                  </a:schemeClr>
                </a:solidFill>
              </a:rPr>
              <a:t>Interoperability</a:t>
            </a:r>
            <a:endParaRPr lang="en-US" i="1" dirty="0">
              <a:solidFill>
                <a:schemeClr val="bg1">
                  <a:lumMod val="50000"/>
                </a:schemeClr>
              </a:solidFill>
            </a:endParaRPr>
          </a:p>
        </p:txBody>
      </p:sp>
      <p:sp>
        <p:nvSpPr>
          <p:cNvPr id="3" name="Content Placeholder 2"/>
          <p:cNvSpPr>
            <a:spLocks noGrp="1"/>
          </p:cNvSpPr>
          <p:nvPr>
            <p:ph idx="1"/>
          </p:nvPr>
        </p:nvSpPr>
        <p:spPr/>
        <p:txBody>
          <a:bodyPr>
            <a:noAutofit/>
          </a:bodyPr>
          <a:lstStyle/>
          <a:p>
            <a:pPr marL="271707" indent="-303711" algn="just" defTabSz="850391">
              <a:spcBef>
                <a:spcPts val="700"/>
              </a:spcBef>
              <a:defRPr sz="2418"/>
            </a:pPr>
            <a:r>
              <a:rPr lang="en-US" sz="2400" dirty="0" smtClean="0">
                <a:latin typeface="Century Gothic" charset="0"/>
                <a:ea typeface="Century Gothic" charset="0"/>
                <a:cs typeface="Century Gothic" charset="0"/>
              </a:rPr>
              <a:t>Distribute </a:t>
            </a:r>
            <a:r>
              <a:rPr lang="en-US" sz="2400" dirty="0">
                <a:latin typeface="Century Gothic" charset="0"/>
                <a:ea typeface="Century Gothic" charset="0"/>
                <a:cs typeface="Century Gothic" charset="0"/>
              </a:rPr>
              <a:t>a cloud service </a:t>
            </a:r>
            <a:r>
              <a:rPr lang="en-US" sz="2400" dirty="0">
                <a:solidFill>
                  <a:schemeClr val="accent2">
                    <a:lumMod val="75000"/>
                  </a:schemeClr>
                </a:solidFill>
                <a:latin typeface="Century Gothic" charset="0"/>
                <a:ea typeface="Century Gothic" charset="0"/>
                <a:cs typeface="Century Gothic" charset="0"/>
              </a:rPr>
              <a:t>across multiple providers </a:t>
            </a:r>
            <a:r>
              <a:rPr lang="en-US" sz="2400" dirty="0">
                <a:latin typeface="Century Gothic" charset="0"/>
                <a:ea typeface="Century Gothic" charset="0"/>
                <a:cs typeface="Century Gothic" charset="0"/>
              </a:rPr>
              <a:t>due to better resource locality, availability or security concerns</a:t>
            </a:r>
          </a:p>
          <a:p>
            <a:pPr marL="318897" indent="-318897" algn="just" defTabSz="850391">
              <a:spcBef>
                <a:spcPts val="1800"/>
              </a:spcBef>
              <a:defRPr sz="2790"/>
            </a:pPr>
            <a:endParaRPr lang="en-US" sz="2400" dirty="0" smtClean="0">
              <a:latin typeface="Century Gothic" charset="0"/>
              <a:ea typeface="Century Gothic" charset="0"/>
              <a:cs typeface="Century Gothic" charset="0"/>
            </a:endParaRPr>
          </a:p>
          <a:p>
            <a:pPr marL="318897" indent="-318897" algn="just" defTabSz="850391">
              <a:spcBef>
                <a:spcPts val="1800"/>
              </a:spcBef>
              <a:defRPr sz="2790"/>
            </a:pPr>
            <a:endParaRPr lang="en-US" sz="2400" dirty="0">
              <a:latin typeface="Century Gothic" charset="0"/>
              <a:ea typeface="Century Gothic" charset="0"/>
              <a:cs typeface="Century Gothic" charset="0"/>
            </a:endParaRPr>
          </a:p>
          <a:p>
            <a:pPr marL="318897" indent="-318897" algn="just" defTabSz="850391">
              <a:spcBef>
                <a:spcPts val="1800"/>
              </a:spcBef>
              <a:defRPr sz="2790"/>
            </a:pPr>
            <a:endParaRPr lang="en-US" sz="2400" dirty="0">
              <a:latin typeface="Century Gothic" charset="0"/>
              <a:ea typeface="Century Gothic" charset="0"/>
              <a:cs typeface="Century Gothic" charset="0"/>
            </a:endParaRPr>
          </a:p>
          <a:p>
            <a:pPr marL="318897" indent="-318897" algn="just" defTabSz="850391">
              <a:spcBef>
                <a:spcPts val="1800"/>
              </a:spcBef>
              <a:defRPr sz="2790"/>
            </a:pPr>
            <a:endParaRPr lang="en-US" sz="2400" dirty="0">
              <a:latin typeface="Century Gothic" charset="0"/>
              <a:ea typeface="Century Gothic" charset="0"/>
              <a:cs typeface="Century Gothic" charset="0"/>
            </a:endParaRPr>
          </a:p>
          <a:p>
            <a:pPr marL="318897" indent="-318897" algn="just" defTabSz="850391">
              <a:spcBef>
                <a:spcPts val="1800"/>
              </a:spcBef>
              <a:defRPr sz="2790"/>
            </a:pPr>
            <a:r>
              <a:rPr lang="en-US" sz="2400" dirty="0">
                <a:latin typeface="Century Gothic" charset="0"/>
                <a:ea typeface="Century Gothic" charset="0"/>
                <a:cs typeface="Century Gothic" charset="0"/>
              </a:rPr>
              <a:t>Monitoring System?</a:t>
            </a:r>
          </a:p>
          <a:p>
            <a:pPr marL="728907" lvl="1" indent="-303711" algn="just" defTabSz="850391">
              <a:spcBef>
                <a:spcPts val="700"/>
              </a:spcBef>
              <a:defRPr sz="2418"/>
            </a:pPr>
            <a:r>
              <a:rPr lang="en-US" dirty="0">
                <a:latin typeface="Century Gothic" charset="0"/>
                <a:ea typeface="Century Gothic" charset="0"/>
                <a:cs typeface="Century Gothic" charset="0"/>
              </a:rPr>
              <a:t>Operate and collect metrics seamlessly across multiple providers</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25" name="Group 1033"/>
          <p:cNvGrpSpPr/>
          <p:nvPr/>
        </p:nvGrpSpPr>
        <p:grpSpPr>
          <a:xfrm>
            <a:off x="2173306" y="2873805"/>
            <a:ext cx="7845387" cy="1756989"/>
            <a:chOff x="0" y="-1"/>
            <a:chExt cx="7845386" cy="1756988"/>
          </a:xfrm>
        </p:grpSpPr>
        <p:grpSp>
          <p:nvGrpSpPr>
            <p:cNvPr id="26" name="Group 1013"/>
            <p:cNvGrpSpPr/>
            <p:nvPr/>
          </p:nvGrpSpPr>
          <p:grpSpPr>
            <a:xfrm>
              <a:off x="0" y="-1"/>
              <a:ext cx="2543593" cy="1459852"/>
              <a:chOff x="0" y="0"/>
              <a:chExt cx="2543592" cy="1459850"/>
            </a:xfrm>
          </p:grpSpPr>
          <p:sp>
            <p:nvSpPr>
              <p:cNvPr id="46" name="Shape 1011"/>
              <p:cNvSpPr/>
              <p:nvPr/>
            </p:nvSpPr>
            <p:spPr>
              <a:xfrm rot="11086706">
                <a:off x="48243" y="99734"/>
                <a:ext cx="2447106" cy="126038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47" name="Shape 1012"/>
              <p:cNvSpPr/>
              <p:nvPr/>
            </p:nvSpPr>
            <p:spPr>
              <a:xfrm rot="11086706">
                <a:off x="126214" y="223988"/>
                <a:ext cx="2242366" cy="107010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grpSp>
          <p:nvGrpSpPr>
            <p:cNvPr id="27" name="Group 1016"/>
            <p:cNvGrpSpPr/>
            <p:nvPr/>
          </p:nvGrpSpPr>
          <p:grpSpPr>
            <a:xfrm>
              <a:off x="2640427" y="3537"/>
              <a:ext cx="2543594" cy="1459852"/>
              <a:chOff x="0" y="0"/>
              <a:chExt cx="2543592" cy="1459850"/>
            </a:xfrm>
          </p:grpSpPr>
          <p:sp>
            <p:nvSpPr>
              <p:cNvPr id="44" name="Shape 1014"/>
              <p:cNvSpPr/>
              <p:nvPr/>
            </p:nvSpPr>
            <p:spPr>
              <a:xfrm rot="11086706">
                <a:off x="48243" y="99734"/>
                <a:ext cx="2447106" cy="126038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45" name="Shape 1015"/>
              <p:cNvSpPr/>
              <p:nvPr/>
            </p:nvSpPr>
            <p:spPr>
              <a:xfrm rot="11086706">
                <a:off x="126214" y="223988"/>
                <a:ext cx="2242366" cy="107010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grpSp>
          <p:nvGrpSpPr>
            <p:cNvPr id="28" name="Group 1019"/>
            <p:cNvGrpSpPr/>
            <p:nvPr/>
          </p:nvGrpSpPr>
          <p:grpSpPr>
            <a:xfrm>
              <a:off x="5291473" y="7075"/>
              <a:ext cx="2543593" cy="1459852"/>
              <a:chOff x="0" y="0"/>
              <a:chExt cx="2543592" cy="1459850"/>
            </a:xfrm>
          </p:grpSpPr>
          <p:sp>
            <p:nvSpPr>
              <p:cNvPr id="42" name="Shape 1017"/>
              <p:cNvSpPr/>
              <p:nvPr/>
            </p:nvSpPr>
            <p:spPr>
              <a:xfrm rot="11086706">
                <a:off x="48243" y="99734"/>
                <a:ext cx="2447106" cy="1260382"/>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43" name="Shape 1018"/>
              <p:cNvSpPr/>
              <p:nvPr/>
            </p:nvSpPr>
            <p:spPr>
              <a:xfrm rot="11086706">
                <a:off x="126214" y="223988"/>
                <a:ext cx="2242366" cy="1070107"/>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sp>
          <p:nvSpPr>
            <p:cNvPr id="29" name="Shape 1020"/>
            <p:cNvSpPr/>
            <p:nvPr/>
          </p:nvSpPr>
          <p:spPr>
            <a:xfrm>
              <a:off x="595749" y="494292"/>
              <a:ext cx="6842053" cy="318978"/>
            </a:xfrm>
            <a:prstGeom prst="rect">
              <a:avLst/>
            </a:prstGeom>
            <a:solidFill>
              <a:srgbClr val="00B050"/>
            </a:solidFill>
            <a:ln w="12700" cap="flat">
              <a:noFill/>
              <a:miter lim="400000"/>
            </a:ln>
            <a:effectLst/>
          </p:spPr>
          <p:txBody>
            <a:bodyPr wrap="square" lIns="45719" tIns="45719" rIns="45719" bIns="45719" numCol="1" anchor="ctr">
              <a:noAutofit/>
            </a:bodyPr>
            <a:lstStyle/>
            <a:p>
              <a:pPr algn="ctr">
                <a:defRPr>
                  <a:solidFill>
                    <a:srgbClr val="00B050"/>
                  </a:solidFill>
                </a:defRPr>
              </a:pPr>
              <a:endParaRPr/>
            </a:p>
          </p:txBody>
        </p:sp>
        <p:sp>
          <p:nvSpPr>
            <p:cNvPr id="30" name="Shape 1021"/>
            <p:cNvSpPr/>
            <p:nvPr/>
          </p:nvSpPr>
          <p:spPr>
            <a:xfrm>
              <a:off x="3358227" y="494292"/>
              <a:ext cx="154193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500" b="1"/>
              </a:lvl1pPr>
            </a:lstStyle>
            <a:p>
              <a:pPr>
                <a:defRPr sz="1800" b="0"/>
              </a:pPr>
              <a:r>
                <a:rPr/>
                <a:t>Cloud Service</a:t>
              </a:r>
            </a:p>
          </p:txBody>
        </p:sp>
        <p:sp>
          <p:nvSpPr>
            <p:cNvPr id="31" name="Shape 1022"/>
            <p:cNvSpPr/>
            <p:nvPr/>
          </p:nvSpPr>
          <p:spPr>
            <a:xfrm>
              <a:off x="3953861" y="809623"/>
              <a:ext cx="946299" cy="338555"/>
            </a:xfrm>
            <a:prstGeom prst="ellipse">
              <a:avLst/>
            </a:prstGeom>
            <a:solidFill>
              <a:srgbClr val="95B3D7"/>
            </a:solidFill>
            <a:ln w="25400" cap="flat">
              <a:solidFill>
                <a:srgbClr val="95B3D7"/>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32" name="Shape 1023"/>
            <p:cNvSpPr/>
            <p:nvPr/>
          </p:nvSpPr>
          <p:spPr>
            <a:xfrm>
              <a:off x="3911320" y="793929"/>
              <a:ext cx="116958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Monitoring</a:t>
              </a:r>
            </a:p>
          </p:txBody>
        </p:sp>
        <p:sp>
          <p:nvSpPr>
            <p:cNvPr id="33" name="Shape 1024"/>
            <p:cNvSpPr/>
            <p:nvPr/>
          </p:nvSpPr>
          <p:spPr>
            <a:xfrm>
              <a:off x="6718344" y="721117"/>
              <a:ext cx="946299" cy="338555"/>
            </a:xfrm>
            <a:prstGeom prst="ellipse">
              <a:avLst/>
            </a:prstGeom>
            <a:solidFill>
              <a:srgbClr val="95B3D7"/>
            </a:solidFill>
            <a:ln w="25400" cap="flat">
              <a:solidFill>
                <a:srgbClr val="95B3D7"/>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34" name="Shape 1025"/>
            <p:cNvSpPr/>
            <p:nvPr/>
          </p:nvSpPr>
          <p:spPr>
            <a:xfrm>
              <a:off x="6675803" y="732317"/>
              <a:ext cx="116958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Monitoring</a:t>
              </a:r>
            </a:p>
          </p:txBody>
        </p:sp>
        <p:sp>
          <p:nvSpPr>
            <p:cNvPr id="35" name="Shape 1026"/>
            <p:cNvSpPr/>
            <p:nvPr/>
          </p:nvSpPr>
          <p:spPr>
            <a:xfrm>
              <a:off x="745604" y="1387657"/>
              <a:ext cx="1099975"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Provider A</a:t>
              </a:r>
            </a:p>
          </p:txBody>
        </p:sp>
        <p:sp>
          <p:nvSpPr>
            <p:cNvPr id="36" name="Shape 1027"/>
            <p:cNvSpPr/>
            <p:nvPr/>
          </p:nvSpPr>
          <p:spPr>
            <a:xfrm>
              <a:off x="6086671" y="1387657"/>
              <a:ext cx="1139516"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Provider C</a:t>
              </a:r>
            </a:p>
          </p:txBody>
        </p:sp>
        <p:sp>
          <p:nvSpPr>
            <p:cNvPr id="37" name="Shape 1028"/>
            <p:cNvSpPr/>
            <p:nvPr/>
          </p:nvSpPr>
          <p:spPr>
            <a:xfrm>
              <a:off x="3510986" y="1387657"/>
              <a:ext cx="1167184"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Provider B</a:t>
              </a:r>
            </a:p>
          </p:txBody>
        </p:sp>
        <p:sp>
          <p:nvSpPr>
            <p:cNvPr id="38" name="Shape 1029"/>
            <p:cNvSpPr/>
            <p:nvPr/>
          </p:nvSpPr>
          <p:spPr>
            <a:xfrm>
              <a:off x="605274" y="494292"/>
              <a:ext cx="1408373" cy="318978"/>
            </a:xfrm>
            <a:prstGeom prst="rect">
              <a:avLst/>
            </a:prstGeom>
            <a:solidFill>
              <a:srgbClr val="00B050"/>
            </a:solidFill>
            <a:ln w="25400" cap="flat">
              <a:solidFill>
                <a:srgbClr val="00B050"/>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39" name="Shape 1030"/>
            <p:cNvSpPr/>
            <p:nvPr/>
          </p:nvSpPr>
          <p:spPr>
            <a:xfrm>
              <a:off x="710282" y="480842"/>
              <a:ext cx="141081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500" b="1"/>
              </a:lvl1pPr>
            </a:lstStyle>
            <a:p>
              <a:pPr>
                <a:defRPr sz="1800" b="0"/>
              </a:pPr>
              <a:r>
                <a:rPr dirty="0"/>
                <a:t>Cloud Service</a:t>
              </a:r>
            </a:p>
          </p:txBody>
        </p:sp>
        <p:sp>
          <p:nvSpPr>
            <p:cNvPr id="40" name="Shape 1031"/>
            <p:cNvSpPr/>
            <p:nvPr/>
          </p:nvSpPr>
          <p:spPr>
            <a:xfrm>
              <a:off x="1313447" y="747287"/>
              <a:ext cx="946299" cy="338555"/>
            </a:xfrm>
            <a:prstGeom prst="ellipse">
              <a:avLst/>
            </a:prstGeom>
            <a:solidFill>
              <a:srgbClr val="95B3D7"/>
            </a:solidFill>
            <a:ln w="25400" cap="flat">
              <a:solidFill>
                <a:srgbClr val="95B3D7"/>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41" name="Shape 1032"/>
            <p:cNvSpPr/>
            <p:nvPr/>
          </p:nvSpPr>
          <p:spPr>
            <a:xfrm>
              <a:off x="1270906" y="758487"/>
              <a:ext cx="1169583"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Monitoring</a:t>
              </a:r>
            </a:p>
          </p:txBody>
        </p:sp>
      </p:grpSp>
      <p:sp>
        <p:nvSpPr>
          <p:cNvPr id="6" name="Slide Number Placeholder 5"/>
          <p:cNvSpPr>
            <a:spLocks noGrp="1"/>
          </p:cNvSpPr>
          <p:nvPr>
            <p:ph type="sldNum" sz="quarter" idx="12"/>
          </p:nvPr>
        </p:nvSpPr>
        <p:spPr/>
        <p:txBody>
          <a:bodyPr/>
          <a:lstStyle/>
          <a:p>
            <a:fld id="{2E1132C6-AAAE-EC48-8E6B-34456B74D6B2}" type="slidenum">
              <a:rPr lang="en-US" smtClean="0"/>
              <a:t>82</a:t>
            </a:fld>
            <a:endParaRPr lang="en-US" dirty="0"/>
          </a:p>
        </p:txBody>
      </p:sp>
    </p:spTree>
    <p:extLst>
      <p:ext uri="{BB962C8B-B14F-4D97-AF65-F5344CB8AC3E}">
        <p14:creationId xmlns:p14="http://schemas.microsoft.com/office/powerpoint/2010/main" val="6657530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Cloud Monitoring Challenges</a:t>
            </a:r>
            <a:br>
              <a:rPr lang="en-US" b="1" dirty="0" smtClean="0">
                <a:solidFill>
                  <a:schemeClr val="accent1">
                    <a:lumMod val="75000"/>
                  </a:schemeClr>
                </a:solidFill>
              </a:rPr>
            </a:br>
            <a:r>
              <a:rPr lang="en-US" sz="3200" b="1" i="1" dirty="0" smtClean="0">
                <a:solidFill>
                  <a:schemeClr val="bg1">
                    <a:lumMod val="50000"/>
                  </a:schemeClr>
                </a:solidFill>
              </a:rPr>
              <a:t>Elasticity Support</a:t>
            </a:r>
            <a:endParaRPr lang="en-US" i="1" dirty="0">
              <a:solidFill>
                <a:schemeClr val="bg1">
                  <a:lumMod val="50000"/>
                </a:schemeClr>
              </a:solidFill>
            </a:endParaRPr>
          </a:p>
        </p:txBody>
      </p:sp>
      <p:sp>
        <p:nvSpPr>
          <p:cNvPr id="3" name="Content Placeholder 2"/>
          <p:cNvSpPr>
            <a:spLocks noGrp="1"/>
          </p:cNvSpPr>
          <p:nvPr>
            <p:ph idx="1"/>
          </p:nvPr>
        </p:nvSpPr>
        <p:spPr/>
        <p:txBody>
          <a:bodyPr>
            <a:noAutofit/>
          </a:bodyPr>
          <a:lstStyle/>
          <a:p>
            <a:pPr algn="just">
              <a:lnSpc>
                <a:spcPct val="150000"/>
              </a:lnSpc>
            </a:pPr>
            <a:r>
              <a:rPr lang="en-US" sz="2400" dirty="0" smtClean="0">
                <a:latin typeface="Century Gothic" charset="0"/>
                <a:ea typeface="Century Gothic" charset="0"/>
                <a:cs typeface="Century Gothic" charset="0"/>
              </a:rPr>
              <a:t>Detect configuration changes in a cloud service</a:t>
            </a:r>
          </a:p>
          <a:p>
            <a:pPr algn="just">
              <a:lnSpc>
                <a:spcPct val="150000"/>
              </a:lnSpc>
            </a:pPr>
            <a:r>
              <a:rPr lang="en-US" sz="2400" dirty="0" smtClean="0">
                <a:latin typeface="Century Gothic" charset="0"/>
                <a:ea typeface="Century Gothic" charset="0"/>
                <a:cs typeface="Century Gothic" charset="0"/>
              </a:rPr>
              <a:t>Monitoring System?</a:t>
            </a:r>
          </a:p>
          <a:p>
            <a:pPr lvl="1" algn="just">
              <a:lnSpc>
                <a:spcPct val="150000"/>
              </a:lnSpc>
            </a:pPr>
            <a:r>
              <a:rPr lang="en-US" sz="2000" dirty="0" smtClean="0">
                <a:latin typeface="Century Gothic" charset="0"/>
                <a:ea typeface="Century Gothic" charset="0"/>
                <a:cs typeface="Century Gothic" charset="0"/>
              </a:rPr>
              <a:t>Detect configuration changes automatically without restarting monitoring process or part of it and without any human intervention</a:t>
            </a:r>
            <a:endParaRPr lang="en-US" sz="20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48" name="Group 1088"/>
          <p:cNvGrpSpPr/>
          <p:nvPr/>
        </p:nvGrpSpPr>
        <p:grpSpPr>
          <a:xfrm>
            <a:off x="1949338" y="4001294"/>
            <a:ext cx="8293323" cy="2398337"/>
            <a:chOff x="-1" y="-1"/>
            <a:chExt cx="9058237" cy="2886737"/>
          </a:xfrm>
        </p:grpSpPr>
        <p:grpSp>
          <p:nvGrpSpPr>
            <p:cNvPr id="49" name="Group 1047"/>
            <p:cNvGrpSpPr/>
            <p:nvPr/>
          </p:nvGrpSpPr>
          <p:grpSpPr>
            <a:xfrm>
              <a:off x="36936" y="-1"/>
              <a:ext cx="4515541" cy="2261720"/>
              <a:chOff x="0" y="0"/>
              <a:chExt cx="4515539" cy="2261718"/>
            </a:xfrm>
          </p:grpSpPr>
          <p:sp>
            <p:nvSpPr>
              <p:cNvPr id="90" name="Shape 1045"/>
              <p:cNvSpPr/>
              <p:nvPr/>
            </p:nvSpPr>
            <p:spPr>
              <a:xfrm rot="11086706">
                <a:off x="71711" y="178795"/>
                <a:ext cx="4372118" cy="1904128"/>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91" name="Shape 1046"/>
              <p:cNvSpPr/>
              <p:nvPr/>
            </p:nvSpPr>
            <p:spPr>
              <a:xfrm rot="11086706">
                <a:off x="211731" y="366010"/>
                <a:ext cx="4006320" cy="1616669"/>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sp>
          <p:nvSpPr>
            <p:cNvPr id="50" name="Shape 1048"/>
            <p:cNvSpPr/>
            <p:nvPr/>
          </p:nvSpPr>
          <p:spPr>
            <a:xfrm>
              <a:off x="3420224" y="1091268"/>
              <a:ext cx="695322" cy="434879"/>
            </a:xfrm>
            <a:prstGeom prst="rect">
              <a:avLst/>
            </a:prstGeom>
            <a:solidFill>
              <a:srgbClr val="D7E4BD"/>
            </a:solidFill>
            <a:ln w="19050" cap="flat">
              <a:solidFill>
                <a:srgbClr val="00B050"/>
              </a:solidFill>
              <a:prstDash val="dash"/>
              <a:bevel/>
            </a:ln>
            <a:effectLst/>
          </p:spPr>
          <p:txBody>
            <a:bodyPr wrap="square" lIns="45719" tIns="45719" rIns="45719" bIns="45719" numCol="1" anchor="ctr">
              <a:noAutofit/>
            </a:bodyPr>
            <a:lstStyle/>
            <a:p>
              <a:pPr algn="ctr">
                <a:defRPr>
                  <a:solidFill>
                    <a:srgbClr val="FFFFFF"/>
                  </a:solidFill>
                </a:defRPr>
              </a:pPr>
              <a:endParaRPr/>
            </a:p>
          </p:txBody>
        </p:sp>
        <p:sp>
          <p:nvSpPr>
            <p:cNvPr id="51" name="Shape 1049"/>
            <p:cNvSpPr/>
            <p:nvPr/>
          </p:nvSpPr>
          <p:spPr>
            <a:xfrm>
              <a:off x="1666259" y="1513323"/>
              <a:ext cx="1517811" cy="4293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lgn="ctr">
                <a:defRPr sz="1800" b="0"/>
              </a:pPr>
              <a:r>
                <a:rPr/>
                <a:t>Cloud Service</a:t>
              </a:r>
            </a:p>
          </p:txBody>
        </p:sp>
        <p:sp>
          <p:nvSpPr>
            <p:cNvPr id="52" name="Shape 1050"/>
            <p:cNvSpPr/>
            <p:nvPr/>
          </p:nvSpPr>
          <p:spPr>
            <a:xfrm>
              <a:off x="407142" y="1091268"/>
              <a:ext cx="3022351" cy="422056"/>
            </a:xfrm>
            <a:prstGeom prst="rect">
              <a:avLst/>
            </a:prstGeom>
            <a:solidFill>
              <a:srgbClr val="00B050"/>
            </a:solidFill>
            <a:ln w="25400" cap="flat">
              <a:solidFill>
                <a:srgbClr val="00B050"/>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nvGrpSpPr>
            <p:cNvPr id="53" name="Group 1053"/>
            <p:cNvGrpSpPr/>
            <p:nvPr/>
          </p:nvGrpSpPr>
          <p:grpSpPr>
            <a:xfrm>
              <a:off x="3475845" y="1129699"/>
              <a:ext cx="584076" cy="370841"/>
              <a:chOff x="0" y="0"/>
              <a:chExt cx="584075" cy="370840"/>
            </a:xfrm>
          </p:grpSpPr>
          <p:sp>
            <p:nvSpPr>
              <p:cNvPr id="88" name="Shape 1051"/>
              <p:cNvSpPr/>
              <p:nvPr/>
            </p:nvSpPr>
            <p:spPr>
              <a:xfrm>
                <a:off x="0" y="72620"/>
                <a:ext cx="584076" cy="225600"/>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9" name="Shape 1052"/>
              <p:cNvSpPr/>
              <p:nvPr/>
            </p:nvSpPr>
            <p:spPr>
              <a:xfrm>
                <a:off x="11012" y="-1"/>
                <a:ext cx="562051"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VM</a:t>
                </a:r>
              </a:p>
            </p:txBody>
          </p:sp>
        </p:grpSp>
        <p:grpSp>
          <p:nvGrpSpPr>
            <p:cNvPr id="54" name="Group 1056"/>
            <p:cNvGrpSpPr/>
            <p:nvPr/>
          </p:nvGrpSpPr>
          <p:grpSpPr>
            <a:xfrm>
              <a:off x="453496" y="1117630"/>
              <a:ext cx="584077" cy="369330"/>
              <a:chOff x="0" y="-18295"/>
              <a:chExt cx="584076" cy="369329"/>
            </a:xfrm>
          </p:grpSpPr>
          <p:sp>
            <p:nvSpPr>
              <p:cNvPr id="86" name="Shape 1054"/>
              <p:cNvSpPr/>
              <p:nvPr/>
            </p:nvSpPr>
            <p:spPr>
              <a:xfrm>
                <a:off x="0" y="53570"/>
                <a:ext cx="584076" cy="225600"/>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7" name="Shape 1055"/>
              <p:cNvSpPr/>
              <p:nvPr/>
            </p:nvSpPr>
            <p:spPr>
              <a:xfrm>
                <a:off x="11012" y="-18295"/>
                <a:ext cx="562051" cy="369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defRPr>
                </a:lvl1pPr>
              </a:lstStyle>
              <a:p>
                <a:pPr>
                  <a:defRPr sz="1800"/>
                </a:pPr>
                <a:r>
                  <a:rPr/>
                  <a:t>VM</a:t>
                </a:r>
              </a:p>
            </p:txBody>
          </p:sp>
        </p:grpSp>
        <p:grpSp>
          <p:nvGrpSpPr>
            <p:cNvPr id="55" name="Group 1059"/>
            <p:cNvGrpSpPr/>
            <p:nvPr/>
          </p:nvGrpSpPr>
          <p:grpSpPr>
            <a:xfrm>
              <a:off x="1093194" y="1117626"/>
              <a:ext cx="584078" cy="369330"/>
              <a:chOff x="0" y="-18295"/>
              <a:chExt cx="584076" cy="369329"/>
            </a:xfrm>
          </p:grpSpPr>
          <p:sp>
            <p:nvSpPr>
              <p:cNvPr id="84" name="Shape 1057"/>
              <p:cNvSpPr/>
              <p:nvPr/>
            </p:nvSpPr>
            <p:spPr>
              <a:xfrm>
                <a:off x="0" y="53570"/>
                <a:ext cx="584076" cy="225600"/>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5" name="Shape 1058"/>
              <p:cNvSpPr/>
              <p:nvPr/>
            </p:nvSpPr>
            <p:spPr>
              <a:xfrm>
                <a:off x="11012" y="-18295"/>
                <a:ext cx="562051" cy="369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defRPr>
                </a:lvl1pPr>
              </a:lstStyle>
              <a:p>
                <a:pPr>
                  <a:defRPr sz="1800"/>
                </a:pPr>
                <a:r>
                  <a:rPr/>
                  <a:t>VM</a:t>
                </a:r>
              </a:p>
            </p:txBody>
          </p:sp>
        </p:grpSp>
        <p:grpSp>
          <p:nvGrpSpPr>
            <p:cNvPr id="56" name="Group 1062"/>
            <p:cNvGrpSpPr/>
            <p:nvPr/>
          </p:nvGrpSpPr>
          <p:grpSpPr>
            <a:xfrm>
              <a:off x="1742165" y="1116871"/>
              <a:ext cx="584076" cy="370841"/>
              <a:chOff x="0" y="0"/>
              <a:chExt cx="584075" cy="370840"/>
            </a:xfrm>
          </p:grpSpPr>
          <p:sp>
            <p:nvSpPr>
              <p:cNvPr id="82" name="Shape 1060"/>
              <p:cNvSpPr/>
              <p:nvPr/>
            </p:nvSpPr>
            <p:spPr>
              <a:xfrm>
                <a:off x="0" y="72620"/>
                <a:ext cx="584076" cy="225600"/>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3" name="Shape 1061"/>
              <p:cNvSpPr/>
              <p:nvPr/>
            </p:nvSpPr>
            <p:spPr>
              <a:xfrm>
                <a:off x="11012" y="-1"/>
                <a:ext cx="562051"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VM</a:t>
                </a:r>
              </a:p>
            </p:txBody>
          </p:sp>
        </p:grpSp>
        <p:grpSp>
          <p:nvGrpSpPr>
            <p:cNvPr id="57" name="Group 1065"/>
            <p:cNvGrpSpPr/>
            <p:nvPr/>
          </p:nvGrpSpPr>
          <p:grpSpPr>
            <a:xfrm>
              <a:off x="2799059" y="1116869"/>
              <a:ext cx="584076" cy="370841"/>
              <a:chOff x="0" y="0"/>
              <a:chExt cx="584075" cy="370840"/>
            </a:xfrm>
          </p:grpSpPr>
          <p:sp>
            <p:nvSpPr>
              <p:cNvPr id="80" name="Shape 1063"/>
              <p:cNvSpPr/>
              <p:nvPr/>
            </p:nvSpPr>
            <p:spPr>
              <a:xfrm>
                <a:off x="0" y="72620"/>
                <a:ext cx="584076" cy="225600"/>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1" name="Shape 1064"/>
              <p:cNvSpPr/>
              <p:nvPr/>
            </p:nvSpPr>
            <p:spPr>
              <a:xfrm>
                <a:off x="11012" y="-1"/>
                <a:ext cx="562051"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VM</a:t>
                </a:r>
              </a:p>
            </p:txBody>
          </p:sp>
        </p:grpSp>
        <p:sp>
          <p:nvSpPr>
            <p:cNvPr id="58" name="Shape 1066"/>
            <p:cNvSpPr/>
            <p:nvPr/>
          </p:nvSpPr>
          <p:spPr>
            <a:xfrm>
              <a:off x="2289154" y="1109316"/>
              <a:ext cx="654103"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FF"/>
                  </a:solidFill>
                </a:defRPr>
              </a:lvl1pPr>
            </a:lstStyle>
            <a:p>
              <a:pPr>
                <a:defRPr b="0">
                  <a:solidFill>
                    <a:srgbClr val="000000"/>
                  </a:solidFill>
                </a:defRPr>
              </a:pPr>
              <a:r>
                <a:rPr/>
                <a:t>.  .  .</a:t>
              </a:r>
            </a:p>
          </p:txBody>
        </p:sp>
        <p:grpSp>
          <p:nvGrpSpPr>
            <p:cNvPr id="59" name="Group 1069"/>
            <p:cNvGrpSpPr/>
            <p:nvPr/>
          </p:nvGrpSpPr>
          <p:grpSpPr>
            <a:xfrm>
              <a:off x="4599005" y="110808"/>
              <a:ext cx="4459231" cy="2257008"/>
              <a:chOff x="0" y="0"/>
              <a:chExt cx="4459229" cy="2257007"/>
            </a:xfrm>
          </p:grpSpPr>
          <p:sp>
            <p:nvSpPr>
              <p:cNvPr id="78" name="Shape 1067"/>
              <p:cNvSpPr/>
              <p:nvPr/>
            </p:nvSpPr>
            <p:spPr>
              <a:xfrm rot="11086706">
                <a:off x="71809" y="176441"/>
                <a:ext cx="4315612" cy="190412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DCE6F2"/>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79" name="Shape 1068"/>
              <p:cNvSpPr/>
              <p:nvPr/>
            </p:nvSpPr>
            <p:spPr>
              <a:xfrm rot="11086706">
                <a:off x="209969" y="363698"/>
                <a:ext cx="3954541" cy="161666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sp>
          <p:nvSpPr>
            <p:cNvPr id="60" name="Shape 1070"/>
            <p:cNvSpPr/>
            <p:nvPr/>
          </p:nvSpPr>
          <p:spPr>
            <a:xfrm>
              <a:off x="6197153" y="1513320"/>
              <a:ext cx="1541679" cy="4293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lgn="ctr">
                <a:defRPr sz="1800" b="0"/>
              </a:pPr>
              <a:r>
                <a:rPr dirty="0"/>
                <a:t>Cloud Service</a:t>
              </a:r>
            </a:p>
          </p:txBody>
        </p:sp>
        <p:sp>
          <p:nvSpPr>
            <p:cNvPr id="61" name="Shape 1071"/>
            <p:cNvSpPr/>
            <p:nvPr/>
          </p:nvSpPr>
          <p:spPr>
            <a:xfrm>
              <a:off x="5377827" y="1091266"/>
              <a:ext cx="2983290" cy="422055"/>
            </a:xfrm>
            <a:prstGeom prst="rect">
              <a:avLst/>
            </a:prstGeom>
            <a:solidFill>
              <a:srgbClr val="00B050"/>
            </a:solidFill>
            <a:ln w="25400" cap="flat">
              <a:solidFill>
                <a:srgbClr val="00B050"/>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nvGrpSpPr>
            <p:cNvPr id="62" name="Group 1074"/>
            <p:cNvGrpSpPr/>
            <p:nvPr/>
          </p:nvGrpSpPr>
          <p:grpSpPr>
            <a:xfrm>
              <a:off x="6055014" y="1117623"/>
              <a:ext cx="576528" cy="369330"/>
              <a:chOff x="0" y="-18295"/>
              <a:chExt cx="576527" cy="369329"/>
            </a:xfrm>
          </p:grpSpPr>
          <p:sp>
            <p:nvSpPr>
              <p:cNvPr id="76" name="Shape 1072"/>
              <p:cNvSpPr/>
              <p:nvPr/>
            </p:nvSpPr>
            <p:spPr>
              <a:xfrm>
                <a:off x="0" y="53571"/>
                <a:ext cx="576527" cy="225598"/>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77" name="Shape 1073"/>
              <p:cNvSpPr/>
              <p:nvPr/>
            </p:nvSpPr>
            <p:spPr>
              <a:xfrm>
                <a:off x="11012" y="-18295"/>
                <a:ext cx="554502" cy="369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defRPr>
                </a:lvl1pPr>
              </a:lstStyle>
              <a:p>
                <a:pPr>
                  <a:defRPr sz="1800"/>
                </a:pPr>
                <a:r>
                  <a:rPr/>
                  <a:t>VM</a:t>
                </a:r>
              </a:p>
            </p:txBody>
          </p:sp>
        </p:grpSp>
        <p:grpSp>
          <p:nvGrpSpPr>
            <p:cNvPr id="63" name="Group 1077"/>
            <p:cNvGrpSpPr/>
            <p:nvPr/>
          </p:nvGrpSpPr>
          <p:grpSpPr>
            <a:xfrm>
              <a:off x="6695596" y="1116868"/>
              <a:ext cx="576527" cy="370841"/>
              <a:chOff x="0" y="0"/>
              <a:chExt cx="576526" cy="370840"/>
            </a:xfrm>
          </p:grpSpPr>
          <p:sp>
            <p:nvSpPr>
              <p:cNvPr id="74" name="Shape 1075"/>
              <p:cNvSpPr/>
              <p:nvPr/>
            </p:nvSpPr>
            <p:spPr>
              <a:xfrm>
                <a:off x="0" y="72621"/>
                <a:ext cx="576527" cy="225598"/>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75" name="Shape 1076"/>
              <p:cNvSpPr/>
              <p:nvPr/>
            </p:nvSpPr>
            <p:spPr>
              <a:xfrm>
                <a:off x="11012" y="0"/>
                <a:ext cx="554502"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VM</a:t>
                </a:r>
              </a:p>
            </p:txBody>
          </p:sp>
        </p:grpSp>
        <p:grpSp>
          <p:nvGrpSpPr>
            <p:cNvPr id="64" name="Group 1080"/>
            <p:cNvGrpSpPr/>
            <p:nvPr/>
          </p:nvGrpSpPr>
          <p:grpSpPr>
            <a:xfrm>
              <a:off x="7738832" y="1116866"/>
              <a:ext cx="576527" cy="370841"/>
              <a:chOff x="0" y="0"/>
              <a:chExt cx="576526" cy="370840"/>
            </a:xfrm>
          </p:grpSpPr>
          <p:sp>
            <p:nvSpPr>
              <p:cNvPr id="72" name="Shape 1078"/>
              <p:cNvSpPr/>
              <p:nvPr/>
            </p:nvSpPr>
            <p:spPr>
              <a:xfrm>
                <a:off x="0" y="72621"/>
                <a:ext cx="576527" cy="225598"/>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73" name="Shape 1079"/>
              <p:cNvSpPr/>
              <p:nvPr/>
            </p:nvSpPr>
            <p:spPr>
              <a:xfrm>
                <a:off x="11012" y="0"/>
                <a:ext cx="554502"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t>VM</a:t>
                </a:r>
              </a:p>
            </p:txBody>
          </p:sp>
        </p:grpSp>
        <p:sp>
          <p:nvSpPr>
            <p:cNvPr id="65" name="Shape 1081"/>
            <p:cNvSpPr/>
            <p:nvPr/>
          </p:nvSpPr>
          <p:spPr>
            <a:xfrm>
              <a:off x="7235515" y="1109315"/>
              <a:ext cx="645649"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FF"/>
                  </a:solidFill>
                </a:defRPr>
              </a:lvl1pPr>
            </a:lstStyle>
            <a:p>
              <a:pPr>
                <a:defRPr b="0">
                  <a:solidFill>
                    <a:srgbClr val="000000"/>
                  </a:solidFill>
                </a:defRPr>
              </a:pPr>
              <a:r>
                <a:rPr/>
                <a:t>.  .  .</a:t>
              </a:r>
            </a:p>
          </p:txBody>
        </p:sp>
        <p:sp>
          <p:nvSpPr>
            <p:cNvPr id="66" name="Shape 1082"/>
            <p:cNvSpPr/>
            <p:nvPr/>
          </p:nvSpPr>
          <p:spPr>
            <a:xfrm>
              <a:off x="5423582" y="1064196"/>
              <a:ext cx="576527" cy="479108"/>
            </a:xfrm>
            <a:prstGeom prst="roundRect">
              <a:avLst>
                <a:gd name="adj" fmla="val 16667"/>
              </a:avLst>
            </a:prstGeom>
            <a:solidFill>
              <a:srgbClr val="FCD5B5"/>
            </a:solidFill>
            <a:ln w="19050" cap="flat">
              <a:solidFill>
                <a:schemeClr val="accent6"/>
              </a:solidFill>
              <a:prstDash val="dash"/>
              <a:bevel/>
            </a:ln>
            <a:effectLst/>
          </p:spPr>
          <p:txBody>
            <a:bodyPr wrap="square" lIns="45719" tIns="45719" rIns="45719" bIns="45719" numCol="1" anchor="ctr">
              <a:noAutofit/>
            </a:bodyPr>
            <a:lstStyle/>
            <a:p>
              <a:pPr algn="ctr">
                <a:defRPr>
                  <a:solidFill>
                    <a:srgbClr val="FFFFFF"/>
                  </a:solidFill>
                </a:defRPr>
              </a:pPr>
              <a:endParaRPr/>
            </a:p>
          </p:txBody>
        </p:sp>
        <p:grpSp>
          <p:nvGrpSpPr>
            <p:cNvPr id="67" name="Group 1085"/>
            <p:cNvGrpSpPr/>
            <p:nvPr/>
          </p:nvGrpSpPr>
          <p:grpSpPr>
            <a:xfrm>
              <a:off x="5423582" y="1117627"/>
              <a:ext cx="576528" cy="369330"/>
              <a:chOff x="0" y="-18295"/>
              <a:chExt cx="576527" cy="369329"/>
            </a:xfrm>
          </p:grpSpPr>
          <p:sp>
            <p:nvSpPr>
              <p:cNvPr id="70" name="Shape 1083"/>
              <p:cNvSpPr/>
              <p:nvPr/>
            </p:nvSpPr>
            <p:spPr>
              <a:xfrm>
                <a:off x="0" y="53571"/>
                <a:ext cx="576527" cy="225598"/>
              </a:xfrm>
              <a:prstGeom prst="roundRect">
                <a:avLst>
                  <a:gd name="adj" fmla="val 16667"/>
                </a:avLst>
              </a:prstGeom>
              <a:solidFill>
                <a:schemeClr val="accent6"/>
              </a:solidFill>
              <a:ln w="25400" cap="flat">
                <a:solidFill>
                  <a:schemeClr val="accent6"/>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71" name="Shape 1084"/>
              <p:cNvSpPr/>
              <p:nvPr/>
            </p:nvSpPr>
            <p:spPr>
              <a:xfrm>
                <a:off x="11012" y="-18295"/>
                <a:ext cx="554502" cy="369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FFFFFF"/>
                    </a:solidFill>
                  </a:defRPr>
                </a:lvl1pPr>
              </a:lstStyle>
              <a:p>
                <a:pPr>
                  <a:defRPr sz="1800"/>
                </a:pPr>
                <a:r>
                  <a:rPr/>
                  <a:t>VM</a:t>
                </a:r>
              </a:p>
            </p:txBody>
          </p:sp>
        </p:grpSp>
        <p:sp>
          <p:nvSpPr>
            <p:cNvPr id="68" name="Shape 1086"/>
            <p:cNvSpPr/>
            <p:nvPr/>
          </p:nvSpPr>
          <p:spPr>
            <a:xfrm>
              <a:off x="-1" y="2099625"/>
              <a:ext cx="4361888" cy="787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1" algn="ctr"/>
              <a:r>
                <a:rPr sz="2000"/>
                <a:t>Application topology changes </a:t>
              </a:r>
            </a:p>
            <a:p>
              <a:pPr lvl="1" algn="ctr"/>
              <a:r>
                <a:rPr dirty="0"/>
                <a:t>(e.g. new VM added)</a:t>
              </a:r>
            </a:p>
          </p:txBody>
        </p:sp>
        <p:sp>
          <p:nvSpPr>
            <p:cNvPr id="69" name="Shape 1087"/>
            <p:cNvSpPr/>
            <p:nvPr/>
          </p:nvSpPr>
          <p:spPr>
            <a:xfrm>
              <a:off x="4748414" y="2099625"/>
              <a:ext cx="4191001" cy="675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1" algn="ctr"/>
              <a:r>
                <a:rPr sz="2000" dirty="0"/>
                <a:t>Allocated resource changes </a:t>
              </a:r>
            </a:p>
            <a:p>
              <a:pPr lvl="1" algn="ctr"/>
              <a:r>
                <a:rPr dirty="0"/>
                <a:t>(e.g. new disk attached to VM)</a:t>
              </a:r>
            </a:p>
          </p:txBody>
        </p:sp>
      </p:grpSp>
      <p:sp>
        <p:nvSpPr>
          <p:cNvPr id="6" name="Slide Number Placeholder 5"/>
          <p:cNvSpPr>
            <a:spLocks noGrp="1"/>
          </p:cNvSpPr>
          <p:nvPr>
            <p:ph type="sldNum" sz="quarter" idx="12"/>
          </p:nvPr>
        </p:nvSpPr>
        <p:spPr/>
        <p:txBody>
          <a:bodyPr/>
          <a:lstStyle/>
          <a:p>
            <a:fld id="{2E1132C6-AAAE-EC48-8E6B-34456B74D6B2}" type="slidenum">
              <a:rPr lang="en-US" smtClean="0"/>
              <a:t>83</a:t>
            </a:fld>
            <a:endParaRPr lang="en-US" dirty="0"/>
          </a:p>
        </p:txBody>
      </p:sp>
    </p:spTree>
    <p:extLst>
      <p:ext uri="{BB962C8B-B14F-4D97-AF65-F5344CB8AC3E}">
        <p14:creationId xmlns:p14="http://schemas.microsoft.com/office/powerpoint/2010/main" val="3722435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Cloud Monitoring</a:t>
            </a:r>
            <a:br>
              <a:rPr lang="en-US" b="1" dirty="0" smtClean="0">
                <a:solidFill>
                  <a:schemeClr val="accent1">
                    <a:lumMod val="75000"/>
                  </a:schemeClr>
                </a:solidFill>
              </a:rPr>
            </a:br>
            <a:r>
              <a:rPr lang="en-US" sz="3200" b="1" dirty="0" smtClean="0">
                <a:solidFill>
                  <a:schemeClr val="bg1">
                    <a:lumMod val="50000"/>
                  </a:schemeClr>
                </a:solidFill>
              </a:rPr>
              <a:t>State-of-the-Art</a:t>
            </a:r>
            <a:endParaRPr lang="en-US" sz="3200" b="1" dirty="0">
              <a:solidFill>
                <a:schemeClr val="bg1">
                  <a:lumMod val="50000"/>
                </a:schemeClr>
              </a:solidFill>
            </a:endParaRPr>
          </a:p>
        </p:txBody>
      </p:sp>
      <p:sp>
        <p:nvSpPr>
          <p:cNvPr id="3" name="Content Placeholder 2"/>
          <p:cNvSpPr>
            <a:spLocks noGrp="1"/>
          </p:cNvSpPr>
          <p:nvPr>
            <p:ph idx="1"/>
          </p:nvPr>
        </p:nvSpPr>
        <p:spPr/>
        <p:txBody>
          <a:bodyPr>
            <a:normAutofit fontScale="70000" lnSpcReduction="20000"/>
          </a:bodyPr>
          <a:lstStyle/>
          <a:p>
            <a:pPr marL="283921" indent="-283921" algn="just" defTabSz="841247">
              <a:lnSpc>
                <a:spcPct val="150000"/>
              </a:lnSpc>
              <a:spcBef>
                <a:spcPts val="1800"/>
              </a:spcBef>
              <a:defRPr sz="2484"/>
            </a:pPr>
            <a:r>
              <a:rPr lang="en-US" dirty="0">
                <a:latin typeface="Century Gothic" charset="0"/>
                <a:ea typeface="Century Gothic" charset="0"/>
                <a:cs typeface="Century Gothic" charset="0"/>
              </a:rPr>
              <a:t>Cloud-specific Monitoring Tools</a:t>
            </a:r>
          </a:p>
          <a:p>
            <a:pPr marL="686402" lvl="1" indent="-265778" algn="just" defTabSz="841247">
              <a:lnSpc>
                <a:spcPct val="150000"/>
              </a:lnSpc>
              <a:spcBef>
                <a:spcPts val="700"/>
              </a:spcBef>
              <a:defRPr sz="2116"/>
            </a:pPr>
            <a:r>
              <a:rPr lang="en-US" dirty="0">
                <a:latin typeface="Century Gothic" charset="0"/>
                <a:ea typeface="Century Gothic" charset="0"/>
                <a:cs typeface="Century Gothic" charset="0"/>
              </a:rPr>
              <a:t>Limited to a specific number of cloud platforms</a:t>
            </a:r>
          </a:p>
          <a:p>
            <a:pPr marL="686402" lvl="1" indent="-265778" algn="just" defTabSz="841247">
              <a:lnSpc>
                <a:spcPct val="150000"/>
              </a:lnSpc>
              <a:spcBef>
                <a:spcPts val="700"/>
              </a:spcBef>
              <a:defRPr sz="2116"/>
            </a:pPr>
            <a:r>
              <a:rPr lang="en-US" b="1" dirty="0">
                <a:latin typeface="Century Gothic" charset="0"/>
                <a:ea typeface="Century Gothic" charset="0"/>
                <a:cs typeface="Century Gothic" charset="0"/>
              </a:rPr>
              <a:t>Commercial</a:t>
            </a:r>
            <a:r>
              <a:rPr lang="en-US" dirty="0">
                <a:latin typeface="Century Gothic" charset="0"/>
                <a:ea typeface="Century Gothic" charset="0"/>
                <a:cs typeface="Century Gothic" charset="0"/>
              </a:rPr>
              <a:t> and </a:t>
            </a:r>
            <a:r>
              <a:rPr lang="en-US" b="1" dirty="0">
                <a:latin typeface="Century Gothic" charset="0"/>
                <a:ea typeface="Century Gothic" charset="0"/>
                <a:cs typeface="Century Gothic" charset="0"/>
              </a:rPr>
              <a:t>proprietary</a:t>
            </a:r>
            <a:r>
              <a:rPr lang="en-US" dirty="0">
                <a:latin typeface="Century Gothic" charset="0"/>
                <a:ea typeface="Century Gothic" charset="0"/>
                <a:cs typeface="Century Gothic" charset="0"/>
              </a:rPr>
              <a:t> -&gt; limited portability and interoperability</a:t>
            </a:r>
          </a:p>
          <a:p>
            <a:pPr marL="283921" indent="-283921" algn="just" defTabSz="841247">
              <a:lnSpc>
                <a:spcPct val="150000"/>
              </a:lnSpc>
              <a:spcBef>
                <a:spcPts val="1800"/>
              </a:spcBef>
              <a:defRPr sz="2484"/>
            </a:pPr>
            <a:r>
              <a:rPr lang="en-US" dirty="0">
                <a:latin typeface="Century Gothic" charset="0"/>
                <a:ea typeface="Century Gothic" charset="0"/>
                <a:cs typeface="Century Gothic" charset="0"/>
              </a:rPr>
              <a:t>General Purpose Monitoring Tools</a:t>
            </a:r>
          </a:p>
          <a:p>
            <a:pPr marL="686402" lvl="1" indent="-265778" algn="just" defTabSz="841247">
              <a:lnSpc>
                <a:spcPct val="150000"/>
              </a:lnSpc>
              <a:spcBef>
                <a:spcPts val="700"/>
              </a:spcBef>
              <a:defRPr sz="2116"/>
            </a:pPr>
            <a:r>
              <a:rPr lang="en-US" dirty="0">
                <a:latin typeface="Century Gothic" charset="0"/>
                <a:ea typeface="Century Gothic" charset="0"/>
                <a:cs typeface="Century Gothic" charset="0"/>
              </a:rPr>
              <a:t>Suitable for only slowly changing fixed infrastructures</a:t>
            </a:r>
          </a:p>
          <a:p>
            <a:pPr marL="686402" lvl="1" indent="-265778" algn="just" defTabSz="841247">
              <a:lnSpc>
                <a:spcPct val="150000"/>
              </a:lnSpc>
              <a:spcBef>
                <a:spcPts val="700"/>
              </a:spcBef>
              <a:defRPr sz="2116"/>
            </a:pPr>
            <a:r>
              <a:rPr lang="en-US" dirty="0">
                <a:latin typeface="Century Gothic" charset="0"/>
                <a:ea typeface="Century Gothic" charset="0"/>
                <a:cs typeface="Century Gothic" charset="0"/>
              </a:rPr>
              <a:t>Limited application-level monitoring support</a:t>
            </a:r>
          </a:p>
          <a:p>
            <a:pPr marL="283921" indent="-283921" algn="just" defTabSz="841247">
              <a:lnSpc>
                <a:spcPct val="150000"/>
              </a:lnSpc>
              <a:spcBef>
                <a:spcPts val="1800"/>
              </a:spcBef>
              <a:defRPr sz="2484">
                <a:solidFill>
                  <a:srgbClr val="FF2600"/>
                </a:solidFill>
              </a:defRPr>
            </a:pPr>
            <a:r>
              <a:rPr lang="en-US" dirty="0">
                <a:latin typeface="Century Gothic" charset="0"/>
                <a:ea typeface="Century Gothic" charset="0"/>
                <a:cs typeface="Century Gothic" charset="0"/>
              </a:rPr>
              <a:t>No elasticity support</a:t>
            </a:r>
          </a:p>
          <a:p>
            <a:pPr marL="686402" lvl="1" indent="-265778" algn="just" defTabSz="841247">
              <a:lnSpc>
                <a:spcPct val="150000"/>
              </a:lnSpc>
              <a:spcBef>
                <a:spcPts val="700"/>
              </a:spcBef>
              <a:defRPr sz="2116"/>
            </a:pPr>
            <a:r>
              <a:rPr lang="en-US" dirty="0">
                <a:latin typeface="Century Gothic" charset="0"/>
                <a:ea typeface="Century Gothic" charset="0"/>
                <a:cs typeface="Century Gothic" charset="0"/>
              </a:rPr>
              <a:t>Detect configuration changes in:</a:t>
            </a:r>
            <a:endParaRPr lang="en-US" sz="2300" dirty="0">
              <a:latin typeface="Century Gothic" charset="0"/>
              <a:ea typeface="Century Gothic" charset="0"/>
              <a:cs typeface="Century Gothic" charset="0"/>
            </a:endParaRPr>
          </a:p>
          <a:p>
            <a:pPr marL="1063244" lvl="2" indent="-221995" algn="just" defTabSz="841247">
              <a:lnSpc>
                <a:spcPct val="150000"/>
              </a:lnSpc>
              <a:defRPr sz="1748"/>
            </a:pPr>
            <a:r>
              <a:rPr lang="en-US" dirty="0">
                <a:latin typeface="Century Gothic" charset="0"/>
                <a:ea typeface="Century Gothic" charset="0"/>
                <a:cs typeface="Century Gothic" charset="0"/>
              </a:rPr>
              <a:t>Application topology (e.g. new VM added) </a:t>
            </a:r>
          </a:p>
          <a:p>
            <a:pPr marL="1063244" lvl="2" indent="-221995" algn="just" defTabSz="841247">
              <a:lnSpc>
                <a:spcPct val="150000"/>
              </a:lnSpc>
              <a:defRPr sz="1748"/>
            </a:pPr>
            <a:r>
              <a:rPr lang="en-US" dirty="0">
                <a:latin typeface="Century Gothic" charset="0"/>
                <a:ea typeface="Century Gothic" charset="0"/>
                <a:cs typeface="Century Gothic" charset="0"/>
              </a:rPr>
              <a:t>Allocated resource (e.g. new disk attached to VM</a:t>
            </a:r>
            <a:r>
              <a:rPr lang="en-US" dirty="0" smtClean="0">
                <a:latin typeface="Century Gothic" charset="0"/>
                <a:ea typeface="Century Gothic" charset="0"/>
                <a:cs typeface="Century Gothic" charset="0"/>
              </a:rPr>
              <a:t>)</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6" name="Group 1095"/>
          <p:cNvGrpSpPr/>
          <p:nvPr/>
        </p:nvGrpSpPr>
        <p:grpSpPr>
          <a:xfrm>
            <a:off x="9562392" y="2986703"/>
            <a:ext cx="1905001" cy="232614"/>
            <a:chOff x="0" y="0"/>
            <a:chExt cx="1905000" cy="232613"/>
          </a:xfrm>
        </p:grpSpPr>
        <p:sp>
          <p:nvSpPr>
            <p:cNvPr id="7" name="Shape 1093"/>
            <p:cNvSpPr/>
            <p:nvPr/>
          </p:nvSpPr>
          <p:spPr>
            <a:xfrm>
              <a:off x="0" y="-1"/>
              <a:ext cx="1905000" cy="232615"/>
            </a:xfrm>
            <a:prstGeom prst="rect">
              <a:avLst/>
            </a:prstGeom>
            <a:solidFill>
              <a:srgbClr val="1F497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8" name="image43.png"/>
            <p:cNvPicPr>
              <a:picLocks noChangeAspect="1"/>
            </p:cNvPicPr>
            <p:nvPr/>
          </p:nvPicPr>
          <p:blipFill>
            <a:blip r:embed="rId3">
              <a:extLst/>
            </a:blip>
            <a:stretch>
              <a:fillRect/>
            </a:stretch>
          </p:blipFill>
          <p:spPr>
            <a:xfrm>
              <a:off x="0" y="0"/>
              <a:ext cx="1905000" cy="232614"/>
            </a:xfrm>
            <a:prstGeom prst="rect">
              <a:avLst/>
            </a:prstGeom>
            <a:ln w="12700" cap="flat">
              <a:noFill/>
              <a:miter lim="400000"/>
            </a:ln>
            <a:effectLst/>
          </p:spPr>
        </p:pic>
      </p:grpSp>
      <p:pic>
        <p:nvPicPr>
          <p:cNvPr id="9" name="image20.png"/>
          <p:cNvPicPr>
            <a:picLocks noChangeAspect="1"/>
          </p:cNvPicPr>
          <p:nvPr/>
        </p:nvPicPr>
        <p:blipFill>
          <a:blip r:embed="rId4">
            <a:extLst/>
          </a:blip>
          <a:stretch>
            <a:fillRect/>
          </a:stretch>
        </p:blipFill>
        <p:spPr>
          <a:xfrm>
            <a:off x="9410232" y="2107701"/>
            <a:ext cx="2209322" cy="494351"/>
          </a:xfrm>
          <a:prstGeom prst="rect">
            <a:avLst/>
          </a:prstGeom>
          <a:ln w="12700">
            <a:miter lim="400000"/>
          </a:ln>
        </p:spPr>
      </p:pic>
      <p:pic>
        <p:nvPicPr>
          <p:cNvPr id="10" name="image44.png"/>
          <p:cNvPicPr>
            <a:picLocks noChangeAspect="1"/>
          </p:cNvPicPr>
          <p:nvPr/>
        </p:nvPicPr>
        <p:blipFill>
          <a:blip r:embed="rId5">
            <a:extLst/>
          </a:blip>
          <a:stretch>
            <a:fillRect/>
          </a:stretch>
        </p:blipFill>
        <p:spPr>
          <a:xfrm>
            <a:off x="10015876" y="4782569"/>
            <a:ext cx="1295834" cy="323959"/>
          </a:xfrm>
          <a:prstGeom prst="rect">
            <a:avLst/>
          </a:prstGeom>
          <a:ln w="12700">
            <a:miter lim="400000"/>
          </a:ln>
        </p:spPr>
      </p:pic>
      <p:pic>
        <p:nvPicPr>
          <p:cNvPr id="11" name="image45.png"/>
          <p:cNvPicPr>
            <a:picLocks noChangeAspect="1"/>
          </p:cNvPicPr>
          <p:nvPr/>
        </p:nvPicPr>
        <p:blipFill>
          <a:blip r:embed="rId6">
            <a:extLst/>
          </a:blip>
          <a:stretch>
            <a:fillRect/>
          </a:stretch>
        </p:blipFill>
        <p:spPr>
          <a:xfrm>
            <a:off x="10168492" y="4163689"/>
            <a:ext cx="990603" cy="259539"/>
          </a:xfrm>
          <a:prstGeom prst="rect">
            <a:avLst/>
          </a:prstGeom>
          <a:ln w="12700">
            <a:miter lim="400000"/>
          </a:ln>
        </p:spPr>
      </p:pic>
      <p:pic>
        <p:nvPicPr>
          <p:cNvPr id="12" name="image46.jpg"/>
          <p:cNvPicPr>
            <a:picLocks noChangeAspect="1"/>
          </p:cNvPicPr>
          <p:nvPr/>
        </p:nvPicPr>
        <p:blipFill>
          <a:blip r:embed="rId7">
            <a:extLst/>
          </a:blip>
          <a:stretch>
            <a:fillRect/>
          </a:stretch>
        </p:blipFill>
        <p:spPr>
          <a:xfrm>
            <a:off x="10114158" y="5311837"/>
            <a:ext cx="1099269" cy="501651"/>
          </a:xfrm>
          <a:prstGeom prst="rect">
            <a:avLst/>
          </a:prstGeom>
          <a:ln w="12700">
            <a:miter lim="400000"/>
          </a:ln>
        </p:spPr>
      </p:pic>
      <p:pic>
        <p:nvPicPr>
          <p:cNvPr id="13" name="image47.gif"/>
          <p:cNvPicPr>
            <a:picLocks noChangeAspect="1"/>
          </p:cNvPicPr>
          <p:nvPr/>
        </p:nvPicPr>
        <p:blipFill>
          <a:blip r:embed="rId8">
            <a:extLst/>
          </a:blip>
          <a:stretch>
            <a:fillRect/>
          </a:stretch>
        </p:blipFill>
        <p:spPr>
          <a:xfrm>
            <a:off x="9858439" y="3532910"/>
            <a:ext cx="1312906" cy="361050"/>
          </a:xfrm>
          <a:prstGeom prst="rect">
            <a:avLst/>
          </a:prstGeom>
          <a:ln w="12700">
            <a:miter lim="400000"/>
          </a:ln>
        </p:spPr>
      </p:pic>
      <p:sp>
        <p:nvSpPr>
          <p:cNvPr id="14" name="Shape 1101"/>
          <p:cNvSpPr/>
          <p:nvPr/>
        </p:nvSpPr>
        <p:spPr>
          <a:xfrm>
            <a:off x="838200" y="4423228"/>
            <a:ext cx="5320553" cy="1614501"/>
          </a:xfrm>
          <a:prstGeom prst="roundRect">
            <a:avLst>
              <a:gd name="adj" fmla="val 17166"/>
            </a:avLst>
          </a:prstGeom>
          <a:ln w="25400">
            <a:solidFill>
              <a:schemeClr val="accent2">
                <a:lumMod val="75000"/>
              </a:schemeClr>
            </a:solidFill>
            <a:prstDash val="dash"/>
            <a:bevel/>
          </a:ln>
        </p:spPr>
        <p:txBody>
          <a:bodyPr lIns="45719" rIns="45719" anchor="ctr"/>
          <a:lstStyle/>
          <a:p>
            <a:pPr algn="ctr">
              <a:defRPr>
                <a:solidFill>
                  <a:srgbClr val="FFFFFF"/>
                </a:solidFill>
              </a:defRPr>
            </a:pPr>
            <a:endParaRPr/>
          </a:p>
        </p:txBody>
      </p:sp>
      <p:sp>
        <p:nvSpPr>
          <p:cNvPr id="15" name="Slide Number Placeholder 14"/>
          <p:cNvSpPr>
            <a:spLocks noGrp="1"/>
          </p:cNvSpPr>
          <p:nvPr>
            <p:ph type="sldNum" sz="quarter" idx="12"/>
          </p:nvPr>
        </p:nvSpPr>
        <p:spPr/>
        <p:txBody>
          <a:bodyPr/>
          <a:lstStyle/>
          <a:p>
            <a:fld id="{2E1132C6-AAAE-EC48-8E6B-34456B74D6B2}" type="slidenum">
              <a:rPr lang="en-US" smtClean="0"/>
              <a:t>84</a:t>
            </a:fld>
            <a:endParaRPr lang="en-US" dirty="0"/>
          </a:p>
        </p:txBody>
      </p:sp>
    </p:spTree>
    <p:extLst>
      <p:ext uri="{BB962C8B-B14F-4D97-AF65-F5344CB8AC3E}">
        <p14:creationId xmlns:p14="http://schemas.microsoft.com/office/powerpoint/2010/main" val="18862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chemeClr val="accent1">
                    <a:lumMod val="75000"/>
                  </a:schemeClr>
                </a:solidFill>
              </a:rPr>
              <a:t>JCatascopia</a:t>
            </a:r>
            <a:r>
              <a:rPr lang="en-US" b="1" dirty="0" smtClean="0">
                <a:solidFill>
                  <a:schemeClr val="accent1">
                    <a:lumMod val="75000"/>
                  </a:schemeClr>
                </a:solidFill>
              </a:rPr>
              <a:t> – Cloud Monitoring System</a:t>
            </a:r>
            <a:r>
              <a:rPr lang="en-US" sz="2000" b="1" dirty="0" smtClean="0">
                <a:solidFill>
                  <a:schemeClr val="accent1">
                    <a:lumMod val="75000"/>
                  </a:schemeClr>
                </a:solidFill>
              </a:rPr>
              <a:t/>
            </a:r>
            <a:br>
              <a:rPr lang="en-US" sz="2000" b="1" dirty="0" smtClean="0">
                <a:solidFill>
                  <a:schemeClr val="accent1">
                    <a:lumMod val="75000"/>
                  </a:schemeClr>
                </a:solidFill>
              </a:rPr>
            </a:br>
            <a:r>
              <a:rPr lang="en-US" sz="1800" i="1" dirty="0" smtClean="0">
                <a:solidFill>
                  <a:schemeClr val="bg1">
                    <a:lumMod val="50000"/>
                  </a:schemeClr>
                </a:solidFill>
              </a:rPr>
              <a:t>“</a:t>
            </a:r>
            <a:r>
              <a:rPr lang="en-US" sz="1800" b="1" i="1" dirty="0" err="1" smtClean="0">
                <a:solidFill>
                  <a:schemeClr val="bg1">
                    <a:lumMod val="50000"/>
                  </a:schemeClr>
                </a:solidFill>
              </a:rPr>
              <a:t>JCatascopia</a:t>
            </a:r>
            <a:r>
              <a:rPr lang="en-US" sz="1800" b="1" i="1" dirty="0" smtClean="0">
                <a:solidFill>
                  <a:schemeClr val="bg1">
                    <a:lumMod val="50000"/>
                  </a:schemeClr>
                </a:solidFill>
              </a:rPr>
              <a:t>: Monitoring Elastically Adaptive Applications in the Cloud”</a:t>
            </a:r>
            <a:r>
              <a:rPr lang="en-US" sz="1800" i="1" dirty="0" smtClean="0">
                <a:solidFill>
                  <a:schemeClr val="bg1">
                    <a:lumMod val="50000"/>
                  </a:schemeClr>
                </a:solidFill>
              </a:rPr>
              <a:t>, </a:t>
            </a:r>
            <a:br>
              <a:rPr lang="en-US" sz="1800" i="1" dirty="0" smtClean="0">
                <a:solidFill>
                  <a:schemeClr val="bg1">
                    <a:lumMod val="50000"/>
                  </a:schemeClr>
                </a:solidFill>
              </a:rPr>
            </a:br>
            <a:r>
              <a:rPr lang="en-US" sz="1800" dirty="0" smtClean="0">
                <a:solidFill>
                  <a:schemeClr val="bg1">
                    <a:lumMod val="50000"/>
                  </a:schemeClr>
                </a:solidFill>
              </a:rPr>
              <a:t>D. </a:t>
            </a:r>
            <a:r>
              <a:rPr lang="en-US" sz="1800" dirty="0" err="1" smtClean="0">
                <a:solidFill>
                  <a:schemeClr val="bg1">
                    <a:lumMod val="50000"/>
                  </a:schemeClr>
                </a:solidFill>
              </a:rPr>
              <a:t>Trihinas</a:t>
            </a:r>
            <a:r>
              <a:rPr lang="en-US" sz="1800" dirty="0" smtClean="0">
                <a:solidFill>
                  <a:schemeClr val="bg1">
                    <a:lumMod val="50000"/>
                  </a:schemeClr>
                </a:solidFill>
              </a:rPr>
              <a:t>, G. Pallis, &amp; M. Dikaiakos, </a:t>
            </a:r>
            <a:r>
              <a:rPr lang="en-US" sz="1800" i="1" dirty="0" smtClean="0">
                <a:solidFill>
                  <a:schemeClr val="bg1">
                    <a:lumMod val="50000"/>
                  </a:schemeClr>
                </a:solidFill>
                <a:ea typeface="Times"/>
                <a:cs typeface="Times"/>
                <a:sym typeface="Times"/>
              </a:rPr>
              <a:t>CCGrid</a:t>
            </a:r>
            <a:r>
              <a:rPr lang="en-US" sz="1800" dirty="0" smtClean="0">
                <a:solidFill>
                  <a:schemeClr val="bg1">
                    <a:lumMod val="50000"/>
                  </a:schemeClr>
                </a:solidFill>
              </a:rPr>
              <a:t>2014.</a:t>
            </a:r>
            <a:endParaRPr lang="en-US" sz="1800" b="1" dirty="0">
              <a:solidFill>
                <a:schemeClr val="bg1">
                  <a:lumMod val="50000"/>
                </a:schemeClr>
              </a:solidFill>
            </a:endParaRPr>
          </a:p>
        </p:txBody>
      </p:sp>
      <p:sp>
        <p:nvSpPr>
          <p:cNvPr id="3" name="Content Placeholder 2"/>
          <p:cNvSpPr>
            <a:spLocks noGrp="1"/>
          </p:cNvSpPr>
          <p:nvPr>
            <p:ph idx="1"/>
          </p:nvPr>
        </p:nvSpPr>
        <p:spPr/>
        <p:txBody>
          <a:bodyPr>
            <a:noAutofit/>
          </a:bodyPr>
          <a:lstStyle/>
          <a:p>
            <a:pPr marL="270890" indent="-270890" defTabSz="722376">
              <a:lnSpc>
                <a:spcPct val="160000"/>
              </a:lnSpc>
              <a:spcBef>
                <a:spcPts val="1500"/>
              </a:spcBef>
              <a:defRPr sz="2370"/>
            </a:pPr>
            <a:r>
              <a:rPr lang="en-US" sz="1400" b="1" dirty="0">
                <a:latin typeface="Century Gothic" charset="0"/>
                <a:ea typeface="Century Gothic" charset="0"/>
                <a:cs typeface="Century Gothic" charset="0"/>
              </a:rPr>
              <a:t>Open-source</a:t>
            </a:r>
          </a:p>
          <a:p>
            <a:pPr marL="270890" indent="-270890" defTabSz="722376">
              <a:lnSpc>
                <a:spcPct val="160000"/>
              </a:lnSpc>
              <a:spcBef>
                <a:spcPts val="1500"/>
              </a:spcBef>
              <a:defRPr sz="2370"/>
            </a:pPr>
            <a:r>
              <a:rPr lang="en-US" sz="1400" b="1" dirty="0">
                <a:latin typeface="Century Gothic" charset="0"/>
                <a:ea typeface="Century Gothic" charset="0"/>
                <a:cs typeface="Century Gothic" charset="0"/>
              </a:rPr>
              <a:t>Interoperable</a:t>
            </a:r>
          </a:p>
          <a:p>
            <a:pPr marL="270890" indent="-270890" defTabSz="722376">
              <a:lnSpc>
                <a:spcPct val="160000"/>
              </a:lnSpc>
              <a:spcBef>
                <a:spcPts val="1500"/>
              </a:spcBef>
              <a:defRPr sz="2370"/>
            </a:pPr>
            <a:r>
              <a:rPr lang="en-US" sz="1400" b="1" dirty="0">
                <a:latin typeface="Century Gothic" charset="0"/>
                <a:ea typeface="Century Gothic" charset="0"/>
                <a:cs typeface="Century Gothic" charset="0"/>
              </a:rPr>
              <a:t>Scalable</a:t>
            </a:r>
          </a:p>
          <a:p>
            <a:pPr marL="270890" indent="-270890" defTabSz="722376">
              <a:lnSpc>
                <a:spcPct val="160000"/>
              </a:lnSpc>
              <a:spcBef>
                <a:spcPts val="1500"/>
              </a:spcBef>
              <a:defRPr sz="2370"/>
            </a:pPr>
            <a:r>
              <a:rPr lang="en-US" sz="1400" b="1" dirty="0" smtClean="0">
                <a:latin typeface="Century Gothic" charset="0"/>
                <a:ea typeface="Century Gothic" charset="0"/>
                <a:cs typeface="Century Gothic" charset="0"/>
              </a:rPr>
              <a:t>Multi-Layer</a:t>
            </a:r>
            <a:r>
              <a:rPr lang="en-US" sz="1400" dirty="0" smtClean="0">
                <a:latin typeface="Century Gothic" charset="0"/>
                <a:ea typeface="Century Gothic" charset="0"/>
                <a:cs typeface="Century Gothic" charset="0"/>
              </a:rPr>
              <a:t> </a:t>
            </a:r>
            <a:r>
              <a:rPr lang="en-US" sz="1400" dirty="0">
                <a:latin typeface="Century Gothic" charset="0"/>
                <a:ea typeface="Century Gothic" charset="0"/>
                <a:cs typeface="Century Gothic" charset="0"/>
              </a:rPr>
              <a:t>Cloud Monitoring</a:t>
            </a:r>
          </a:p>
          <a:p>
            <a:pPr marL="619179" lvl="1" indent="-257991" defTabSz="722376">
              <a:lnSpc>
                <a:spcPct val="160000"/>
              </a:lnSpc>
              <a:spcBef>
                <a:spcPts val="600"/>
              </a:spcBef>
              <a:defRPr sz="2054"/>
            </a:pPr>
            <a:r>
              <a:rPr lang="en-US" sz="1200" dirty="0" smtClean="0">
                <a:latin typeface="Century Gothic" charset="0"/>
                <a:ea typeface="Century Gothic" charset="0"/>
                <a:cs typeface="Century Gothic" charset="0"/>
              </a:rPr>
              <a:t>Customizable </a:t>
            </a:r>
            <a:r>
              <a:rPr lang="en-US" sz="1200" dirty="0">
                <a:latin typeface="Century Gothic" charset="0"/>
                <a:ea typeface="Century Gothic" charset="0"/>
                <a:cs typeface="Century Gothic" charset="0"/>
              </a:rPr>
              <a:t>and Extensible by Users</a:t>
            </a:r>
          </a:p>
          <a:p>
            <a:pPr marL="619179" lvl="1" indent="-257991" defTabSz="722376">
              <a:lnSpc>
                <a:spcPct val="160000"/>
              </a:lnSpc>
              <a:spcBef>
                <a:spcPts val="600"/>
              </a:spcBef>
              <a:defRPr sz="2054"/>
            </a:pPr>
            <a:r>
              <a:rPr lang="en-US" sz="1200" i="1" dirty="0">
                <a:latin typeface="Century Gothic" charset="0"/>
                <a:ea typeface="Century Gothic" charset="0"/>
                <a:cs typeface="Century Gothic" charset="0"/>
              </a:rPr>
              <a:t>Metric Subscription Rule Language</a:t>
            </a:r>
          </a:p>
          <a:p>
            <a:pPr marL="270890" indent="-270890" defTabSz="722376">
              <a:lnSpc>
                <a:spcPct val="160000"/>
              </a:lnSpc>
              <a:spcBef>
                <a:spcPts val="1500"/>
              </a:spcBef>
              <a:defRPr sz="2370"/>
            </a:pPr>
            <a:r>
              <a:rPr lang="en-US" sz="1400" b="1" dirty="0">
                <a:latin typeface="Century Gothic" charset="0"/>
                <a:ea typeface="Century Gothic" charset="0"/>
                <a:cs typeface="Century Gothic" charset="0"/>
              </a:rPr>
              <a:t>Platform Independent</a:t>
            </a:r>
          </a:p>
          <a:p>
            <a:pPr marL="619179" lvl="1" indent="-257991" defTabSz="722376">
              <a:lnSpc>
                <a:spcPct val="160000"/>
              </a:lnSpc>
              <a:spcBef>
                <a:spcPts val="600"/>
              </a:spcBef>
              <a:defRPr sz="2054"/>
            </a:pPr>
            <a:r>
              <a:rPr lang="en-US" sz="1200" dirty="0">
                <a:latin typeface="Century Gothic" charset="0"/>
                <a:ea typeface="Century Gothic" charset="0"/>
                <a:cs typeface="Century Gothic" charset="0"/>
              </a:rPr>
              <a:t>Operates on any cloud platform </a:t>
            </a:r>
          </a:p>
          <a:p>
            <a:pPr marL="619179" lvl="1" indent="-257991" defTabSz="722376">
              <a:lnSpc>
                <a:spcPct val="160000"/>
              </a:lnSpc>
              <a:spcBef>
                <a:spcPts val="600"/>
              </a:spcBef>
              <a:defRPr sz="2054"/>
            </a:pPr>
            <a:r>
              <a:rPr lang="en-US" sz="1200" dirty="0">
                <a:latin typeface="Century Gothic" charset="0"/>
                <a:ea typeface="Century Gothic" charset="0"/>
                <a:cs typeface="Century Gothic" charset="0"/>
              </a:rPr>
              <a:t>Metric collection, distribution or storage are </a:t>
            </a:r>
            <a:r>
              <a:rPr lang="en-US" sz="1200" i="1" dirty="0">
                <a:latin typeface="Century Gothic" charset="0"/>
                <a:ea typeface="Century Gothic" charset="0"/>
                <a:cs typeface="Century Gothic" charset="0"/>
              </a:rPr>
              <a:t>independent</a:t>
            </a:r>
            <a:r>
              <a:rPr lang="en-US" sz="1200" dirty="0">
                <a:latin typeface="Century Gothic" charset="0"/>
                <a:ea typeface="Century Gothic" charset="0"/>
                <a:cs typeface="Century Gothic" charset="0"/>
              </a:rPr>
              <a:t> to underlying infrastructure</a:t>
            </a:r>
          </a:p>
          <a:p>
            <a:pPr marL="270890" indent="-270890" defTabSz="722376">
              <a:lnSpc>
                <a:spcPct val="160000"/>
              </a:lnSpc>
              <a:spcBef>
                <a:spcPts val="1500"/>
              </a:spcBef>
              <a:defRPr sz="2370"/>
            </a:pPr>
            <a:r>
              <a:rPr lang="en-US" sz="1400" b="1" dirty="0">
                <a:latin typeface="Century Gothic" charset="0"/>
                <a:ea typeface="Century Gothic" charset="0"/>
                <a:cs typeface="Century Gothic" charset="0"/>
              </a:rPr>
              <a:t>Elastic </a:t>
            </a:r>
            <a:r>
              <a:rPr lang="en-US" sz="1400" dirty="0">
                <a:latin typeface="Century Gothic" charset="0"/>
                <a:ea typeface="Century Gothic" charset="0"/>
                <a:cs typeface="Century Gothic" charset="0"/>
              </a:rPr>
              <a:t>by </a:t>
            </a:r>
            <a:r>
              <a:rPr lang="en-US" sz="1400" dirty="0" smtClean="0">
                <a:latin typeface="Century Gothic" charset="0"/>
                <a:ea typeface="Century Gothic" charset="0"/>
                <a:cs typeface="Century Gothic" charset="0"/>
              </a:rPr>
              <a:t>design</a:t>
            </a:r>
            <a:endParaRPr lang="en-US" sz="14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48.png" descr="C:\Users\dtrihinas\Dropbox\celar\WP4\jcatascopia_screens\behavior\demo\demo10.png"/>
          <p:cNvPicPr>
            <a:picLocks noChangeAspect="1"/>
          </p:cNvPicPr>
          <p:nvPr/>
        </p:nvPicPr>
        <p:blipFill>
          <a:blip r:embed="rId3">
            <a:extLst/>
          </a:blip>
          <a:stretch>
            <a:fillRect/>
          </a:stretch>
        </p:blipFill>
        <p:spPr>
          <a:xfrm>
            <a:off x="6685613" y="1870075"/>
            <a:ext cx="4668188" cy="2043019"/>
          </a:xfrm>
          <a:prstGeom prst="rect">
            <a:avLst/>
          </a:prstGeom>
          <a:ln w="12700">
            <a:miter lim="400000"/>
          </a:ln>
        </p:spPr>
      </p:pic>
      <p:sp>
        <p:nvSpPr>
          <p:cNvPr id="7" name="Slide Number Placeholder 6"/>
          <p:cNvSpPr>
            <a:spLocks noGrp="1"/>
          </p:cNvSpPr>
          <p:nvPr>
            <p:ph type="sldNum" sz="quarter" idx="12"/>
          </p:nvPr>
        </p:nvSpPr>
        <p:spPr/>
        <p:txBody>
          <a:bodyPr/>
          <a:lstStyle/>
          <a:p>
            <a:fld id="{2E1132C6-AAAE-EC48-8E6B-34456B74D6B2}" type="slidenum">
              <a:rPr lang="en-US" smtClean="0"/>
              <a:t>85</a:t>
            </a:fld>
            <a:endParaRPr lang="en-US" dirty="0"/>
          </a:p>
        </p:txBody>
      </p:sp>
    </p:spTree>
    <p:extLst>
      <p:ext uri="{BB962C8B-B14F-4D97-AF65-F5344CB8AC3E}">
        <p14:creationId xmlns:p14="http://schemas.microsoft.com/office/powerpoint/2010/main" val="12932854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Architecture</a:t>
            </a:r>
            <a:endParaRPr lang="en-US" b="1"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35.png"/>
          <p:cNvPicPr>
            <a:picLocks noChangeAspect="1"/>
          </p:cNvPicPr>
          <p:nvPr/>
        </p:nvPicPr>
        <p:blipFill>
          <a:blip r:embed="rId2">
            <a:extLst/>
          </a:blip>
          <a:stretch>
            <a:fillRect/>
          </a:stretch>
        </p:blipFill>
        <p:spPr>
          <a:xfrm>
            <a:off x="2811705" y="1938141"/>
            <a:ext cx="6568590" cy="3935669"/>
          </a:xfrm>
          <a:prstGeom prst="rect">
            <a:avLst/>
          </a:prstGeom>
          <a:ln w="12700">
            <a:miter lim="400000"/>
          </a:ln>
        </p:spPr>
      </p:pic>
      <p:sp>
        <p:nvSpPr>
          <p:cNvPr id="3" name="Slide Number Placeholder 2"/>
          <p:cNvSpPr>
            <a:spLocks noGrp="1"/>
          </p:cNvSpPr>
          <p:nvPr>
            <p:ph type="sldNum" sz="quarter" idx="12"/>
          </p:nvPr>
        </p:nvSpPr>
        <p:spPr/>
        <p:txBody>
          <a:bodyPr/>
          <a:lstStyle/>
          <a:p>
            <a:fld id="{2E1132C6-AAAE-EC48-8E6B-34456B74D6B2}" type="slidenum">
              <a:rPr lang="en-US" smtClean="0"/>
              <a:t>86</a:t>
            </a:fld>
            <a:endParaRPr lang="en-US" dirty="0"/>
          </a:p>
        </p:txBody>
      </p:sp>
    </p:spTree>
    <p:extLst>
      <p:ext uri="{BB962C8B-B14F-4D97-AF65-F5344CB8AC3E}">
        <p14:creationId xmlns:p14="http://schemas.microsoft.com/office/powerpoint/2010/main" val="20702867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Monitor Probes</a:t>
            </a:r>
            <a:endParaRPr lang="en-US" dirty="0"/>
          </a:p>
        </p:txBody>
      </p:sp>
      <p:sp>
        <p:nvSpPr>
          <p:cNvPr id="3" name="Content Placeholder 2"/>
          <p:cNvSpPr>
            <a:spLocks noGrp="1"/>
          </p:cNvSpPr>
          <p:nvPr>
            <p:ph idx="1"/>
          </p:nvPr>
        </p:nvSpPr>
        <p:spPr>
          <a:xfrm>
            <a:off x="838200" y="1825625"/>
            <a:ext cx="6651812" cy="4351338"/>
          </a:xfrm>
        </p:spPr>
        <p:txBody>
          <a:bodyPr>
            <a:normAutofit/>
          </a:bodyPr>
          <a:lstStyle/>
          <a:p>
            <a:pPr algn="just">
              <a:lnSpc>
                <a:spcPct val="150000"/>
              </a:lnSpc>
              <a:spcBef>
                <a:spcPts val="500"/>
              </a:spcBef>
              <a:buClr>
                <a:schemeClr val="tx1"/>
              </a:buClr>
              <a:buSzPct val="100000"/>
              <a:defRPr sz="2400"/>
            </a:pPr>
            <a:r>
              <a:rPr lang="en-US" sz="2400" dirty="0" smtClean="0">
                <a:latin typeface="Century Gothic" charset="0"/>
                <a:ea typeface="Century Gothic" charset="0"/>
                <a:cs typeface="Century Gothic" charset="0"/>
              </a:rPr>
              <a:t>Actual </a:t>
            </a:r>
            <a:r>
              <a:rPr lang="en-US" sz="2400" dirty="0">
                <a:latin typeface="Century Gothic" charset="0"/>
                <a:ea typeface="Century Gothic" charset="0"/>
                <a:cs typeface="Century Gothic" charset="0"/>
              </a:rPr>
              <a:t>metric collectors managed by </a:t>
            </a:r>
            <a:r>
              <a:rPr lang="en-US" sz="2400" dirty="0">
                <a:solidFill>
                  <a:schemeClr val="accent2">
                    <a:lumMod val="75000"/>
                  </a:schemeClr>
                </a:solidFill>
                <a:latin typeface="Century Gothic" charset="0"/>
                <a:ea typeface="Century Gothic" charset="0"/>
                <a:cs typeface="Century Gothic" charset="0"/>
              </a:rPr>
              <a:t>Monitoring </a:t>
            </a:r>
            <a:r>
              <a:rPr lang="en-US" sz="2400" dirty="0" smtClean="0">
                <a:solidFill>
                  <a:schemeClr val="accent2">
                    <a:lumMod val="75000"/>
                  </a:schemeClr>
                </a:solidFill>
                <a:latin typeface="Century Gothic" charset="0"/>
                <a:ea typeface="Century Gothic" charset="0"/>
                <a:cs typeface="Century Gothic" charset="0"/>
              </a:rPr>
              <a:t>Agents</a:t>
            </a:r>
          </a:p>
          <a:p>
            <a:pPr marL="342900" indent="-342900" algn="just">
              <a:lnSpc>
                <a:spcPct val="150000"/>
              </a:lnSpc>
              <a:spcBef>
                <a:spcPts val="500"/>
              </a:spcBef>
              <a:buClr>
                <a:schemeClr val="tx1"/>
              </a:buClr>
              <a:buSzPct val="100000"/>
              <a:defRPr sz="2400"/>
            </a:pPr>
            <a:r>
              <a:rPr lang="en-US" sz="2400" dirty="0" smtClean="0">
                <a:latin typeface="Century Gothic" charset="0"/>
                <a:ea typeface="Century Gothic" charset="0"/>
                <a:cs typeface="Century Gothic" charset="0"/>
              </a:rPr>
              <a:t>Collect </a:t>
            </a:r>
            <a:r>
              <a:rPr lang="en-US" sz="2400" dirty="0" smtClean="0">
                <a:solidFill>
                  <a:schemeClr val="accent2">
                    <a:lumMod val="75000"/>
                  </a:schemeClr>
                </a:solidFill>
                <a:latin typeface="Century Gothic" charset="0"/>
                <a:ea typeface="Century Gothic" charset="0"/>
                <a:cs typeface="Century Gothic" charset="0"/>
              </a:rPr>
              <a:t>system-level</a:t>
            </a:r>
            <a:r>
              <a:rPr lang="en-US" sz="2400" dirty="0" smtClean="0">
                <a:latin typeface="Century Gothic" charset="0"/>
                <a:ea typeface="Century Gothic" charset="0"/>
                <a:cs typeface="Century Gothic" charset="0"/>
              </a:rPr>
              <a:t> </a:t>
            </a:r>
            <a:r>
              <a:rPr lang="en-US" sz="2400" dirty="0">
                <a:latin typeface="Century Gothic" charset="0"/>
                <a:ea typeface="Century Gothic" charset="0"/>
                <a:cs typeface="Century Gothic" charset="0"/>
              </a:rPr>
              <a:t>and </a:t>
            </a:r>
            <a:r>
              <a:rPr lang="en-US" sz="2400" dirty="0">
                <a:solidFill>
                  <a:schemeClr val="accent2">
                    <a:lumMod val="75000"/>
                  </a:schemeClr>
                </a:solidFill>
                <a:latin typeface="Century Gothic" charset="0"/>
                <a:ea typeface="Century Gothic" charset="0"/>
                <a:cs typeface="Century Gothic" charset="0"/>
              </a:rPr>
              <a:t>application</a:t>
            </a:r>
            <a:r>
              <a:rPr lang="en-US" sz="2400" dirty="0">
                <a:latin typeface="Century Gothic" charset="0"/>
                <a:ea typeface="Century Gothic" charset="0"/>
                <a:cs typeface="Century Gothic" charset="0"/>
              </a:rPr>
              <a:t> performance metrics</a:t>
            </a:r>
          </a:p>
          <a:p>
            <a:pPr algn="just">
              <a:lnSpc>
                <a:spcPct val="150000"/>
              </a:lnSpc>
              <a:buClr>
                <a:schemeClr val="tx1"/>
              </a:buClr>
            </a:pPr>
            <a:r>
              <a:rPr lang="en-US" sz="2400" dirty="0" smtClean="0">
                <a:solidFill>
                  <a:schemeClr val="accent2">
                    <a:lumMod val="75000"/>
                  </a:schemeClr>
                </a:solidFill>
                <a:latin typeface="Century Gothic" charset="0"/>
                <a:ea typeface="Century Gothic" charset="0"/>
                <a:cs typeface="Century Gothic" charset="0"/>
              </a:rPr>
              <a:t>Push or Pull mechanism </a:t>
            </a:r>
            <a:r>
              <a:rPr lang="en-US" sz="2400" dirty="0" smtClean="0">
                <a:latin typeface="Century Gothic" charset="0"/>
                <a:ea typeface="Century Gothic" charset="0"/>
                <a:cs typeface="Century Gothic" charset="0"/>
              </a:rPr>
              <a:t>to forward metrics to their corresponding Agent</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33.png"/>
          <p:cNvPicPr>
            <a:picLocks noChangeAspect="1"/>
          </p:cNvPicPr>
          <p:nvPr/>
        </p:nvPicPr>
        <p:blipFill>
          <a:blip r:embed="rId3">
            <a:extLst/>
          </a:blip>
          <a:stretch>
            <a:fillRect/>
          </a:stretch>
        </p:blipFill>
        <p:spPr>
          <a:xfrm>
            <a:off x="7675649" y="2669687"/>
            <a:ext cx="3886960" cy="2707664"/>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87</a:t>
            </a:fld>
            <a:endParaRPr lang="en-US" dirty="0"/>
          </a:p>
        </p:txBody>
      </p:sp>
    </p:spTree>
    <p:extLst>
      <p:ext uri="{BB962C8B-B14F-4D97-AF65-F5344CB8AC3E}">
        <p14:creationId xmlns:p14="http://schemas.microsoft.com/office/powerpoint/2010/main" val="28236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Monitor Probes</a:t>
            </a:r>
            <a:endParaRPr lang="en-US" dirty="0"/>
          </a:p>
        </p:txBody>
      </p:sp>
      <p:sp>
        <p:nvSpPr>
          <p:cNvPr id="3" name="Content Placeholder 2"/>
          <p:cNvSpPr>
            <a:spLocks noGrp="1"/>
          </p:cNvSpPr>
          <p:nvPr>
            <p:ph idx="1"/>
          </p:nvPr>
        </p:nvSpPr>
        <p:spPr/>
        <p:txBody>
          <a:bodyPr>
            <a:normAutofit fontScale="92500" lnSpcReduction="20000"/>
          </a:bodyPr>
          <a:lstStyle/>
          <a:p>
            <a:pPr marL="322325" indent="-322325" defTabSz="859536">
              <a:lnSpc>
                <a:spcPct val="150000"/>
              </a:lnSpc>
              <a:spcBef>
                <a:spcPts val="1800"/>
              </a:spcBef>
              <a:defRPr sz="2820"/>
            </a:pPr>
            <a:r>
              <a:rPr lang="en-US" sz="2400" dirty="0" smtClean="0">
                <a:latin typeface="Century Gothic" charset="0"/>
                <a:ea typeface="Century Gothic" charset="0"/>
                <a:cs typeface="Century Gothic" charset="0"/>
              </a:rPr>
              <a:t>Well Defined </a:t>
            </a:r>
            <a:r>
              <a:rPr lang="en-US" sz="2400" dirty="0" smtClean="0">
                <a:solidFill>
                  <a:schemeClr val="accent2">
                    <a:lumMod val="75000"/>
                  </a:schemeClr>
                </a:solidFill>
                <a:latin typeface="Century Gothic" charset="0"/>
                <a:ea typeface="Century Gothic" charset="0"/>
                <a:cs typeface="Century Gothic" charset="0"/>
              </a:rPr>
              <a:t>Probe </a:t>
            </a:r>
            <a:r>
              <a:rPr lang="en-US" sz="2400" dirty="0">
                <a:solidFill>
                  <a:schemeClr val="accent2">
                    <a:lumMod val="75000"/>
                  </a:schemeClr>
                </a:solidFill>
                <a:latin typeface="Century Gothic" charset="0"/>
                <a:ea typeface="Century Gothic" charset="0"/>
                <a:cs typeface="Century Gothic" charset="0"/>
              </a:rPr>
              <a:t>API</a:t>
            </a:r>
          </a:p>
          <a:p>
            <a:pPr marL="322325" indent="-322325" defTabSz="859536">
              <a:lnSpc>
                <a:spcPct val="150000"/>
              </a:lnSpc>
              <a:spcBef>
                <a:spcPts val="1800"/>
              </a:spcBef>
              <a:defRPr sz="2820"/>
            </a:pPr>
            <a:r>
              <a:rPr lang="en-US" sz="2400" dirty="0">
                <a:latin typeface="Century Gothic" charset="0"/>
                <a:ea typeface="Century Gothic" charset="0"/>
                <a:cs typeface="Century Gothic" charset="0"/>
              </a:rPr>
              <a:t>Application developers can implement their </a:t>
            </a:r>
            <a:r>
              <a:rPr lang="en-US" sz="2400" dirty="0" smtClean="0">
                <a:latin typeface="Century Gothic" charset="0"/>
                <a:ea typeface="Century Gothic" charset="0"/>
                <a:cs typeface="Century Gothic" charset="0"/>
              </a:rPr>
              <a:t>own </a:t>
            </a:r>
            <a:r>
              <a:rPr lang="en-US" sz="2400" dirty="0" smtClean="0">
                <a:solidFill>
                  <a:schemeClr val="accent2">
                    <a:lumMod val="75000"/>
                  </a:schemeClr>
                </a:solidFill>
                <a:latin typeface="Century Gothic" charset="0"/>
                <a:ea typeface="Century Gothic" charset="0"/>
                <a:cs typeface="Century Gothic" charset="0"/>
              </a:rPr>
              <a:t>custom </a:t>
            </a:r>
            <a:r>
              <a:rPr lang="en-US" sz="2400" dirty="0">
                <a:solidFill>
                  <a:schemeClr val="accent2">
                    <a:lumMod val="75000"/>
                  </a:schemeClr>
                </a:solidFill>
                <a:latin typeface="Century Gothic" charset="0"/>
                <a:ea typeface="Century Gothic" charset="0"/>
                <a:cs typeface="Century Gothic" charset="0"/>
              </a:rPr>
              <a:t>Probes</a:t>
            </a:r>
          </a:p>
          <a:p>
            <a:pPr marL="322325" indent="-322325" defTabSz="859536">
              <a:lnSpc>
                <a:spcPct val="150000"/>
              </a:lnSpc>
              <a:spcBef>
                <a:spcPts val="1800"/>
              </a:spcBef>
              <a:defRPr sz="2820"/>
            </a:pPr>
            <a:r>
              <a:rPr lang="en-US" sz="2400" dirty="0">
                <a:solidFill>
                  <a:schemeClr val="accent2">
                    <a:lumMod val="75000"/>
                  </a:schemeClr>
                </a:solidFill>
                <a:latin typeface="Century Gothic" charset="0"/>
                <a:ea typeface="Century Gothic" charset="0"/>
                <a:cs typeface="Century Gothic" charset="0"/>
              </a:rPr>
              <a:t>Dynamically</a:t>
            </a:r>
            <a:r>
              <a:rPr lang="en-US" sz="2400" dirty="0">
                <a:latin typeface="Century Gothic" charset="0"/>
                <a:ea typeface="Century Gothic" charset="0"/>
                <a:cs typeface="Century Gothic" charset="0"/>
              </a:rPr>
              <a:t> deployable to Monitoring Agents</a:t>
            </a:r>
          </a:p>
          <a:p>
            <a:pPr marL="322325" indent="-322325" defTabSz="859536">
              <a:lnSpc>
                <a:spcPct val="150000"/>
              </a:lnSpc>
              <a:spcBef>
                <a:spcPts val="1800"/>
              </a:spcBef>
              <a:defRPr sz="2820"/>
            </a:pPr>
            <a:r>
              <a:rPr lang="en-US" sz="2400" dirty="0">
                <a:solidFill>
                  <a:schemeClr val="accent2">
                    <a:lumMod val="75000"/>
                  </a:schemeClr>
                </a:solidFill>
                <a:latin typeface="Century Gothic" charset="0"/>
                <a:ea typeface="Century Gothic" charset="0"/>
                <a:cs typeface="Century Gothic" charset="0"/>
              </a:rPr>
              <a:t>Push and </a:t>
            </a:r>
            <a:r>
              <a:rPr lang="en-US" sz="2400" dirty="0" smtClean="0">
                <a:solidFill>
                  <a:schemeClr val="accent2">
                    <a:lumMod val="75000"/>
                  </a:schemeClr>
                </a:solidFill>
                <a:latin typeface="Century Gothic" charset="0"/>
                <a:ea typeface="Century Gothic" charset="0"/>
                <a:cs typeface="Century Gothic" charset="0"/>
              </a:rPr>
              <a:t>Pull</a:t>
            </a:r>
            <a:r>
              <a:rPr lang="en-US" sz="2400" dirty="0" smtClean="0">
                <a:latin typeface="Century Gothic" charset="0"/>
                <a:ea typeface="Century Gothic" charset="0"/>
                <a:cs typeface="Century Gothic" charset="0"/>
              </a:rPr>
              <a:t> </a:t>
            </a:r>
            <a:r>
              <a:rPr lang="en-US" sz="2400" dirty="0">
                <a:latin typeface="Century Gothic" charset="0"/>
                <a:ea typeface="Century Gothic" charset="0"/>
                <a:cs typeface="Century Gothic" charset="0"/>
              </a:rPr>
              <a:t>metric delivery mechanism</a:t>
            </a:r>
          </a:p>
          <a:p>
            <a:pPr marL="322325" indent="-322325" defTabSz="859536">
              <a:lnSpc>
                <a:spcPct val="150000"/>
              </a:lnSpc>
              <a:spcBef>
                <a:spcPts val="1800"/>
              </a:spcBef>
              <a:defRPr sz="2820"/>
            </a:pPr>
            <a:r>
              <a:rPr lang="en-US" sz="2400" dirty="0">
                <a:solidFill>
                  <a:schemeClr val="accent2">
                    <a:lumMod val="75000"/>
                  </a:schemeClr>
                </a:solidFill>
                <a:latin typeface="Century Gothic" charset="0"/>
                <a:ea typeface="Century Gothic" charset="0"/>
                <a:cs typeface="Century Gothic" charset="0"/>
              </a:rPr>
              <a:t>Filtering</a:t>
            </a:r>
            <a:r>
              <a:rPr lang="en-US" sz="2400" dirty="0">
                <a:latin typeface="Century Gothic" charset="0"/>
                <a:ea typeface="Century Gothic" charset="0"/>
                <a:cs typeface="Century Gothic" charset="0"/>
              </a:rPr>
              <a:t> mechanism at Probe level</a:t>
            </a:r>
          </a:p>
          <a:p>
            <a:pPr marL="736745" lvl="1" indent="-306977" defTabSz="859536">
              <a:lnSpc>
                <a:spcPct val="150000"/>
              </a:lnSpc>
              <a:spcBef>
                <a:spcPts val="700"/>
              </a:spcBef>
              <a:defRPr sz="2444"/>
            </a:pPr>
            <a:r>
              <a:rPr lang="en-US" dirty="0">
                <a:solidFill>
                  <a:schemeClr val="accent2">
                    <a:lumMod val="75000"/>
                  </a:schemeClr>
                </a:solidFill>
                <a:latin typeface="Century Gothic" charset="0"/>
                <a:ea typeface="Century Gothic" charset="0"/>
                <a:cs typeface="Century Gothic" charset="0"/>
              </a:rPr>
              <a:t>Minimizes</a:t>
            </a:r>
            <a:r>
              <a:rPr lang="en-US" dirty="0">
                <a:latin typeface="Century Gothic" charset="0"/>
                <a:ea typeface="Century Gothic" charset="0"/>
                <a:cs typeface="Century Gothic" charset="0"/>
              </a:rPr>
              <a:t> communication and storage </a:t>
            </a:r>
            <a:r>
              <a:rPr lang="en-US" dirty="0">
                <a:solidFill>
                  <a:schemeClr val="accent2">
                    <a:lumMod val="75000"/>
                  </a:schemeClr>
                </a:solidFill>
                <a:latin typeface="Century Gothic" charset="0"/>
                <a:ea typeface="Century Gothic" charset="0"/>
                <a:cs typeface="Century Gothic" charset="0"/>
              </a:rPr>
              <a:t>overhead</a:t>
            </a:r>
          </a:p>
          <a:p>
            <a:pPr marL="736745" lvl="1" indent="-306977" defTabSz="859536">
              <a:lnSpc>
                <a:spcPct val="150000"/>
              </a:lnSpc>
              <a:spcBef>
                <a:spcPts val="700"/>
              </a:spcBef>
              <a:defRPr sz="2444"/>
            </a:pPr>
            <a:r>
              <a:rPr lang="en-US" dirty="0">
                <a:latin typeface="Century Gothic" charset="0"/>
                <a:ea typeface="Century Gothic" charset="0"/>
                <a:cs typeface="Century Gothic" charset="0"/>
              </a:rPr>
              <a:t>Probe developers can create their own metric </a:t>
            </a:r>
            <a:r>
              <a:rPr lang="en-US" dirty="0" smtClean="0">
                <a:latin typeface="Century Gothic" charset="0"/>
                <a:ea typeface="Century Gothic" charset="0"/>
                <a:cs typeface="Century Gothic" charset="0"/>
              </a:rPr>
              <a:t>filters</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88</a:t>
            </a:fld>
            <a:endParaRPr lang="en-US" dirty="0"/>
          </a:p>
        </p:txBody>
      </p:sp>
    </p:spTree>
    <p:extLst>
      <p:ext uri="{BB962C8B-B14F-4D97-AF65-F5344CB8AC3E}">
        <p14:creationId xmlns:p14="http://schemas.microsoft.com/office/powerpoint/2010/main" val="2019581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Monitor Agents</a:t>
            </a:r>
            <a:endParaRPr lang="en-US" dirty="0"/>
          </a:p>
        </p:txBody>
      </p:sp>
      <p:sp>
        <p:nvSpPr>
          <p:cNvPr id="3" name="Content Placeholder 2"/>
          <p:cNvSpPr>
            <a:spLocks noGrp="1"/>
          </p:cNvSpPr>
          <p:nvPr>
            <p:ph idx="1"/>
          </p:nvPr>
        </p:nvSpPr>
        <p:spPr>
          <a:xfrm>
            <a:off x="838200" y="1825625"/>
            <a:ext cx="6651812" cy="4351338"/>
          </a:xfrm>
        </p:spPr>
        <p:txBody>
          <a:bodyPr>
            <a:normAutofit/>
          </a:bodyPr>
          <a:lstStyle/>
          <a:p>
            <a:pPr marL="342900" indent="-342900" algn="just">
              <a:lnSpc>
                <a:spcPct val="150000"/>
              </a:lnSpc>
              <a:spcBef>
                <a:spcPts val="500"/>
              </a:spcBef>
              <a:buClr>
                <a:schemeClr val="accent6"/>
              </a:buClr>
              <a:buSzPct val="100000"/>
              <a:defRPr sz="2400"/>
            </a:pPr>
            <a:r>
              <a:rPr lang="en-US" sz="2400" dirty="0">
                <a:solidFill>
                  <a:schemeClr val="accent2">
                    <a:lumMod val="75000"/>
                  </a:schemeClr>
                </a:solidFill>
                <a:latin typeface="Century Gothic" charset="0"/>
                <a:ea typeface="Century Gothic" charset="0"/>
                <a:cs typeface="Century Gothic" charset="0"/>
              </a:rPr>
              <a:t>Light-weight</a:t>
            </a:r>
            <a:r>
              <a:rPr lang="en-US" sz="2400" dirty="0">
                <a:latin typeface="Century Gothic" charset="0"/>
                <a:ea typeface="Century Gothic" charset="0"/>
                <a:cs typeface="Century Gothic" charset="0"/>
              </a:rPr>
              <a:t> monitoring instances</a:t>
            </a:r>
          </a:p>
          <a:p>
            <a:pPr marL="342900" indent="-342900" algn="just">
              <a:lnSpc>
                <a:spcPct val="150000"/>
              </a:lnSpc>
              <a:spcBef>
                <a:spcPts val="500"/>
              </a:spcBef>
              <a:buClr>
                <a:schemeClr val="accent6"/>
              </a:buClr>
              <a:buSzPct val="100000"/>
              <a:defRPr sz="2400"/>
            </a:pPr>
            <a:r>
              <a:rPr lang="en-US" sz="2400" dirty="0" smtClean="0">
                <a:latin typeface="Century Gothic" charset="0"/>
                <a:ea typeface="Century Gothic" charset="0"/>
                <a:cs typeface="Century Gothic" charset="0"/>
              </a:rPr>
              <a:t>Deployable on physical nodes or virtual instances</a:t>
            </a:r>
          </a:p>
          <a:p>
            <a:pPr marL="342900" indent="-342900" algn="just">
              <a:lnSpc>
                <a:spcPct val="150000"/>
              </a:lnSpc>
              <a:spcBef>
                <a:spcPts val="500"/>
              </a:spcBef>
              <a:buClr>
                <a:schemeClr val="accent6"/>
              </a:buClr>
              <a:buSzPct val="100000"/>
              <a:defRPr sz="2400"/>
            </a:pPr>
            <a:r>
              <a:rPr lang="en-US" sz="2400" dirty="0">
                <a:latin typeface="Century Gothic" charset="0"/>
                <a:ea typeface="Century Gothic" charset="0"/>
                <a:cs typeface="Century Gothic" charset="0"/>
              </a:rPr>
              <a:t>Responsible for the metric collection process</a:t>
            </a:r>
          </a:p>
          <a:p>
            <a:pPr marL="342900" indent="-342900" algn="just">
              <a:lnSpc>
                <a:spcPct val="150000"/>
              </a:lnSpc>
              <a:spcBef>
                <a:spcPts val="500"/>
              </a:spcBef>
              <a:buClr>
                <a:schemeClr val="accent6"/>
              </a:buClr>
              <a:buSzPct val="100000"/>
              <a:defRPr sz="2400"/>
            </a:pPr>
            <a:r>
              <a:rPr lang="en-US" sz="2400" dirty="0">
                <a:solidFill>
                  <a:schemeClr val="accent2">
                    <a:lumMod val="75000"/>
                  </a:schemeClr>
                </a:solidFill>
                <a:latin typeface="Century Gothic" charset="0"/>
                <a:ea typeface="Century Gothic" charset="0"/>
                <a:cs typeface="Century Gothic" charset="0"/>
              </a:rPr>
              <a:t>Aggregate</a:t>
            </a:r>
            <a:r>
              <a:rPr lang="en-US" sz="2400" dirty="0">
                <a:latin typeface="Century Gothic" charset="0"/>
                <a:ea typeface="Century Gothic" charset="0"/>
                <a:cs typeface="Century Gothic" charset="0"/>
              </a:rPr>
              <a:t> and </a:t>
            </a:r>
            <a:r>
              <a:rPr lang="en-US" sz="2400" dirty="0">
                <a:solidFill>
                  <a:schemeClr val="accent2">
                    <a:lumMod val="75000"/>
                  </a:schemeClr>
                </a:solidFill>
                <a:latin typeface="Century Gothic" charset="0"/>
                <a:ea typeface="Century Gothic" charset="0"/>
                <a:cs typeface="Century Gothic" charset="0"/>
              </a:rPr>
              <a:t>distribute</a:t>
            </a:r>
            <a:r>
              <a:rPr lang="en-US" sz="2400" dirty="0">
                <a:latin typeface="Century Gothic" charset="0"/>
                <a:ea typeface="Century Gothic" charset="0"/>
                <a:cs typeface="Century Gothic" charset="0"/>
              </a:rPr>
              <a:t> collected metrics (pub/sub</a:t>
            </a:r>
            <a:r>
              <a:rPr lang="en-US" sz="2400" dirty="0" smtClean="0">
                <a:latin typeface="Century Gothic" charset="0"/>
                <a:ea typeface="Century Gothic" charset="0"/>
                <a:cs typeface="Century Gothic" charset="0"/>
              </a:rPr>
              <a:t>)</a:t>
            </a:r>
            <a:endParaRPr lang="en-US" sz="2400"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7" name="image32.png"/>
          <p:cNvPicPr>
            <a:picLocks noChangeAspect="1"/>
          </p:cNvPicPr>
          <p:nvPr/>
        </p:nvPicPr>
        <p:blipFill>
          <a:blip r:embed="rId3">
            <a:extLst/>
          </a:blip>
          <a:stretch>
            <a:fillRect/>
          </a:stretch>
        </p:blipFill>
        <p:spPr>
          <a:xfrm>
            <a:off x="7836722" y="2528974"/>
            <a:ext cx="4290956" cy="2989089"/>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89</a:t>
            </a:fld>
            <a:endParaRPr lang="en-US" dirty="0"/>
          </a:p>
        </p:txBody>
      </p:sp>
    </p:spTree>
    <p:extLst>
      <p:ext uri="{BB962C8B-B14F-4D97-AF65-F5344CB8AC3E}">
        <p14:creationId xmlns:p14="http://schemas.microsoft.com/office/powerpoint/2010/main" val="42139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Elasticity  - Definition</a:t>
            </a:r>
            <a:endParaRPr lang="en-US"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7" name="Shape 385"/>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gn="just">
              <a:lnSpc>
                <a:spcPct val="150000"/>
              </a:lnSpc>
              <a:spcBef>
                <a:spcPts val="600"/>
              </a:spcBef>
              <a:defRPr sz="2500"/>
            </a:pPr>
            <a:r>
              <a:rPr lang="en-US" sz="2300" dirty="0" smtClean="0"/>
              <a:t>Ability of a system to </a:t>
            </a:r>
            <a:r>
              <a:rPr lang="en-US" sz="2300" b="1" dirty="0" smtClean="0"/>
              <a:t>expand</a:t>
            </a:r>
            <a:r>
              <a:rPr lang="en-US" sz="2300" dirty="0" smtClean="0"/>
              <a:t> or </a:t>
            </a:r>
            <a:r>
              <a:rPr lang="en-US" sz="2300" b="1" dirty="0" smtClean="0"/>
              <a:t>contract</a:t>
            </a:r>
            <a:r>
              <a:rPr lang="en-US" sz="2300" dirty="0" smtClean="0"/>
              <a:t> its dedicated resources to meet the current demand</a:t>
            </a:r>
            <a:endParaRPr lang="en-US" sz="2300" dirty="0"/>
          </a:p>
        </p:txBody>
      </p:sp>
      <p:sp>
        <p:nvSpPr>
          <p:cNvPr id="8" name="Shape 386"/>
          <p:cNvSpPr txBox="1">
            <a:spLocks/>
          </p:cNvSpPr>
          <p:nvPr/>
        </p:nvSpPr>
        <p:spPr>
          <a:xfrm>
            <a:off x="3907367" y="6528151"/>
            <a:ext cx="2133601" cy="307341"/>
          </a:xfrm>
          <a:prstGeom prst="rect">
            <a:avLst/>
          </a:prstGeom>
          <a:extLst>
            <a:ext uri="{C572A759-6A51-4108-AA02-DFA0A04FC94B}">
              <ma14:wrappingTextBoxFlag xmlns:ma14="http://schemas.microsoft.com/office/mac/drawingml/2011/main" val="1"/>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pPr/>
              <a:t>9</a:t>
            </a:fld>
            <a:endParaRPr lang="en-US"/>
          </a:p>
        </p:txBody>
      </p:sp>
      <p:sp>
        <p:nvSpPr>
          <p:cNvPr id="9" name="Shape 387"/>
          <p:cNvSpPr/>
          <p:nvPr/>
        </p:nvSpPr>
        <p:spPr>
          <a:xfrm>
            <a:off x="3044211" y="2649596"/>
            <a:ext cx="6130945" cy="3172586"/>
          </a:xfrm>
          <a:prstGeom prst="rect">
            <a:avLst/>
          </a:prstGeom>
          <a:ln w="19050">
            <a:solidFill>
              <a:srgbClr val="000000"/>
            </a:solidFill>
            <a:bevel/>
          </a:ln>
        </p:spPr>
        <p:txBody>
          <a:bodyPr lIns="45719" rIns="45719" anchor="ctr"/>
          <a:lstStyle/>
          <a:p>
            <a:pPr algn="ctr">
              <a:defRPr>
                <a:solidFill>
                  <a:srgbClr val="FFFFFF"/>
                </a:solidFill>
              </a:defRPr>
            </a:pPr>
            <a:endParaRPr/>
          </a:p>
        </p:txBody>
      </p:sp>
      <p:sp>
        <p:nvSpPr>
          <p:cNvPr id="10" name="Shape 388"/>
          <p:cNvSpPr/>
          <p:nvPr/>
        </p:nvSpPr>
        <p:spPr>
          <a:xfrm flipH="1">
            <a:off x="3135843" y="5280158"/>
            <a:ext cx="1" cy="816599"/>
          </a:xfrm>
          <a:prstGeom prst="line">
            <a:avLst/>
          </a:prstGeom>
          <a:ln w="19050">
            <a:solidFill>
              <a:srgbClr val="000000"/>
            </a:solidFill>
            <a:prstDash val="dash"/>
            <a:bevel/>
          </a:ln>
        </p:spPr>
        <p:txBody>
          <a:bodyPr lIns="45719" rIns="45719"/>
          <a:lstStyle/>
          <a:p>
            <a:pPr defTabSz="457200">
              <a:defRPr sz="1200">
                <a:latin typeface="+mj-lt"/>
                <a:ea typeface="+mj-ea"/>
                <a:cs typeface="+mj-cs"/>
                <a:sym typeface="Helvetica"/>
              </a:defRPr>
            </a:pPr>
            <a:endParaRPr sz="1200"/>
          </a:p>
        </p:txBody>
      </p:sp>
      <p:grpSp>
        <p:nvGrpSpPr>
          <p:cNvPr id="11" name="Group 392"/>
          <p:cNvGrpSpPr/>
          <p:nvPr/>
        </p:nvGrpSpPr>
        <p:grpSpPr>
          <a:xfrm>
            <a:off x="3135843" y="3132255"/>
            <a:ext cx="5918399" cy="2587214"/>
            <a:chOff x="0" y="0"/>
            <a:chExt cx="5918398" cy="2587212"/>
          </a:xfrm>
        </p:grpSpPr>
        <p:sp>
          <p:nvSpPr>
            <p:cNvPr id="12" name="Shape 389"/>
            <p:cNvSpPr/>
            <p:nvPr/>
          </p:nvSpPr>
          <p:spPr>
            <a:xfrm>
              <a:off x="0" y="736999"/>
              <a:ext cx="1023737" cy="13935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89" y="20435"/>
                    <a:pt x="978" y="19271"/>
                    <a:pt x="3452" y="18557"/>
                  </a:cubicBezTo>
                  <a:cubicBezTo>
                    <a:pt x="5926" y="17843"/>
                    <a:pt x="11820" y="20410"/>
                    <a:pt x="14844" y="17317"/>
                  </a:cubicBezTo>
                  <a:cubicBezTo>
                    <a:pt x="17869" y="14224"/>
                    <a:pt x="20478" y="2893"/>
                    <a:pt x="21600" y="0"/>
                  </a:cubicBezTo>
                </a:path>
              </a:pathLst>
            </a:custGeom>
            <a:noFill/>
            <a:ln w="1905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13" name="Shape 390"/>
            <p:cNvSpPr/>
            <p:nvPr/>
          </p:nvSpPr>
          <p:spPr>
            <a:xfrm>
              <a:off x="1019046" y="191776"/>
              <a:ext cx="2297554" cy="1861862"/>
            </a:xfrm>
            <a:custGeom>
              <a:avLst/>
              <a:gdLst/>
              <a:ahLst/>
              <a:cxnLst>
                <a:cxn ang="0">
                  <a:pos x="wd2" y="hd2"/>
                </a:cxn>
                <a:cxn ang="5400000">
                  <a:pos x="wd2" y="hd2"/>
                </a:cxn>
                <a:cxn ang="10800000">
                  <a:pos x="wd2" y="hd2"/>
                </a:cxn>
                <a:cxn ang="16200000">
                  <a:pos x="wd2" y="hd2"/>
                </a:cxn>
              </a:cxnLst>
              <a:rect l="0" t="0" r="r" b="b"/>
              <a:pathLst>
                <a:path w="21600" h="20190" extrusionOk="0">
                  <a:moveTo>
                    <a:pt x="0" y="6180"/>
                  </a:moveTo>
                  <a:cubicBezTo>
                    <a:pt x="525" y="2692"/>
                    <a:pt x="1223" y="-1299"/>
                    <a:pt x="2208" y="407"/>
                  </a:cubicBezTo>
                  <a:cubicBezTo>
                    <a:pt x="3193" y="2114"/>
                    <a:pt x="4693" y="13124"/>
                    <a:pt x="5910" y="16418"/>
                  </a:cubicBezTo>
                  <a:cubicBezTo>
                    <a:pt x="7128" y="19713"/>
                    <a:pt x="8305" y="20301"/>
                    <a:pt x="9515" y="20175"/>
                  </a:cubicBezTo>
                  <a:cubicBezTo>
                    <a:pt x="10724" y="20049"/>
                    <a:pt x="11917" y="16099"/>
                    <a:pt x="13167" y="15662"/>
                  </a:cubicBezTo>
                  <a:cubicBezTo>
                    <a:pt x="14418" y="15225"/>
                    <a:pt x="15732" y="17198"/>
                    <a:pt x="17018" y="17553"/>
                  </a:cubicBezTo>
                  <a:cubicBezTo>
                    <a:pt x="18303" y="17907"/>
                    <a:pt x="21089" y="17645"/>
                    <a:pt x="21600" y="17637"/>
                  </a:cubicBezTo>
                </a:path>
              </a:pathLst>
            </a:custGeom>
            <a:noFill/>
            <a:ln w="1905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14" name="Shape 391"/>
            <p:cNvSpPr/>
            <p:nvPr/>
          </p:nvSpPr>
          <p:spPr>
            <a:xfrm>
              <a:off x="3304402" y="-1"/>
              <a:ext cx="2613997" cy="2587214"/>
            </a:xfrm>
            <a:custGeom>
              <a:avLst/>
              <a:gdLst/>
              <a:ahLst/>
              <a:cxnLst>
                <a:cxn ang="0">
                  <a:pos x="wd2" y="hd2"/>
                </a:cxn>
                <a:cxn ang="5400000">
                  <a:pos x="wd2" y="hd2"/>
                </a:cxn>
                <a:cxn ang="10800000">
                  <a:pos x="wd2" y="hd2"/>
                </a:cxn>
                <a:cxn ang="16200000">
                  <a:pos x="wd2" y="hd2"/>
                </a:cxn>
              </a:cxnLst>
              <a:rect l="0" t="0" r="r" b="b"/>
              <a:pathLst>
                <a:path w="20910" h="19364" extrusionOk="0">
                  <a:moveTo>
                    <a:pt x="0" y="13509"/>
                  </a:moveTo>
                  <a:cubicBezTo>
                    <a:pt x="27" y="13545"/>
                    <a:pt x="129" y="13843"/>
                    <a:pt x="687" y="12635"/>
                  </a:cubicBezTo>
                  <a:cubicBezTo>
                    <a:pt x="1246" y="11427"/>
                    <a:pt x="2242" y="5438"/>
                    <a:pt x="3353" y="6261"/>
                  </a:cubicBezTo>
                  <a:cubicBezTo>
                    <a:pt x="4464" y="7084"/>
                    <a:pt x="6052" y="15665"/>
                    <a:pt x="7351" y="17571"/>
                  </a:cubicBezTo>
                  <a:cubicBezTo>
                    <a:pt x="8650" y="19477"/>
                    <a:pt x="9039" y="20352"/>
                    <a:pt x="11149" y="17696"/>
                  </a:cubicBezTo>
                  <a:cubicBezTo>
                    <a:pt x="13259" y="15041"/>
                    <a:pt x="18424" y="4522"/>
                    <a:pt x="20012" y="1637"/>
                  </a:cubicBezTo>
                  <a:cubicBezTo>
                    <a:pt x="21600" y="-1248"/>
                    <a:pt x="20578" y="606"/>
                    <a:pt x="20678" y="387"/>
                  </a:cubicBezTo>
                </a:path>
              </a:pathLst>
            </a:custGeom>
            <a:noFill/>
            <a:ln w="1905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grpSp>
        <p:nvGrpSpPr>
          <p:cNvPr id="15" name="Group 396"/>
          <p:cNvGrpSpPr/>
          <p:nvPr/>
        </p:nvGrpSpPr>
        <p:grpSpPr>
          <a:xfrm>
            <a:off x="2916424" y="6046066"/>
            <a:ext cx="407272" cy="380783"/>
            <a:chOff x="0" y="0"/>
            <a:chExt cx="407271" cy="380782"/>
          </a:xfrm>
        </p:grpSpPr>
        <p:pic>
          <p:nvPicPr>
            <p:cNvPr id="16" name="image49.pdf"/>
            <p:cNvPicPr>
              <a:picLocks noChangeAspect="1"/>
            </p:cNvPicPr>
            <p:nvPr/>
          </p:nvPicPr>
          <p:blipFill>
            <a:blip r:embed="rId2">
              <a:extLst/>
            </a:blip>
            <a:stretch>
              <a:fillRect/>
            </a:stretch>
          </p:blipFill>
          <p:spPr>
            <a:xfrm>
              <a:off x="0" y="84208"/>
              <a:ext cx="219419" cy="281037"/>
            </a:xfrm>
            <a:prstGeom prst="rect">
              <a:avLst/>
            </a:prstGeom>
            <a:ln w="12700" cap="flat">
              <a:noFill/>
              <a:miter lim="400000"/>
            </a:ln>
            <a:effectLst/>
          </p:spPr>
        </p:pic>
        <p:pic>
          <p:nvPicPr>
            <p:cNvPr id="17" name="image50.pdf"/>
            <p:cNvPicPr>
              <a:picLocks noChangeAspect="1"/>
            </p:cNvPicPr>
            <p:nvPr/>
          </p:nvPicPr>
          <p:blipFill>
            <a:blip r:embed="rId3">
              <a:extLst/>
            </a:blip>
            <a:stretch>
              <a:fillRect/>
            </a:stretch>
          </p:blipFill>
          <p:spPr>
            <a:xfrm>
              <a:off x="109708" y="-1"/>
              <a:ext cx="219420" cy="281038"/>
            </a:xfrm>
            <a:prstGeom prst="rect">
              <a:avLst/>
            </a:prstGeom>
            <a:ln w="12700" cap="flat">
              <a:noFill/>
              <a:miter lim="400000"/>
            </a:ln>
            <a:effectLst/>
          </p:spPr>
        </p:pic>
        <p:pic>
          <p:nvPicPr>
            <p:cNvPr id="18" name="image50.pdf"/>
            <p:cNvPicPr>
              <a:picLocks noChangeAspect="1"/>
            </p:cNvPicPr>
            <p:nvPr/>
          </p:nvPicPr>
          <p:blipFill>
            <a:blip r:embed="rId3">
              <a:extLst/>
            </a:blip>
            <a:stretch>
              <a:fillRect/>
            </a:stretch>
          </p:blipFill>
          <p:spPr>
            <a:xfrm>
              <a:off x="187852" y="99745"/>
              <a:ext cx="219420" cy="281037"/>
            </a:xfrm>
            <a:prstGeom prst="rect">
              <a:avLst/>
            </a:prstGeom>
            <a:ln w="12700" cap="flat">
              <a:noFill/>
              <a:miter lim="400000"/>
            </a:ln>
            <a:effectLst/>
          </p:spPr>
        </p:pic>
      </p:grpSp>
      <p:sp>
        <p:nvSpPr>
          <p:cNvPr id="19" name="Shape 397"/>
          <p:cNvSpPr/>
          <p:nvPr/>
        </p:nvSpPr>
        <p:spPr>
          <a:xfrm flipH="1">
            <a:off x="4326185" y="3348864"/>
            <a:ext cx="13826" cy="2540036"/>
          </a:xfrm>
          <a:prstGeom prst="line">
            <a:avLst/>
          </a:prstGeom>
          <a:ln w="19050">
            <a:solidFill>
              <a:srgbClr val="00B050"/>
            </a:solidFill>
            <a:prstDash val="dash"/>
            <a:bevel/>
          </a:ln>
        </p:spPr>
        <p:txBody>
          <a:bodyPr lIns="45719" rIns="45719"/>
          <a:lstStyle/>
          <a:p>
            <a:pPr defTabSz="457200">
              <a:defRPr sz="1200">
                <a:latin typeface="+mj-lt"/>
                <a:ea typeface="+mj-ea"/>
                <a:cs typeface="+mj-cs"/>
                <a:sym typeface="Helvetica"/>
              </a:defRPr>
            </a:pPr>
            <a:endParaRPr sz="1200"/>
          </a:p>
        </p:txBody>
      </p:sp>
      <p:grpSp>
        <p:nvGrpSpPr>
          <p:cNvPr id="20" name="Group 409"/>
          <p:cNvGrpSpPr/>
          <p:nvPr/>
        </p:nvGrpSpPr>
        <p:grpSpPr>
          <a:xfrm>
            <a:off x="3953121" y="5881929"/>
            <a:ext cx="665293" cy="601813"/>
            <a:chOff x="0" y="0"/>
            <a:chExt cx="665292" cy="601811"/>
          </a:xfrm>
        </p:grpSpPr>
        <p:pic>
          <p:nvPicPr>
            <p:cNvPr id="21" name="image50.pdf"/>
            <p:cNvPicPr>
              <a:picLocks noChangeAspect="1"/>
            </p:cNvPicPr>
            <p:nvPr/>
          </p:nvPicPr>
          <p:blipFill>
            <a:blip r:embed="rId3">
              <a:extLst/>
            </a:blip>
            <a:stretch>
              <a:fillRect/>
            </a:stretch>
          </p:blipFill>
          <p:spPr>
            <a:xfrm>
              <a:off x="263355" y="0"/>
              <a:ext cx="219419" cy="281036"/>
            </a:xfrm>
            <a:prstGeom prst="rect">
              <a:avLst/>
            </a:prstGeom>
            <a:ln w="12700" cap="flat">
              <a:noFill/>
              <a:miter lim="400000"/>
            </a:ln>
            <a:effectLst/>
          </p:spPr>
        </p:pic>
        <p:grpSp>
          <p:nvGrpSpPr>
            <p:cNvPr id="22" name="Group 408"/>
            <p:cNvGrpSpPr/>
            <p:nvPr/>
          </p:nvGrpSpPr>
          <p:grpSpPr>
            <a:xfrm>
              <a:off x="-1" y="64056"/>
              <a:ext cx="665294" cy="537756"/>
              <a:chOff x="0" y="0"/>
              <a:chExt cx="665292" cy="537755"/>
            </a:xfrm>
          </p:grpSpPr>
          <p:pic>
            <p:nvPicPr>
              <p:cNvPr id="23" name="image50.pdf"/>
              <p:cNvPicPr>
                <a:picLocks noChangeAspect="1"/>
              </p:cNvPicPr>
              <p:nvPr/>
            </p:nvPicPr>
            <p:blipFill>
              <a:blip r:embed="rId3">
                <a:extLst/>
              </a:blip>
              <a:stretch>
                <a:fillRect/>
              </a:stretch>
            </p:blipFill>
            <p:spPr>
              <a:xfrm>
                <a:off x="-1" y="60813"/>
                <a:ext cx="219420" cy="281037"/>
              </a:xfrm>
              <a:prstGeom prst="rect">
                <a:avLst/>
              </a:prstGeom>
              <a:ln w="12700" cap="flat">
                <a:noFill/>
                <a:miter lim="400000"/>
              </a:ln>
              <a:effectLst/>
            </p:spPr>
          </p:pic>
          <p:pic>
            <p:nvPicPr>
              <p:cNvPr id="24" name="image50.pdf"/>
              <p:cNvPicPr>
                <a:picLocks noChangeAspect="1"/>
              </p:cNvPicPr>
              <p:nvPr/>
            </p:nvPicPr>
            <p:blipFill>
              <a:blip r:embed="rId3">
                <a:extLst/>
              </a:blip>
              <a:stretch>
                <a:fillRect/>
              </a:stretch>
            </p:blipFill>
            <p:spPr>
              <a:xfrm>
                <a:off x="127383" y="0"/>
                <a:ext cx="219419" cy="281037"/>
              </a:xfrm>
              <a:prstGeom prst="rect">
                <a:avLst/>
              </a:prstGeom>
              <a:ln w="12700" cap="flat">
                <a:noFill/>
                <a:miter lim="400000"/>
              </a:ln>
              <a:effectLst/>
            </p:spPr>
          </p:pic>
          <p:pic>
            <p:nvPicPr>
              <p:cNvPr id="25" name="image50.pdf"/>
              <p:cNvPicPr>
                <a:picLocks noChangeAspect="1"/>
              </p:cNvPicPr>
              <p:nvPr/>
            </p:nvPicPr>
            <p:blipFill>
              <a:blip r:embed="rId3">
                <a:extLst/>
              </a:blip>
              <a:stretch>
                <a:fillRect/>
              </a:stretch>
            </p:blipFill>
            <p:spPr>
              <a:xfrm>
                <a:off x="214100" y="94166"/>
                <a:ext cx="219419" cy="281037"/>
              </a:xfrm>
              <a:prstGeom prst="rect">
                <a:avLst/>
              </a:prstGeom>
              <a:ln w="12700" cap="flat">
                <a:noFill/>
                <a:miter lim="400000"/>
              </a:ln>
              <a:effectLst/>
            </p:spPr>
          </p:pic>
          <p:pic>
            <p:nvPicPr>
              <p:cNvPr id="26" name="image50.pdf"/>
              <p:cNvPicPr>
                <a:picLocks noChangeAspect="1"/>
              </p:cNvPicPr>
              <p:nvPr/>
            </p:nvPicPr>
            <p:blipFill>
              <a:blip r:embed="rId3">
                <a:extLst/>
              </a:blip>
              <a:stretch>
                <a:fillRect/>
              </a:stretch>
            </p:blipFill>
            <p:spPr>
              <a:xfrm>
                <a:off x="353838" y="38777"/>
                <a:ext cx="219419" cy="281037"/>
              </a:xfrm>
              <a:prstGeom prst="rect">
                <a:avLst/>
              </a:prstGeom>
              <a:ln w="12700" cap="flat">
                <a:noFill/>
                <a:miter lim="400000"/>
              </a:ln>
              <a:effectLst/>
            </p:spPr>
          </p:pic>
          <p:pic>
            <p:nvPicPr>
              <p:cNvPr id="27" name="image50.pdf"/>
              <p:cNvPicPr>
                <a:picLocks noChangeAspect="1"/>
              </p:cNvPicPr>
              <p:nvPr/>
            </p:nvPicPr>
            <p:blipFill>
              <a:blip r:embed="rId3">
                <a:extLst/>
              </a:blip>
              <a:stretch>
                <a:fillRect/>
              </a:stretch>
            </p:blipFill>
            <p:spPr>
              <a:xfrm>
                <a:off x="314216" y="173870"/>
                <a:ext cx="219419" cy="281037"/>
              </a:xfrm>
              <a:prstGeom prst="rect">
                <a:avLst/>
              </a:prstGeom>
              <a:ln w="12700" cap="flat">
                <a:noFill/>
                <a:miter lim="400000"/>
              </a:ln>
              <a:effectLst/>
            </p:spPr>
          </p:pic>
          <p:pic>
            <p:nvPicPr>
              <p:cNvPr id="28" name="image50.pdf"/>
              <p:cNvPicPr>
                <a:picLocks noChangeAspect="1"/>
              </p:cNvPicPr>
              <p:nvPr/>
            </p:nvPicPr>
            <p:blipFill>
              <a:blip r:embed="rId3">
                <a:extLst/>
              </a:blip>
              <a:stretch>
                <a:fillRect/>
              </a:stretch>
            </p:blipFill>
            <p:spPr>
              <a:xfrm>
                <a:off x="445873" y="140517"/>
                <a:ext cx="219420" cy="281037"/>
              </a:xfrm>
              <a:prstGeom prst="rect">
                <a:avLst/>
              </a:prstGeom>
              <a:ln w="12700" cap="flat">
                <a:noFill/>
                <a:miter lim="400000"/>
              </a:ln>
              <a:effectLst/>
            </p:spPr>
          </p:pic>
          <p:pic>
            <p:nvPicPr>
              <p:cNvPr id="29" name="image50.pdf"/>
              <p:cNvPicPr>
                <a:picLocks noChangeAspect="1"/>
              </p:cNvPicPr>
              <p:nvPr/>
            </p:nvPicPr>
            <p:blipFill>
              <a:blip r:embed="rId3">
                <a:extLst/>
              </a:blip>
              <a:stretch>
                <a:fillRect/>
              </a:stretch>
            </p:blipFill>
            <p:spPr>
              <a:xfrm>
                <a:off x="74969" y="134018"/>
                <a:ext cx="219420" cy="281037"/>
              </a:xfrm>
              <a:prstGeom prst="rect">
                <a:avLst/>
              </a:prstGeom>
              <a:ln w="12700" cap="flat">
                <a:noFill/>
                <a:miter lim="400000"/>
              </a:ln>
              <a:effectLst/>
            </p:spPr>
          </p:pic>
          <p:pic>
            <p:nvPicPr>
              <p:cNvPr id="30" name="image50.pdf"/>
              <p:cNvPicPr>
                <a:picLocks noChangeAspect="1"/>
              </p:cNvPicPr>
              <p:nvPr/>
            </p:nvPicPr>
            <p:blipFill>
              <a:blip r:embed="rId3">
                <a:extLst/>
              </a:blip>
              <a:stretch>
                <a:fillRect/>
              </a:stretch>
            </p:blipFill>
            <p:spPr>
              <a:xfrm>
                <a:off x="186832" y="256719"/>
                <a:ext cx="219420" cy="281037"/>
              </a:xfrm>
              <a:prstGeom prst="rect">
                <a:avLst/>
              </a:prstGeom>
              <a:ln w="12700" cap="flat">
                <a:noFill/>
                <a:miter lim="400000"/>
              </a:ln>
              <a:effectLst/>
            </p:spPr>
          </p:pic>
          <p:pic>
            <p:nvPicPr>
              <p:cNvPr id="31" name="image50.pdf"/>
              <p:cNvPicPr>
                <a:picLocks noChangeAspect="1"/>
              </p:cNvPicPr>
              <p:nvPr/>
            </p:nvPicPr>
            <p:blipFill>
              <a:blip r:embed="rId3">
                <a:extLst/>
              </a:blip>
              <a:stretch>
                <a:fillRect/>
              </a:stretch>
            </p:blipFill>
            <p:spPr>
              <a:xfrm>
                <a:off x="389638" y="251360"/>
                <a:ext cx="219419" cy="281037"/>
              </a:xfrm>
              <a:prstGeom prst="rect">
                <a:avLst/>
              </a:prstGeom>
              <a:ln w="12700" cap="flat">
                <a:noFill/>
                <a:miter lim="400000"/>
              </a:ln>
              <a:effectLst/>
            </p:spPr>
          </p:pic>
        </p:grpSp>
      </p:grpSp>
      <p:sp>
        <p:nvSpPr>
          <p:cNvPr id="32" name="Shape 410"/>
          <p:cNvSpPr/>
          <p:nvPr/>
        </p:nvSpPr>
        <p:spPr>
          <a:xfrm>
            <a:off x="5126950" y="5206977"/>
            <a:ext cx="1" cy="879526"/>
          </a:xfrm>
          <a:prstGeom prst="line">
            <a:avLst/>
          </a:prstGeom>
          <a:ln w="19050">
            <a:solidFill>
              <a:srgbClr val="FF0000"/>
            </a:solidFill>
            <a:prstDash val="dash"/>
            <a:bevel/>
          </a:ln>
        </p:spPr>
        <p:txBody>
          <a:bodyPr lIns="45719" rIns="45719"/>
          <a:lstStyle/>
          <a:p>
            <a:pPr defTabSz="457200">
              <a:defRPr sz="1200">
                <a:latin typeface="+mj-lt"/>
                <a:ea typeface="+mj-ea"/>
                <a:cs typeface="+mj-cs"/>
                <a:sym typeface="Helvetica"/>
              </a:defRPr>
            </a:pPr>
            <a:endParaRPr sz="1200"/>
          </a:p>
        </p:txBody>
      </p:sp>
      <p:grpSp>
        <p:nvGrpSpPr>
          <p:cNvPr id="33" name="Group 416"/>
          <p:cNvGrpSpPr/>
          <p:nvPr/>
        </p:nvGrpSpPr>
        <p:grpSpPr>
          <a:xfrm>
            <a:off x="4897902" y="6069642"/>
            <a:ext cx="422225" cy="445463"/>
            <a:chOff x="0" y="0"/>
            <a:chExt cx="422223" cy="445462"/>
          </a:xfrm>
        </p:grpSpPr>
        <p:pic>
          <p:nvPicPr>
            <p:cNvPr id="34" name="image50.pdf"/>
            <p:cNvPicPr>
              <a:picLocks noChangeAspect="1"/>
            </p:cNvPicPr>
            <p:nvPr/>
          </p:nvPicPr>
          <p:blipFill>
            <a:blip r:embed="rId3">
              <a:extLst/>
            </a:blip>
            <a:stretch>
              <a:fillRect/>
            </a:stretch>
          </p:blipFill>
          <p:spPr>
            <a:xfrm>
              <a:off x="202805" y="113864"/>
              <a:ext cx="219419" cy="281037"/>
            </a:xfrm>
            <a:prstGeom prst="rect">
              <a:avLst/>
            </a:prstGeom>
            <a:ln w="12700" cap="flat">
              <a:noFill/>
              <a:miter lim="400000"/>
            </a:ln>
            <a:effectLst/>
          </p:spPr>
        </p:pic>
        <p:grpSp>
          <p:nvGrpSpPr>
            <p:cNvPr id="35" name="Group 415"/>
            <p:cNvGrpSpPr/>
            <p:nvPr/>
          </p:nvGrpSpPr>
          <p:grpSpPr>
            <a:xfrm>
              <a:off x="0" y="-1"/>
              <a:ext cx="329128" cy="445464"/>
              <a:chOff x="0" y="0"/>
              <a:chExt cx="329127" cy="445462"/>
            </a:xfrm>
          </p:grpSpPr>
          <p:pic>
            <p:nvPicPr>
              <p:cNvPr id="36" name="image49.pdf"/>
              <p:cNvPicPr>
                <a:picLocks noChangeAspect="1"/>
              </p:cNvPicPr>
              <p:nvPr/>
            </p:nvPicPr>
            <p:blipFill>
              <a:blip r:embed="rId2">
                <a:extLst/>
              </a:blip>
              <a:stretch>
                <a:fillRect/>
              </a:stretch>
            </p:blipFill>
            <p:spPr>
              <a:xfrm>
                <a:off x="0" y="84208"/>
                <a:ext cx="219419" cy="281037"/>
              </a:xfrm>
              <a:prstGeom prst="rect">
                <a:avLst/>
              </a:prstGeom>
              <a:ln w="12700" cap="flat">
                <a:noFill/>
                <a:miter lim="400000"/>
              </a:ln>
              <a:effectLst/>
            </p:spPr>
          </p:pic>
          <p:pic>
            <p:nvPicPr>
              <p:cNvPr id="37" name="image50.pdf"/>
              <p:cNvPicPr>
                <a:picLocks noChangeAspect="1"/>
              </p:cNvPicPr>
              <p:nvPr/>
            </p:nvPicPr>
            <p:blipFill>
              <a:blip r:embed="rId3">
                <a:extLst/>
              </a:blip>
              <a:stretch>
                <a:fillRect/>
              </a:stretch>
            </p:blipFill>
            <p:spPr>
              <a:xfrm>
                <a:off x="109708" y="-1"/>
                <a:ext cx="219420" cy="281038"/>
              </a:xfrm>
              <a:prstGeom prst="rect">
                <a:avLst/>
              </a:prstGeom>
              <a:ln w="12700" cap="flat">
                <a:noFill/>
                <a:miter lim="400000"/>
              </a:ln>
              <a:effectLst/>
            </p:spPr>
          </p:pic>
          <p:pic>
            <p:nvPicPr>
              <p:cNvPr id="38" name="image50.pdf"/>
              <p:cNvPicPr>
                <a:picLocks noChangeAspect="1"/>
              </p:cNvPicPr>
              <p:nvPr/>
            </p:nvPicPr>
            <p:blipFill>
              <a:blip r:embed="rId3">
                <a:extLst/>
              </a:blip>
              <a:stretch>
                <a:fillRect/>
              </a:stretch>
            </p:blipFill>
            <p:spPr>
              <a:xfrm>
                <a:off x="62684" y="164425"/>
                <a:ext cx="219419" cy="281038"/>
              </a:xfrm>
              <a:prstGeom prst="rect">
                <a:avLst/>
              </a:prstGeom>
              <a:ln w="12700" cap="flat">
                <a:noFill/>
                <a:miter lim="400000"/>
              </a:ln>
              <a:effectLst/>
            </p:spPr>
          </p:pic>
        </p:grpSp>
      </p:grpSp>
      <p:grpSp>
        <p:nvGrpSpPr>
          <p:cNvPr id="39" name="Group 425"/>
          <p:cNvGrpSpPr/>
          <p:nvPr/>
        </p:nvGrpSpPr>
        <p:grpSpPr>
          <a:xfrm>
            <a:off x="5296797" y="5886200"/>
            <a:ext cx="554795" cy="510658"/>
            <a:chOff x="0" y="0"/>
            <a:chExt cx="554793" cy="510657"/>
          </a:xfrm>
        </p:grpSpPr>
        <p:pic>
          <p:nvPicPr>
            <p:cNvPr id="40" name="image50.pdf"/>
            <p:cNvPicPr>
              <a:picLocks noChangeAspect="1"/>
            </p:cNvPicPr>
            <p:nvPr/>
          </p:nvPicPr>
          <p:blipFill>
            <a:blip r:embed="rId3">
              <a:extLst/>
            </a:blip>
            <a:stretch>
              <a:fillRect/>
            </a:stretch>
          </p:blipFill>
          <p:spPr>
            <a:xfrm>
              <a:off x="109708" y="3553"/>
              <a:ext cx="219420" cy="281037"/>
            </a:xfrm>
            <a:prstGeom prst="rect">
              <a:avLst/>
            </a:prstGeom>
            <a:ln w="12700" cap="flat">
              <a:noFill/>
              <a:miter lim="400000"/>
            </a:ln>
            <a:effectLst/>
          </p:spPr>
        </p:pic>
        <p:pic>
          <p:nvPicPr>
            <p:cNvPr id="41" name="image50.pdf"/>
            <p:cNvPicPr>
              <a:picLocks noChangeAspect="1"/>
            </p:cNvPicPr>
            <p:nvPr/>
          </p:nvPicPr>
          <p:blipFill>
            <a:blip r:embed="rId3">
              <a:extLst/>
            </a:blip>
            <a:stretch>
              <a:fillRect/>
            </a:stretch>
          </p:blipFill>
          <p:spPr>
            <a:xfrm>
              <a:off x="282101" y="-1"/>
              <a:ext cx="219419" cy="281038"/>
            </a:xfrm>
            <a:prstGeom prst="rect">
              <a:avLst/>
            </a:prstGeom>
            <a:ln w="12700" cap="flat">
              <a:noFill/>
              <a:miter lim="400000"/>
            </a:ln>
            <a:effectLst/>
          </p:spPr>
        </p:pic>
        <p:grpSp>
          <p:nvGrpSpPr>
            <p:cNvPr id="42" name="Group 424"/>
            <p:cNvGrpSpPr/>
            <p:nvPr/>
          </p:nvGrpSpPr>
          <p:grpSpPr>
            <a:xfrm>
              <a:off x="0" y="87762"/>
              <a:ext cx="554794" cy="422896"/>
              <a:chOff x="0" y="0"/>
              <a:chExt cx="554793" cy="422894"/>
            </a:xfrm>
          </p:grpSpPr>
          <p:pic>
            <p:nvPicPr>
              <p:cNvPr id="43" name="image49.pdf"/>
              <p:cNvPicPr>
                <a:picLocks noChangeAspect="1"/>
              </p:cNvPicPr>
              <p:nvPr/>
            </p:nvPicPr>
            <p:blipFill>
              <a:blip r:embed="rId2">
                <a:extLst/>
              </a:blip>
              <a:stretch>
                <a:fillRect/>
              </a:stretch>
            </p:blipFill>
            <p:spPr>
              <a:xfrm>
                <a:off x="0" y="-1"/>
                <a:ext cx="219419" cy="281038"/>
              </a:xfrm>
              <a:prstGeom prst="rect">
                <a:avLst/>
              </a:prstGeom>
              <a:ln w="12700" cap="flat">
                <a:noFill/>
                <a:miter lim="400000"/>
              </a:ln>
              <a:effectLst/>
            </p:spPr>
          </p:pic>
          <p:pic>
            <p:nvPicPr>
              <p:cNvPr id="44" name="image50.pdf"/>
              <p:cNvPicPr>
                <a:picLocks noChangeAspect="1"/>
              </p:cNvPicPr>
              <p:nvPr/>
            </p:nvPicPr>
            <p:blipFill>
              <a:blip r:embed="rId3">
                <a:extLst/>
              </a:blip>
              <a:stretch>
                <a:fillRect/>
              </a:stretch>
            </p:blipFill>
            <p:spPr>
              <a:xfrm>
                <a:off x="202805" y="29655"/>
                <a:ext cx="219419" cy="281037"/>
              </a:xfrm>
              <a:prstGeom prst="rect">
                <a:avLst/>
              </a:prstGeom>
              <a:ln w="12700" cap="flat">
                <a:noFill/>
                <a:miter lim="400000"/>
              </a:ln>
              <a:effectLst/>
            </p:spPr>
          </p:pic>
          <p:pic>
            <p:nvPicPr>
              <p:cNvPr id="45" name="image50.pdf"/>
              <p:cNvPicPr>
                <a:picLocks noChangeAspect="1"/>
              </p:cNvPicPr>
              <p:nvPr/>
            </p:nvPicPr>
            <p:blipFill>
              <a:blip r:embed="rId3">
                <a:extLst/>
              </a:blip>
              <a:stretch>
                <a:fillRect/>
              </a:stretch>
            </p:blipFill>
            <p:spPr>
              <a:xfrm>
                <a:off x="62684" y="80217"/>
                <a:ext cx="219419" cy="281037"/>
              </a:xfrm>
              <a:prstGeom prst="rect">
                <a:avLst/>
              </a:prstGeom>
              <a:ln w="12700" cap="flat">
                <a:noFill/>
                <a:miter lim="400000"/>
              </a:ln>
              <a:effectLst/>
            </p:spPr>
          </p:pic>
          <p:pic>
            <p:nvPicPr>
              <p:cNvPr id="46" name="image50.pdf"/>
              <p:cNvPicPr>
                <a:picLocks noChangeAspect="1"/>
              </p:cNvPicPr>
              <p:nvPr/>
            </p:nvPicPr>
            <p:blipFill>
              <a:blip r:embed="rId3">
                <a:extLst/>
              </a:blip>
              <a:stretch>
                <a:fillRect/>
              </a:stretch>
            </p:blipFill>
            <p:spPr>
              <a:xfrm>
                <a:off x="177099" y="141858"/>
                <a:ext cx="219420" cy="281037"/>
              </a:xfrm>
              <a:prstGeom prst="rect">
                <a:avLst/>
              </a:prstGeom>
              <a:ln w="12700" cap="flat">
                <a:noFill/>
                <a:miter lim="400000"/>
              </a:ln>
              <a:effectLst/>
            </p:spPr>
          </p:pic>
          <p:pic>
            <p:nvPicPr>
              <p:cNvPr id="47" name="image50.pdf"/>
              <p:cNvPicPr>
                <a:picLocks noChangeAspect="1"/>
              </p:cNvPicPr>
              <p:nvPr/>
            </p:nvPicPr>
            <p:blipFill>
              <a:blip r:embed="rId3">
                <a:extLst/>
              </a:blip>
              <a:stretch>
                <a:fillRect/>
              </a:stretch>
            </p:blipFill>
            <p:spPr>
              <a:xfrm>
                <a:off x="335375" y="50119"/>
                <a:ext cx="219419" cy="281037"/>
              </a:xfrm>
              <a:prstGeom prst="rect">
                <a:avLst/>
              </a:prstGeom>
              <a:ln w="12700" cap="flat">
                <a:noFill/>
                <a:miter lim="400000"/>
              </a:ln>
              <a:effectLst/>
            </p:spPr>
          </p:pic>
        </p:grpSp>
      </p:grpSp>
      <p:grpSp>
        <p:nvGrpSpPr>
          <p:cNvPr id="48" name="Group 434"/>
          <p:cNvGrpSpPr/>
          <p:nvPr/>
        </p:nvGrpSpPr>
        <p:grpSpPr>
          <a:xfrm>
            <a:off x="6541097" y="5924859"/>
            <a:ext cx="665293" cy="518963"/>
            <a:chOff x="0" y="0"/>
            <a:chExt cx="665292" cy="518961"/>
          </a:xfrm>
        </p:grpSpPr>
        <p:pic>
          <p:nvPicPr>
            <p:cNvPr id="49" name="image50.pdf"/>
            <p:cNvPicPr>
              <a:picLocks noChangeAspect="1"/>
            </p:cNvPicPr>
            <p:nvPr/>
          </p:nvPicPr>
          <p:blipFill>
            <a:blip r:embed="rId3">
              <a:extLst/>
            </a:blip>
            <a:stretch>
              <a:fillRect/>
            </a:stretch>
          </p:blipFill>
          <p:spPr>
            <a:xfrm>
              <a:off x="-1" y="124868"/>
              <a:ext cx="219420" cy="281038"/>
            </a:xfrm>
            <a:prstGeom prst="rect">
              <a:avLst/>
            </a:prstGeom>
            <a:ln w="12700" cap="flat">
              <a:noFill/>
              <a:miter lim="400000"/>
            </a:ln>
            <a:effectLst/>
          </p:spPr>
        </p:pic>
        <p:pic>
          <p:nvPicPr>
            <p:cNvPr id="50" name="image50.pdf"/>
            <p:cNvPicPr>
              <a:picLocks noChangeAspect="1"/>
            </p:cNvPicPr>
            <p:nvPr/>
          </p:nvPicPr>
          <p:blipFill>
            <a:blip r:embed="rId3">
              <a:extLst/>
            </a:blip>
            <a:stretch>
              <a:fillRect/>
            </a:stretch>
          </p:blipFill>
          <p:spPr>
            <a:xfrm>
              <a:off x="127383" y="64055"/>
              <a:ext cx="219419" cy="281037"/>
            </a:xfrm>
            <a:prstGeom prst="rect">
              <a:avLst/>
            </a:prstGeom>
            <a:ln w="12700" cap="flat">
              <a:noFill/>
              <a:miter lim="400000"/>
            </a:ln>
            <a:effectLst/>
          </p:spPr>
        </p:pic>
        <p:pic>
          <p:nvPicPr>
            <p:cNvPr id="51" name="image50.pdf"/>
            <p:cNvPicPr>
              <a:picLocks noChangeAspect="1"/>
            </p:cNvPicPr>
            <p:nvPr/>
          </p:nvPicPr>
          <p:blipFill>
            <a:blip r:embed="rId3">
              <a:extLst/>
            </a:blip>
            <a:stretch>
              <a:fillRect/>
            </a:stretch>
          </p:blipFill>
          <p:spPr>
            <a:xfrm>
              <a:off x="263354" y="0"/>
              <a:ext cx="219420" cy="281037"/>
            </a:xfrm>
            <a:prstGeom prst="rect">
              <a:avLst/>
            </a:prstGeom>
            <a:ln w="12700" cap="flat">
              <a:noFill/>
              <a:miter lim="400000"/>
            </a:ln>
            <a:effectLst/>
          </p:spPr>
        </p:pic>
        <p:pic>
          <p:nvPicPr>
            <p:cNvPr id="52" name="image50.pdf"/>
            <p:cNvPicPr>
              <a:picLocks noChangeAspect="1"/>
            </p:cNvPicPr>
            <p:nvPr/>
          </p:nvPicPr>
          <p:blipFill>
            <a:blip r:embed="rId3">
              <a:extLst/>
            </a:blip>
            <a:stretch>
              <a:fillRect/>
            </a:stretch>
          </p:blipFill>
          <p:spPr>
            <a:xfrm>
              <a:off x="214100" y="158221"/>
              <a:ext cx="219419" cy="281037"/>
            </a:xfrm>
            <a:prstGeom prst="rect">
              <a:avLst/>
            </a:prstGeom>
            <a:ln w="12700" cap="flat">
              <a:noFill/>
              <a:miter lim="400000"/>
            </a:ln>
            <a:effectLst/>
          </p:spPr>
        </p:pic>
        <p:pic>
          <p:nvPicPr>
            <p:cNvPr id="53" name="image50.pdf"/>
            <p:cNvPicPr>
              <a:picLocks noChangeAspect="1"/>
            </p:cNvPicPr>
            <p:nvPr/>
          </p:nvPicPr>
          <p:blipFill>
            <a:blip r:embed="rId3">
              <a:extLst/>
            </a:blip>
            <a:stretch>
              <a:fillRect/>
            </a:stretch>
          </p:blipFill>
          <p:spPr>
            <a:xfrm>
              <a:off x="353838" y="102833"/>
              <a:ext cx="219419" cy="281037"/>
            </a:xfrm>
            <a:prstGeom prst="rect">
              <a:avLst/>
            </a:prstGeom>
            <a:ln w="12700" cap="flat">
              <a:noFill/>
              <a:miter lim="400000"/>
            </a:ln>
            <a:effectLst/>
          </p:spPr>
        </p:pic>
        <p:pic>
          <p:nvPicPr>
            <p:cNvPr id="54" name="image50.pdf"/>
            <p:cNvPicPr>
              <a:picLocks noChangeAspect="1"/>
            </p:cNvPicPr>
            <p:nvPr/>
          </p:nvPicPr>
          <p:blipFill>
            <a:blip r:embed="rId3">
              <a:extLst/>
            </a:blip>
            <a:stretch>
              <a:fillRect/>
            </a:stretch>
          </p:blipFill>
          <p:spPr>
            <a:xfrm>
              <a:off x="314216" y="237925"/>
              <a:ext cx="219419" cy="281037"/>
            </a:xfrm>
            <a:prstGeom prst="rect">
              <a:avLst/>
            </a:prstGeom>
            <a:ln w="12700" cap="flat">
              <a:noFill/>
              <a:miter lim="400000"/>
            </a:ln>
            <a:effectLst/>
          </p:spPr>
        </p:pic>
        <p:pic>
          <p:nvPicPr>
            <p:cNvPr id="55" name="image50.pdf"/>
            <p:cNvPicPr>
              <a:picLocks noChangeAspect="1"/>
            </p:cNvPicPr>
            <p:nvPr/>
          </p:nvPicPr>
          <p:blipFill>
            <a:blip r:embed="rId3">
              <a:extLst/>
            </a:blip>
            <a:stretch>
              <a:fillRect/>
            </a:stretch>
          </p:blipFill>
          <p:spPr>
            <a:xfrm>
              <a:off x="445873" y="204573"/>
              <a:ext cx="219420" cy="281037"/>
            </a:xfrm>
            <a:prstGeom prst="rect">
              <a:avLst/>
            </a:prstGeom>
            <a:ln w="12700" cap="flat">
              <a:noFill/>
              <a:miter lim="400000"/>
            </a:ln>
            <a:effectLst/>
          </p:spPr>
        </p:pic>
        <p:pic>
          <p:nvPicPr>
            <p:cNvPr id="56" name="image50.pdf"/>
            <p:cNvPicPr>
              <a:picLocks noChangeAspect="1"/>
            </p:cNvPicPr>
            <p:nvPr/>
          </p:nvPicPr>
          <p:blipFill>
            <a:blip r:embed="rId3">
              <a:extLst/>
            </a:blip>
            <a:stretch>
              <a:fillRect/>
            </a:stretch>
          </p:blipFill>
          <p:spPr>
            <a:xfrm>
              <a:off x="74969" y="198073"/>
              <a:ext cx="219420" cy="281037"/>
            </a:xfrm>
            <a:prstGeom prst="rect">
              <a:avLst/>
            </a:prstGeom>
            <a:ln w="12700" cap="flat">
              <a:noFill/>
              <a:miter lim="400000"/>
            </a:ln>
            <a:effectLst/>
          </p:spPr>
        </p:pic>
      </p:grpSp>
      <p:sp>
        <p:nvSpPr>
          <p:cNvPr id="57" name="Shape 435"/>
          <p:cNvSpPr/>
          <p:nvPr/>
        </p:nvSpPr>
        <p:spPr>
          <a:xfrm flipH="1">
            <a:off x="5581248" y="4798255"/>
            <a:ext cx="7798" cy="1188629"/>
          </a:xfrm>
          <a:prstGeom prst="line">
            <a:avLst/>
          </a:prstGeom>
          <a:ln w="19050">
            <a:solidFill>
              <a:srgbClr val="00B050"/>
            </a:solidFill>
            <a:prstDash val="dash"/>
            <a:bevel/>
          </a:ln>
        </p:spPr>
        <p:txBody>
          <a:bodyPr lIns="45719" rIns="45719"/>
          <a:lstStyle/>
          <a:p>
            <a:pPr defTabSz="457200">
              <a:defRPr sz="1200">
                <a:latin typeface="+mj-lt"/>
                <a:ea typeface="+mj-ea"/>
                <a:cs typeface="+mj-cs"/>
                <a:sym typeface="Helvetica"/>
              </a:defRPr>
            </a:pPr>
            <a:endParaRPr sz="1200"/>
          </a:p>
        </p:txBody>
      </p:sp>
      <p:sp>
        <p:nvSpPr>
          <p:cNvPr id="58" name="Shape 436"/>
          <p:cNvSpPr/>
          <p:nvPr/>
        </p:nvSpPr>
        <p:spPr>
          <a:xfrm flipH="1">
            <a:off x="6835484" y="3983609"/>
            <a:ext cx="1" cy="2001154"/>
          </a:xfrm>
          <a:prstGeom prst="line">
            <a:avLst/>
          </a:prstGeom>
          <a:ln w="19050">
            <a:solidFill>
              <a:srgbClr val="00B050"/>
            </a:solidFill>
            <a:prstDash val="dash"/>
            <a:bevel/>
          </a:ln>
        </p:spPr>
        <p:txBody>
          <a:bodyPr lIns="45719" rIns="45719"/>
          <a:lstStyle/>
          <a:p>
            <a:pPr defTabSz="457200">
              <a:defRPr sz="1200">
                <a:latin typeface="+mj-lt"/>
                <a:ea typeface="+mj-ea"/>
                <a:cs typeface="+mj-cs"/>
                <a:sym typeface="Helvetica"/>
              </a:defRPr>
            </a:pPr>
            <a:endParaRPr sz="1200"/>
          </a:p>
        </p:txBody>
      </p:sp>
      <p:sp>
        <p:nvSpPr>
          <p:cNvPr id="59" name="Shape 437"/>
          <p:cNvSpPr/>
          <p:nvPr/>
        </p:nvSpPr>
        <p:spPr>
          <a:xfrm flipH="1">
            <a:off x="7583559" y="5739909"/>
            <a:ext cx="2" cy="383025"/>
          </a:xfrm>
          <a:prstGeom prst="line">
            <a:avLst/>
          </a:prstGeom>
          <a:ln w="19050">
            <a:solidFill>
              <a:srgbClr val="FF0000"/>
            </a:solidFill>
            <a:prstDash val="dash"/>
            <a:bevel/>
          </a:ln>
        </p:spPr>
        <p:txBody>
          <a:bodyPr lIns="45719" rIns="45719"/>
          <a:lstStyle/>
          <a:p>
            <a:pPr defTabSz="457200">
              <a:defRPr sz="1200">
                <a:latin typeface="+mj-lt"/>
                <a:ea typeface="+mj-ea"/>
                <a:cs typeface="+mj-cs"/>
                <a:sym typeface="Helvetica"/>
              </a:defRPr>
            </a:pPr>
            <a:endParaRPr sz="1200"/>
          </a:p>
        </p:txBody>
      </p:sp>
      <p:pic>
        <p:nvPicPr>
          <p:cNvPr id="60" name="image49.pdf"/>
          <p:cNvPicPr>
            <a:picLocks noChangeAspect="1"/>
          </p:cNvPicPr>
          <p:nvPr/>
        </p:nvPicPr>
        <p:blipFill>
          <a:blip r:embed="rId2">
            <a:extLst/>
          </a:blip>
          <a:stretch>
            <a:fillRect/>
          </a:stretch>
        </p:blipFill>
        <p:spPr>
          <a:xfrm>
            <a:off x="7465453" y="6115821"/>
            <a:ext cx="219419" cy="281037"/>
          </a:xfrm>
          <a:prstGeom prst="rect">
            <a:avLst/>
          </a:prstGeom>
          <a:ln w="12700">
            <a:miter lim="400000"/>
          </a:ln>
        </p:spPr>
      </p:pic>
      <p:grpSp>
        <p:nvGrpSpPr>
          <p:cNvPr id="61" name="Group 450"/>
          <p:cNvGrpSpPr/>
          <p:nvPr/>
        </p:nvGrpSpPr>
        <p:grpSpPr>
          <a:xfrm>
            <a:off x="8153399" y="5944099"/>
            <a:ext cx="665294" cy="537757"/>
            <a:chOff x="0" y="0"/>
            <a:chExt cx="665292" cy="537755"/>
          </a:xfrm>
        </p:grpSpPr>
        <p:pic>
          <p:nvPicPr>
            <p:cNvPr id="62" name="image50.pdf"/>
            <p:cNvPicPr>
              <a:picLocks noChangeAspect="1"/>
            </p:cNvPicPr>
            <p:nvPr/>
          </p:nvPicPr>
          <p:blipFill>
            <a:blip r:embed="rId3">
              <a:extLst/>
            </a:blip>
            <a:stretch>
              <a:fillRect/>
            </a:stretch>
          </p:blipFill>
          <p:spPr>
            <a:xfrm>
              <a:off x="228600" y="-1"/>
              <a:ext cx="219419" cy="281037"/>
            </a:xfrm>
            <a:prstGeom prst="rect">
              <a:avLst/>
            </a:prstGeom>
            <a:ln w="12700" cap="flat">
              <a:noFill/>
              <a:miter lim="400000"/>
            </a:ln>
            <a:effectLst/>
          </p:spPr>
        </p:pic>
        <p:grpSp>
          <p:nvGrpSpPr>
            <p:cNvPr id="63" name="Group 449"/>
            <p:cNvGrpSpPr/>
            <p:nvPr/>
          </p:nvGrpSpPr>
          <p:grpSpPr>
            <a:xfrm>
              <a:off x="-1" y="0"/>
              <a:ext cx="665294" cy="537756"/>
              <a:chOff x="0" y="0"/>
              <a:chExt cx="665292" cy="537755"/>
            </a:xfrm>
          </p:grpSpPr>
          <p:pic>
            <p:nvPicPr>
              <p:cNvPr id="64" name="image50.pdf"/>
              <p:cNvPicPr>
                <a:picLocks noChangeAspect="1"/>
              </p:cNvPicPr>
              <p:nvPr/>
            </p:nvPicPr>
            <p:blipFill>
              <a:blip r:embed="rId3">
                <a:extLst/>
              </a:blip>
              <a:stretch>
                <a:fillRect/>
              </a:stretch>
            </p:blipFill>
            <p:spPr>
              <a:xfrm>
                <a:off x="-1" y="60813"/>
                <a:ext cx="219420" cy="281037"/>
              </a:xfrm>
              <a:prstGeom prst="rect">
                <a:avLst/>
              </a:prstGeom>
              <a:ln w="12700" cap="flat">
                <a:noFill/>
                <a:miter lim="400000"/>
              </a:ln>
              <a:effectLst/>
            </p:spPr>
          </p:pic>
          <p:pic>
            <p:nvPicPr>
              <p:cNvPr id="65" name="image50.pdf"/>
              <p:cNvPicPr>
                <a:picLocks noChangeAspect="1"/>
              </p:cNvPicPr>
              <p:nvPr/>
            </p:nvPicPr>
            <p:blipFill>
              <a:blip r:embed="rId3">
                <a:extLst/>
              </a:blip>
              <a:stretch>
                <a:fillRect/>
              </a:stretch>
            </p:blipFill>
            <p:spPr>
              <a:xfrm>
                <a:off x="127383" y="0"/>
                <a:ext cx="219419" cy="281037"/>
              </a:xfrm>
              <a:prstGeom prst="rect">
                <a:avLst/>
              </a:prstGeom>
              <a:ln w="12700" cap="flat">
                <a:noFill/>
                <a:miter lim="400000"/>
              </a:ln>
              <a:effectLst/>
            </p:spPr>
          </p:pic>
          <p:pic>
            <p:nvPicPr>
              <p:cNvPr id="66" name="image50.pdf"/>
              <p:cNvPicPr>
                <a:picLocks noChangeAspect="1"/>
              </p:cNvPicPr>
              <p:nvPr/>
            </p:nvPicPr>
            <p:blipFill>
              <a:blip r:embed="rId3">
                <a:extLst/>
              </a:blip>
              <a:stretch>
                <a:fillRect/>
              </a:stretch>
            </p:blipFill>
            <p:spPr>
              <a:xfrm>
                <a:off x="214100" y="94166"/>
                <a:ext cx="219419" cy="281037"/>
              </a:xfrm>
              <a:prstGeom prst="rect">
                <a:avLst/>
              </a:prstGeom>
              <a:ln w="12700" cap="flat">
                <a:noFill/>
                <a:miter lim="400000"/>
              </a:ln>
              <a:effectLst/>
            </p:spPr>
          </p:pic>
          <p:pic>
            <p:nvPicPr>
              <p:cNvPr id="67" name="image50.pdf"/>
              <p:cNvPicPr>
                <a:picLocks noChangeAspect="1"/>
              </p:cNvPicPr>
              <p:nvPr/>
            </p:nvPicPr>
            <p:blipFill>
              <a:blip r:embed="rId3">
                <a:extLst/>
              </a:blip>
              <a:stretch>
                <a:fillRect/>
              </a:stretch>
            </p:blipFill>
            <p:spPr>
              <a:xfrm>
                <a:off x="353838" y="38777"/>
                <a:ext cx="219419" cy="281037"/>
              </a:xfrm>
              <a:prstGeom prst="rect">
                <a:avLst/>
              </a:prstGeom>
              <a:ln w="12700" cap="flat">
                <a:noFill/>
                <a:miter lim="400000"/>
              </a:ln>
              <a:effectLst/>
            </p:spPr>
          </p:pic>
          <p:pic>
            <p:nvPicPr>
              <p:cNvPr id="68" name="image50.pdf"/>
              <p:cNvPicPr>
                <a:picLocks noChangeAspect="1"/>
              </p:cNvPicPr>
              <p:nvPr/>
            </p:nvPicPr>
            <p:blipFill>
              <a:blip r:embed="rId3">
                <a:extLst/>
              </a:blip>
              <a:stretch>
                <a:fillRect/>
              </a:stretch>
            </p:blipFill>
            <p:spPr>
              <a:xfrm>
                <a:off x="314216" y="173870"/>
                <a:ext cx="219419" cy="281037"/>
              </a:xfrm>
              <a:prstGeom prst="rect">
                <a:avLst/>
              </a:prstGeom>
              <a:ln w="12700" cap="flat">
                <a:noFill/>
                <a:miter lim="400000"/>
              </a:ln>
              <a:effectLst/>
            </p:spPr>
          </p:pic>
          <p:pic>
            <p:nvPicPr>
              <p:cNvPr id="69" name="image50.pdf"/>
              <p:cNvPicPr>
                <a:picLocks noChangeAspect="1"/>
              </p:cNvPicPr>
              <p:nvPr/>
            </p:nvPicPr>
            <p:blipFill>
              <a:blip r:embed="rId3">
                <a:extLst/>
              </a:blip>
              <a:stretch>
                <a:fillRect/>
              </a:stretch>
            </p:blipFill>
            <p:spPr>
              <a:xfrm>
                <a:off x="445873" y="140517"/>
                <a:ext cx="219420" cy="281037"/>
              </a:xfrm>
              <a:prstGeom prst="rect">
                <a:avLst/>
              </a:prstGeom>
              <a:ln w="12700" cap="flat">
                <a:noFill/>
                <a:miter lim="400000"/>
              </a:ln>
              <a:effectLst/>
            </p:spPr>
          </p:pic>
          <p:pic>
            <p:nvPicPr>
              <p:cNvPr id="70" name="image50.pdf"/>
              <p:cNvPicPr>
                <a:picLocks noChangeAspect="1"/>
              </p:cNvPicPr>
              <p:nvPr/>
            </p:nvPicPr>
            <p:blipFill>
              <a:blip r:embed="rId3">
                <a:extLst/>
              </a:blip>
              <a:stretch>
                <a:fillRect/>
              </a:stretch>
            </p:blipFill>
            <p:spPr>
              <a:xfrm>
                <a:off x="74969" y="134018"/>
                <a:ext cx="219420" cy="281037"/>
              </a:xfrm>
              <a:prstGeom prst="rect">
                <a:avLst/>
              </a:prstGeom>
              <a:ln w="12700" cap="flat">
                <a:noFill/>
                <a:miter lim="400000"/>
              </a:ln>
              <a:effectLst/>
            </p:spPr>
          </p:pic>
          <p:pic>
            <p:nvPicPr>
              <p:cNvPr id="71" name="image50.pdf"/>
              <p:cNvPicPr>
                <a:picLocks noChangeAspect="1"/>
              </p:cNvPicPr>
              <p:nvPr/>
            </p:nvPicPr>
            <p:blipFill>
              <a:blip r:embed="rId3">
                <a:extLst/>
              </a:blip>
              <a:stretch>
                <a:fillRect/>
              </a:stretch>
            </p:blipFill>
            <p:spPr>
              <a:xfrm>
                <a:off x="186832" y="256719"/>
                <a:ext cx="219420" cy="281037"/>
              </a:xfrm>
              <a:prstGeom prst="rect">
                <a:avLst/>
              </a:prstGeom>
              <a:ln w="12700" cap="flat">
                <a:noFill/>
                <a:miter lim="400000"/>
              </a:ln>
              <a:effectLst/>
            </p:spPr>
          </p:pic>
          <p:pic>
            <p:nvPicPr>
              <p:cNvPr id="72" name="image50.pdf"/>
              <p:cNvPicPr>
                <a:picLocks noChangeAspect="1"/>
              </p:cNvPicPr>
              <p:nvPr/>
            </p:nvPicPr>
            <p:blipFill>
              <a:blip r:embed="rId3">
                <a:extLst/>
              </a:blip>
              <a:stretch>
                <a:fillRect/>
              </a:stretch>
            </p:blipFill>
            <p:spPr>
              <a:xfrm>
                <a:off x="389638" y="251360"/>
                <a:ext cx="219419" cy="281037"/>
              </a:xfrm>
              <a:prstGeom prst="rect">
                <a:avLst/>
              </a:prstGeom>
              <a:ln w="12700" cap="flat">
                <a:noFill/>
                <a:miter lim="400000"/>
              </a:ln>
              <a:effectLst/>
            </p:spPr>
          </p:pic>
        </p:grpSp>
      </p:grpSp>
      <p:sp>
        <p:nvSpPr>
          <p:cNvPr id="73" name="Shape 451"/>
          <p:cNvSpPr/>
          <p:nvPr/>
        </p:nvSpPr>
        <p:spPr>
          <a:xfrm>
            <a:off x="8595870" y="4158061"/>
            <a:ext cx="1" cy="1864386"/>
          </a:xfrm>
          <a:prstGeom prst="line">
            <a:avLst/>
          </a:prstGeom>
          <a:ln w="19050">
            <a:solidFill>
              <a:srgbClr val="00B050"/>
            </a:solidFill>
            <a:prstDash val="dash"/>
            <a:bevel/>
          </a:ln>
        </p:spPr>
        <p:txBody>
          <a:bodyPr lIns="45719" rIns="45719"/>
          <a:lstStyle/>
          <a:p>
            <a:pPr defTabSz="457200">
              <a:defRPr sz="1200">
                <a:latin typeface="+mj-lt"/>
                <a:ea typeface="+mj-ea"/>
                <a:cs typeface="+mj-cs"/>
                <a:sym typeface="Helvetica"/>
              </a:defRPr>
            </a:pPr>
            <a:endParaRPr sz="1200"/>
          </a:p>
        </p:txBody>
      </p:sp>
      <p:sp>
        <p:nvSpPr>
          <p:cNvPr id="74" name="Shape 452"/>
          <p:cNvSpPr/>
          <p:nvPr/>
        </p:nvSpPr>
        <p:spPr>
          <a:xfrm>
            <a:off x="5209816" y="2880237"/>
            <a:ext cx="3901426" cy="2896757"/>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5" name="Shape 453"/>
          <p:cNvSpPr/>
          <p:nvPr/>
        </p:nvSpPr>
        <p:spPr>
          <a:xfrm>
            <a:off x="4409277" y="2879071"/>
            <a:ext cx="4734725" cy="289675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6" name="Shape 454"/>
          <p:cNvSpPr/>
          <p:nvPr/>
        </p:nvSpPr>
        <p:spPr>
          <a:xfrm>
            <a:off x="3657600" y="2879071"/>
            <a:ext cx="5418688" cy="289675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7" name="Shape 455"/>
          <p:cNvSpPr/>
          <p:nvPr/>
        </p:nvSpPr>
        <p:spPr>
          <a:xfrm rot="16200000">
            <a:off x="2120397" y="2886168"/>
            <a:ext cx="1541866"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b="1"/>
            </a:lvl1pPr>
          </a:lstStyle>
          <a:p>
            <a:pPr>
              <a:defRPr sz="1800" b="0"/>
            </a:pPr>
            <a:r>
              <a:rPr/>
              <a:t>Workload (req/s)</a:t>
            </a:r>
          </a:p>
        </p:txBody>
      </p:sp>
      <p:sp>
        <p:nvSpPr>
          <p:cNvPr id="78" name="Shape 456"/>
          <p:cNvSpPr/>
          <p:nvPr/>
        </p:nvSpPr>
        <p:spPr>
          <a:xfrm>
            <a:off x="8615944" y="5792773"/>
            <a:ext cx="832856" cy="369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b="1"/>
            </a:lvl1pPr>
          </a:lstStyle>
          <a:p>
            <a:pPr>
              <a:defRPr sz="1800" b="0"/>
            </a:pPr>
            <a:r>
              <a:rPr/>
              <a:t>Time (s)</a:t>
            </a:r>
          </a:p>
        </p:txBody>
      </p:sp>
      <p:sp>
        <p:nvSpPr>
          <p:cNvPr id="79" name="Shape 457"/>
          <p:cNvSpPr/>
          <p:nvPr/>
        </p:nvSpPr>
        <p:spPr>
          <a:xfrm>
            <a:off x="3104276" y="4798254"/>
            <a:ext cx="629524" cy="481904"/>
          </a:xfrm>
          <a:prstGeom prst="rect">
            <a:avLst/>
          </a:prstGeom>
          <a:solidFill>
            <a:srgbClr val="FFFFFF"/>
          </a:solidFill>
          <a:ln w="25400">
            <a:solidFill>
              <a:srgbClr val="FFFFFF"/>
            </a:solidFill>
            <a:bevel/>
          </a:ln>
        </p:spPr>
        <p:txBody>
          <a:bodyPr lIns="45719" rIns="45719" anchor="ctr"/>
          <a:lstStyle/>
          <a:p>
            <a:pPr algn="ctr">
              <a:defRPr>
                <a:solidFill>
                  <a:srgbClr val="FFFFFF"/>
                </a:solidFill>
              </a:defRPr>
            </a:pPr>
            <a:endParaRPr/>
          </a:p>
        </p:txBody>
      </p:sp>
      <p:sp>
        <p:nvSpPr>
          <p:cNvPr id="80" name="Shape 458"/>
          <p:cNvSpPr/>
          <p:nvPr/>
        </p:nvSpPr>
        <p:spPr>
          <a:xfrm>
            <a:off x="4683163" y="3994991"/>
            <a:ext cx="1983149" cy="9233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solidFill>
                  <a:srgbClr val="FF0000"/>
                </a:solidFill>
              </a:defRPr>
            </a:lvl1pPr>
          </a:lstStyle>
          <a:p>
            <a:pPr>
              <a:defRPr sz="1800" b="0">
                <a:solidFill>
                  <a:srgbClr val="000000"/>
                </a:solidFill>
              </a:defRPr>
            </a:pPr>
            <a:r>
              <a:rPr/>
              <a:t>De-allocate unused resources to reduce cost</a:t>
            </a:r>
          </a:p>
        </p:txBody>
      </p:sp>
      <p:sp>
        <p:nvSpPr>
          <p:cNvPr id="81" name="Shape 459"/>
          <p:cNvSpPr/>
          <p:nvPr/>
        </p:nvSpPr>
        <p:spPr>
          <a:xfrm>
            <a:off x="3299825" y="2704949"/>
            <a:ext cx="2279074"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solidFill>
                  <a:srgbClr val="00B050"/>
                </a:solidFill>
              </a:defRPr>
            </a:lvl1pPr>
          </a:lstStyle>
          <a:p>
            <a:pPr>
              <a:defRPr sz="1800" b="0">
                <a:solidFill>
                  <a:srgbClr val="000000"/>
                </a:solidFill>
              </a:defRPr>
            </a:pPr>
            <a:r>
              <a:rPr/>
              <a:t>Allocate resources to increase throughput</a:t>
            </a:r>
          </a:p>
        </p:txBody>
      </p:sp>
      <p:sp>
        <p:nvSpPr>
          <p:cNvPr id="82" name="Shape 460"/>
          <p:cNvSpPr/>
          <p:nvPr/>
        </p:nvSpPr>
        <p:spPr>
          <a:xfrm>
            <a:off x="1534874" y="4909265"/>
            <a:ext cx="1578833" cy="9233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b="1"/>
            </a:lvl1pPr>
          </a:lstStyle>
          <a:p>
            <a:pPr>
              <a:defRPr sz="1800" b="0"/>
            </a:pPr>
            <a:r>
              <a:rPr/>
              <a:t>Provision only the required resources</a:t>
            </a:r>
          </a:p>
        </p:txBody>
      </p:sp>
      <p:grpSp>
        <p:nvGrpSpPr>
          <p:cNvPr id="83" name="Group 468"/>
          <p:cNvGrpSpPr/>
          <p:nvPr/>
        </p:nvGrpSpPr>
        <p:grpSpPr>
          <a:xfrm>
            <a:off x="6001367" y="2293146"/>
            <a:ext cx="4718960" cy="1832372"/>
            <a:chOff x="0" y="0"/>
            <a:chExt cx="4718959" cy="1832371"/>
          </a:xfrm>
        </p:grpSpPr>
        <p:grpSp>
          <p:nvGrpSpPr>
            <p:cNvPr id="84" name="Group 466"/>
            <p:cNvGrpSpPr/>
            <p:nvPr/>
          </p:nvGrpSpPr>
          <p:grpSpPr>
            <a:xfrm>
              <a:off x="0" y="-1"/>
              <a:ext cx="4718960" cy="1832373"/>
              <a:chOff x="0" y="0"/>
              <a:chExt cx="4718959" cy="1832371"/>
            </a:xfrm>
          </p:grpSpPr>
          <p:sp>
            <p:nvSpPr>
              <p:cNvPr id="86" name="Shape 461"/>
              <p:cNvSpPr/>
              <p:nvPr/>
            </p:nvSpPr>
            <p:spPr>
              <a:xfrm>
                <a:off x="863596" y="-1"/>
                <a:ext cx="3855364" cy="183237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lnTo>
                      <a:pt x="6778" y="2419"/>
                    </a:ln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lnTo>
                      <a:pt x="14418" y="1119"/>
                    </a:ln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lnTo>
                      <a:pt x="13801" y="17556"/>
                    </a:lnTo>
                    <a:cubicBezTo>
                      <a:pt x="13280" y="19883"/>
                      <a:pt x="11460" y="21199"/>
                      <a:pt x="9738" y="20494"/>
                    </a:cubicBezTo>
                    <a:cubicBezTo>
                      <a:pt x="9016" y="20199"/>
                      <a:pt x="8392" y="19574"/>
                      <a:pt x="7973" y="18727"/>
                    </a:cubicBezTo>
                    <a:lnTo>
                      <a:pt x="7973" y="18727"/>
                    </a:ln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7" name="Shape 462"/>
              <p:cNvSpPr/>
              <p:nvPr/>
            </p:nvSpPr>
            <p:spPr>
              <a:xfrm>
                <a:off x="496986" y="570586"/>
                <a:ext cx="304803" cy="304804"/>
              </a:xfrm>
              <a:prstGeom prst="ellipse">
                <a:avLst/>
              </a:prstGeom>
              <a:solidFill>
                <a:srgbClr val="FFFFFF"/>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8" name="Shape 463"/>
              <p:cNvSpPr/>
              <p:nvPr/>
            </p:nvSpPr>
            <p:spPr>
              <a:xfrm>
                <a:off x="197880" y="591089"/>
                <a:ext cx="203204" cy="203204"/>
              </a:xfrm>
              <a:prstGeom prst="ellipse">
                <a:avLst/>
              </a:prstGeom>
              <a:solidFill>
                <a:srgbClr val="FFFFFF"/>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9" name="Shape 464"/>
              <p:cNvSpPr/>
              <p:nvPr/>
            </p:nvSpPr>
            <p:spPr>
              <a:xfrm>
                <a:off x="0" y="620358"/>
                <a:ext cx="101601" cy="101602"/>
              </a:xfrm>
              <a:prstGeom prst="ellipse">
                <a:avLst/>
              </a:prstGeom>
              <a:solidFill>
                <a:srgbClr val="FFFFFF"/>
              </a:solid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90" name="Shape 465"/>
              <p:cNvSpPr/>
              <p:nvPr/>
            </p:nvSpPr>
            <p:spPr>
              <a:xfrm>
                <a:off x="1059363" y="93174"/>
                <a:ext cx="3532800" cy="155574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lnTo>
                      <a:pt x="1380" y="14010"/>
                    </a:ln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lnTo>
                      <a:pt x="14532" y="19050"/>
                    </a:lnTo>
                    <a:cubicBezTo>
                      <a:pt x="14510" y="19430"/>
                      <a:pt x="14462" y="19806"/>
                      <a:pt x="14386" y="20172"/>
                    </a:cubicBezTo>
                    <a:moveTo>
                      <a:pt x="17421" y="12116"/>
                    </a:moveTo>
                    <a:lnTo>
                      <a:pt x="17421" y="12116"/>
                    </a:lnTo>
                    <a:cubicBezTo>
                      <a:pt x="18505" y="12890"/>
                      <a:pt x="19193" y="14504"/>
                      <a:pt x="19193" y="16273"/>
                    </a:cubicBezTo>
                    <a:moveTo>
                      <a:pt x="21600" y="7649"/>
                    </a:moveTo>
                    <a:lnTo>
                      <a:pt x="21600" y="7649"/>
                    </a:lnTo>
                    <a:cubicBezTo>
                      <a:pt x="21423" y="8256"/>
                      <a:pt x="21153" y="8794"/>
                      <a:pt x="20811" y="9222"/>
                    </a:cubicBezTo>
                    <a:moveTo>
                      <a:pt x="19707" y="1814"/>
                    </a:moveTo>
                    <a:lnTo>
                      <a:pt x="19707" y="1814"/>
                    </a:lnTo>
                    <a:cubicBezTo>
                      <a:pt x="19737" y="2059"/>
                      <a:pt x="19751" y="2307"/>
                      <a:pt x="19749" y="2556"/>
                    </a:cubicBezTo>
                    <a:moveTo>
                      <a:pt x="14668" y="947"/>
                    </a:moveTo>
                    <a:lnTo>
                      <a:pt x="14668" y="947"/>
                    </a:lnTo>
                    <a:cubicBezTo>
                      <a:pt x="14771" y="605"/>
                      <a:pt x="14907" y="286"/>
                      <a:pt x="15073" y="0"/>
                    </a:cubicBezTo>
                    <a:moveTo>
                      <a:pt x="10888" y="1399"/>
                    </a:moveTo>
                    <a:lnTo>
                      <a:pt x="10888" y="1399"/>
                    </a:lnTo>
                    <a:cubicBezTo>
                      <a:pt x="10930" y="1115"/>
                      <a:pt x="10996" y="841"/>
                      <a:pt x="11084" y="582"/>
                    </a:cubicBezTo>
                    <a:moveTo>
                      <a:pt x="6452" y="1676"/>
                    </a:moveTo>
                    <a:lnTo>
                      <a:pt x="6452" y="1676"/>
                    </a:lnTo>
                    <a:cubicBezTo>
                      <a:pt x="6709" y="1897"/>
                      <a:pt x="6947" y="2163"/>
                      <a:pt x="7160" y="2469"/>
                    </a:cubicBezTo>
                    <a:moveTo>
                      <a:pt x="1072" y="7905"/>
                    </a:moveTo>
                    <a:lnTo>
                      <a:pt x="1072" y="7905"/>
                    </a:lnTo>
                    <a:cubicBezTo>
                      <a:pt x="1016" y="7632"/>
                      <a:pt x="974" y="7353"/>
                      <a:pt x="948" y="7071"/>
                    </a:cubicBezTo>
                  </a:path>
                </a:pathLst>
              </a:custGeom>
              <a:noFill/>
              <a:ln w="28575"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grpSp>
        <p:sp>
          <p:nvSpPr>
            <p:cNvPr id="85" name="Shape 467"/>
            <p:cNvSpPr/>
            <p:nvPr/>
          </p:nvSpPr>
          <p:spPr>
            <a:xfrm>
              <a:off x="1190050" y="311665"/>
              <a:ext cx="3225629"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r>
                <a:t>Stakeholders</a:t>
              </a:r>
              <a:r>
                <a:rPr b="1">
                  <a:solidFill>
                    <a:schemeClr val="accent6"/>
                  </a:solidFill>
                </a:rPr>
                <a:t> </a:t>
              </a:r>
              <a:r>
                <a:t>state that </a:t>
              </a:r>
              <a:r>
                <a:rPr b="1">
                  <a:solidFill>
                    <a:schemeClr val="accent6"/>
                  </a:solidFill>
                </a:rPr>
                <a:t>elasticity</a:t>
              </a:r>
              <a:r>
                <a:t> (54%) and </a:t>
              </a:r>
              <a:r>
                <a:rPr b="1">
                  <a:solidFill>
                    <a:schemeClr val="accent6"/>
                  </a:solidFill>
                </a:rPr>
                <a:t>cost reduction </a:t>
              </a:r>
              <a:r>
                <a:t>(48%) are driving cloud adoption</a:t>
              </a:r>
            </a:p>
            <a:p>
              <a:pPr algn="ctr"/>
              <a:r>
                <a:t>[FOC Survey 2013]</a:t>
              </a:r>
            </a:p>
          </p:txBody>
        </p:sp>
      </p:grpSp>
      <p:sp>
        <p:nvSpPr>
          <p:cNvPr id="3" name="Slide Number Placeholder 2"/>
          <p:cNvSpPr>
            <a:spLocks noGrp="1"/>
          </p:cNvSpPr>
          <p:nvPr>
            <p:ph type="sldNum" sz="quarter" idx="12"/>
          </p:nvPr>
        </p:nvSpPr>
        <p:spPr/>
        <p:txBody>
          <a:bodyPr/>
          <a:lstStyle/>
          <a:p>
            <a:fld id="{2E1132C6-AAAE-EC48-8E6B-34456B74D6B2}" type="slidenum">
              <a:rPr lang="en-US" smtClean="0"/>
              <a:t>9</a:t>
            </a:fld>
            <a:endParaRPr lang="en-US" dirty="0"/>
          </a:p>
        </p:txBody>
      </p:sp>
    </p:spTree>
    <p:extLst>
      <p:ext uri="{BB962C8B-B14F-4D97-AF65-F5344CB8AC3E}">
        <p14:creationId xmlns:p14="http://schemas.microsoft.com/office/powerpoint/2010/main" val="155283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79"/>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7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8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iterate>
                                    <p:tmAbs val="0"/>
                                  </p:iterate>
                                  <p:childTnLst>
                                    <p:set>
                                      <p:cBhvr>
                                        <p:cTn id="29" fill="hold">
                                          <p:stCondLst>
                                            <p:cond delay="0"/>
                                          </p:stCondLst>
                                        </p:cTn>
                                        <p:tgtEl>
                                          <p:spTgt spid="7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1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20"/>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iterate>
                                    <p:tmAbs val="0"/>
                                  </p:iterate>
                                  <p:childTnLst>
                                    <p:set>
                                      <p:cBhvr>
                                        <p:cTn id="43" fill="hold">
                                          <p:stCondLst>
                                            <p:cond delay="0"/>
                                          </p:stCondLst>
                                        </p:cTn>
                                        <p:tgtEl>
                                          <p:spTgt spid="7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iterate>
                                    <p:tmAbs val="0"/>
                                  </p:iterate>
                                  <p:childTnLst>
                                    <p:set>
                                      <p:cBhvr>
                                        <p:cTn id="47" fill="hold"/>
                                        <p:tgtEl>
                                          <p:spTgt spid="32"/>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iterate>
                                    <p:tmAbs val="0"/>
                                  </p:iterate>
                                  <p:childTnLst>
                                    <p:set>
                                      <p:cBhvr>
                                        <p:cTn id="50" fill="hold"/>
                                        <p:tgtEl>
                                          <p:spTgt spid="33"/>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iterate>
                                    <p:tmAbs val="0"/>
                                  </p:iterate>
                                  <p:childTnLst>
                                    <p:set>
                                      <p:cBhvr>
                                        <p:cTn id="53" fill="hold"/>
                                        <p:tgtEl>
                                          <p:spTgt spid="8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iterate>
                                    <p:tmAbs val="0"/>
                                  </p:iterate>
                                  <p:childTnLst>
                                    <p:set>
                                      <p:cBhvr>
                                        <p:cTn id="57" fill="hold">
                                          <p:stCondLst>
                                            <p:cond delay="0"/>
                                          </p:stCondLst>
                                        </p:cTn>
                                        <p:tgtEl>
                                          <p:spTgt spid="7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iterate>
                                    <p:tmAbs val="0"/>
                                  </p:iterate>
                                  <p:childTnLst>
                                    <p:set>
                                      <p:cBhvr>
                                        <p:cTn id="61" fill="hold"/>
                                        <p:tgtEl>
                                          <p:spTgt spid="57"/>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iterate>
                                    <p:tmAbs val="0"/>
                                  </p:iterate>
                                  <p:childTnLst>
                                    <p:set>
                                      <p:cBhvr>
                                        <p:cTn id="64" fill="hold"/>
                                        <p:tgtEl>
                                          <p:spTgt spid="39"/>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iterate>
                                    <p:tmAbs val="0"/>
                                  </p:iterate>
                                  <p:childTnLst>
                                    <p:set>
                                      <p:cBhvr>
                                        <p:cTn id="67" fill="hold"/>
                                        <p:tgtEl>
                                          <p:spTgt spid="58"/>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0"/>
                                  </p:stCondLst>
                                  <p:iterate>
                                    <p:tmAbs val="0"/>
                                  </p:iterate>
                                  <p:childTnLst>
                                    <p:set>
                                      <p:cBhvr>
                                        <p:cTn id="70" fill="hold"/>
                                        <p:tgtEl>
                                          <p:spTgt spid="48"/>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iterate>
                                    <p:tmAbs val="0"/>
                                  </p:iterate>
                                  <p:childTnLst>
                                    <p:set>
                                      <p:cBhvr>
                                        <p:cTn id="73" fill="hold"/>
                                        <p:tgtEl>
                                          <p:spTgt spid="59"/>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grpId="0" nodeType="afterEffect">
                                  <p:stCondLst>
                                    <p:cond delay="0"/>
                                  </p:stCondLst>
                                  <p:iterate>
                                    <p:tmAbs val="0"/>
                                  </p:iterate>
                                  <p:childTnLst>
                                    <p:set>
                                      <p:cBhvr>
                                        <p:cTn id="76" fill="hold"/>
                                        <p:tgtEl>
                                          <p:spTgt spid="60"/>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grpId="0" nodeType="afterEffect">
                                  <p:stCondLst>
                                    <p:cond delay="0"/>
                                  </p:stCondLst>
                                  <p:iterate>
                                    <p:tmAbs val="0"/>
                                  </p:iterate>
                                  <p:childTnLst>
                                    <p:set>
                                      <p:cBhvr>
                                        <p:cTn id="79" fill="hold"/>
                                        <p:tgtEl>
                                          <p:spTgt spid="73"/>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iterate>
                                    <p:tmAbs val="0"/>
                                  </p:iterate>
                                  <p:childTnLst>
                                    <p:set>
                                      <p:cBhvr>
                                        <p:cTn id="82" fill="hold"/>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iterate>
                                    <p:tmAbs val="0"/>
                                  </p:iterate>
                                  <p:childTnLst>
                                    <p:set>
                                      <p:cBhvr>
                                        <p:cTn id="86" fill="hold"/>
                                        <p:tgtEl>
                                          <p:spTgt spid="83"/>
                                        </p:tgtEl>
                                        <p:attrNameLst>
                                          <p:attrName>style.visibility</p:attrName>
                                        </p:attrNameLst>
                                      </p:cBhvr>
                                      <p:to>
                                        <p:strVal val="visible"/>
                                      </p:to>
                                    </p:set>
                                    <p:anim calcmode="lin" valueType="num">
                                      <p:cBhvr>
                                        <p:cTn id="87" dur="1000" fill="hold"/>
                                        <p:tgtEl>
                                          <p:spTgt spid="83"/>
                                        </p:tgtEl>
                                        <p:attrNameLst>
                                          <p:attrName>ppt_w</p:attrName>
                                        </p:attrNameLst>
                                      </p:cBhvr>
                                      <p:tavLst>
                                        <p:tav tm="0">
                                          <p:val>
                                            <p:fltVal val="0"/>
                                          </p:val>
                                        </p:tav>
                                        <p:tav tm="100000">
                                          <p:val>
                                            <p:strVal val="#ppt_w"/>
                                          </p:val>
                                        </p:tav>
                                      </p:tavLst>
                                    </p:anim>
                                    <p:anim calcmode="lin" valueType="num">
                                      <p:cBhvr>
                                        <p:cTn id="88" dur="1000" fill="hold"/>
                                        <p:tgtEl>
                                          <p:spTgt spid="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0" grpId="0" animBg="1" advAuto="0"/>
      <p:bldP spid="15" grpId="0" animBg="1" advAuto="0"/>
      <p:bldP spid="19" grpId="0" animBg="1" advAuto="0"/>
      <p:bldP spid="20" grpId="0" animBg="1" advAuto="0"/>
      <p:bldP spid="32" grpId="0" animBg="1" advAuto="0"/>
      <p:bldP spid="33" grpId="0" animBg="1" advAuto="0"/>
      <p:bldP spid="39" grpId="0" animBg="1" advAuto="0"/>
      <p:bldP spid="48" grpId="0" animBg="1" advAuto="0"/>
      <p:bldP spid="57" grpId="0" animBg="1" advAuto="0"/>
      <p:bldP spid="58" grpId="0" animBg="1" advAuto="0"/>
      <p:bldP spid="59" grpId="0" animBg="1" advAuto="0"/>
      <p:bldP spid="60" grpId="0" animBg="1" advAuto="0"/>
      <p:bldP spid="61" grpId="0" animBg="1" advAuto="0"/>
      <p:bldP spid="73" grpId="0" animBg="1" advAuto="0"/>
      <p:bldP spid="74" grpId="0" animBg="1" advAuto="0"/>
      <p:bldP spid="75" grpId="0" animBg="1" advAuto="0"/>
      <p:bldP spid="76" grpId="0" animBg="1" advAuto="0"/>
      <p:bldP spid="77" grpId="0" animBg="1" advAuto="0"/>
      <p:bldP spid="78" grpId="0" animBg="1" advAuto="0"/>
      <p:bldP spid="79" grpId="0" animBg="1" advAuto="0"/>
      <p:bldP spid="80" grpId="0" animBg="1" advAuto="0"/>
      <p:bldP spid="81" grpId="0" animBg="1" advAuto="0"/>
      <p:bldP spid="82" grpId="0" animBg="1" advAuto="0"/>
      <p:bldP spid="83" grpId="0" animBg="1" advAuto="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 name="pasted-image.tif"/>
          <p:cNvPicPr>
            <a:picLocks noChangeAspect="1"/>
          </p:cNvPicPr>
          <p:nvPr/>
        </p:nvPicPr>
        <p:blipFill>
          <a:blip r:embed="rId2">
            <a:extLst/>
          </a:blip>
          <a:stretch>
            <a:fillRect/>
          </a:stretch>
        </p:blipFill>
        <p:spPr>
          <a:xfrm>
            <a:off x="1524000" y="590529"/>
            <a:ext cx="9144000" cy="5676942"/>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t>90</a:t>
            </a:fld>
            <a:endParaRPr lang="uk-UA"/>
          </a:p>
        </p:txBody>
      </p:sp>
    </p:spTree>
    <p:extLst>
      <p:ext uri="{BB962C8B-B14F-4D97-AF65-F5344CB8AC3E}">
        <p14:creationId xmlns:p14="http://schemas.microsoft.com/office/powerpoint/2010/main" val="584299101"/>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Monitor Server</a:t>
            </a:r>
            <a:endParaRPr lang="en-US" dirty="0"/>
          </a:p>
        </p:txBody>
      </p:sp>
      <p:sp>
        <p:nvSpPr>
          <p:cNvPr id="3" name="Content Placeholder 2"/>
          <p:cNvSpPr>
            <a:spLocks noGrp="1"/>
          </p:cNvSpPr>
          <p:nvPr>
            <p:ph idx="1"/>
          </p:nvPr>
        </p:nvSpPr>
        <p:spPr>
          <a:xfrm>
            <a:off x="838200" y="1825625"/>
            <a:ext cx="6651812" cy="4351338"/>
          </a:xfrm>
        </p:spPr>
        <p:txBody>
          <a:bodyPr>
            <a:normAutofit/>
          </a:bodyPr>
          <a:lstStyle/>
          <a:p>
            <a:pPr marL="342900" indent="-342900" algn="just">
              <a:lnSpc>
                <a:spcPct val="150000"/>
              </a:lnSpc>
              <a:spcBef>
                <a:spcPts val="500"/>
              </a:spcBef>
              <a:buClr>
                <a:schemeClr val="accent6"/>
              </a:buClr>
              <a:buSzPct val="100000"/>
              <a:defRPr sz="2400"/>
            </a:pPr>
            <a:r>
              <a:rPr lang="en-US" sz="2400" dirty="0">
                <a:latin typeface="Century Gothic" charset="0"/>
                <a:ea typeface="Century Gothic" charset="0"/>
                <a:cs typeface="Century Gothic" charset="0"/>
              </a:rPr>
              <a:t>Receives metrics from Monitoring Agents</a:t>
            </a:r>
          </a:p>
          <a:p>
            <a:pPr marL="342900" indent="-342900" algn="just">
              <a:lnSpc>
                <a:spcPct val="150000"/>
              </a:lnSpc>
              <a:spcBef>
                <a:spcPts val="500"/>
              </a:spcBef>
              <a:buClr>
                <a:schemeClr val="accent6"/>
              </a:buClr>
              <a:buSzPct val="100000"/>
              <a:defRPr sz="2400"/>
            </a:pPr>
            <a:r>
              <a:rPr lang="en-US" sz="2400" dirty="0">
                <a:solidFill>
                  <a:schemeClr val="accent2">
                    <a:lumMod val="75000"/>
                  </a:schemeClr>
                </a:solidFill>
                <a:latin typeface="Century Gothic" charset="0"/>
                <a:ea typeface="Century Gothic" charset="0"/>
                <a:cs typeface="Century Gothic" charset="0"/>
              </a:rPr>
              <a:t>Aggregates</a:t>
            </a:r>
            <a:r>
              <a:rPr lang="en-US" sz="2400" dirty="0">
                <a:latin typeface="Century Gothic" charset="0"/>
                <a:ea typeface="Century Gothic" charset="0"/>
                <a:cs typeface="Century Gothic" charset="0"/>
              </a:rPr>
              <a:t>, </a:t>
            </a:r>
            <a:r>
              <a:rPr lang="en-US" sz="2400" dirty="0">
                <a:solidFill>
                  <a:schemeClr val="accent2">
                    <a:lumMod val="75000"/>
                  </a:schemeClr>
                </a:solidFill>
                <a:latin typeface="Century Gothic" charset="0"/>
                <a:ea typeface="Century Gothic" charset="0"/>
                <a:cs typeface="Century Gothic" charset="0"/>
              </a:rPr>
              <a:t>filters</a:t>
            </a:r>
            <a:r>
              <a:rPr lang="en-US" sz="2400" dirty="0">
                <a:latin typeface="Century Gothic" charset="0"/>
                <a:ea typeface="Century Gothic" charset="0"/>
                <a:cs typeface="Century Gothic" charset="0"/>
              </a:rPr>
              <a:t>, </a:t>
            </a:r>
            <a:r>
              <a:rPr lang="en-US" sz="2400" dirty="0">
                <a:solidFill>
                  <a:schemeClr val="accent2">
                    <a:lumMod val="75000"/>
                  </a:schemeClr>
                </a:solidFill>
                <a:latin typeface="Century Gothic" charset="0"/>
                <a:ea typeface="Century Gothic" charset="0"/>
                <a:cs typeface="Century Gothic" charset="0"/>
              </a:rPr>
              <a:t>processes</a:t>
            </a:r>
            <a:r>
              <a:rPr lang="en-US" sz="2400" dirty="0">
                <a:latin typeface="Century Gothic" charset="0"/>
                <a:ea typeface="Century Gothic" charset="0"/>
                <a:cs typeface="Century Gothic" charset="0"/>
              </a:rPr>
              <a:t> and </a:t>
            </a:r>
            <a:r>
              <a:rPr lang="en-US" sz="2400" dirty="0">
                <a:solidFill>
                  <a:schemeClr val="accent2">
                    <a:lumMod val="75000"/>
                  </a:schemeClr>
                </a:solidFill>
                <a:latin typeface="Century Gothic" charset="0"/>
                <a:ea typeface="Century Gothic" charset="0"/>
                <a:cs typeface="Century Gothic" charset="0"/>
              </a:rPr>
              <a:t>stores</a:t>
            </a:r>
            <a:r>
              <a:rPr lang="en-US" sz="2400" dirty="0">
                <a:latin typeface="Century Gothic" charset="0"/>
                <a:ea typeface="Century Gothic" charset="0"/>
                <a:cs typeface="Century Gothic" charset="0"/>
              </a:rPr>
              <a:t> metrics in </a:t>
            </a:r>
            <a:r>
              <a:rPr lang="en-US" sz="2400" dirty="0" smtClean="0">
                <a:latin typeface="Century Gothic" charset="0"/>
                <a:ea typeface="Century Gothic" charset="0"/>
                <a:cs typeface="Century Gothic" charset="0"/>
              </a:rPr>
              <a:t>Database</a:t>
            </a:r>
          </a:p>
          <a:p>
            <a:pPr marL="342900" indent="-342900" algn="just">
              <a:lnSpc>
                <a:spcPct val="150000"/>
              </a:lnSpc>
              <a:spcBef>
                <a:spcPts val="500"/>
              </a:spcBef>
              <a:buClr>
                <a:schemeClr val="accent6"/>
              </a:buClr>
              <a:buSzPct val="100000"/>
              <a:defRPr sz="2400"/>
            </a:pPr>
            <a:r>
              <a:rPr lang="en-US" sz="2400" dirty="0">
                <a:latin typeface="Century Gothic" charset="0"/>
                <a:ea typeface="Century Gothic" charset="0"/>
                <a:cs typeface="Century Gothic" charset="0"/>
              </a:rPr>
              <a:t>Handles user metric and configuration requests</a:t>
            </a:r>
          </a:p>
          <a:p>
            <a:pPr marL="342900" indent="-342900" algn="just">
              <a:lnSpc>
                <a:spcPct val="150000"/>
              </a:lnSpc>
              <a:spcBef>
                <a:spcPts val="500"/>
              </a:spcBef>
              <a:buClr>
                <a:schemeClr val="accent6"/>
              </a:buClr>
              <a:buSzPct val="100000"/>
              <a:defRPr sz="2400"/>
            </a:pPr>
            <a:r>
              <a:rPr lang="en-US" sz="2400" dirty="0">
                <a:solidFill>
                  <a:schemeClr val="accent2">
                    <a:lumMod val="75000"/>
                  </a:schemeClr>
                </a:solidFill>
                <a:latin typeface="Century Gothic" charset="0"/>
                <a:ea typeface="Century Gothic" charset="0"/>
                <a:cs typeface="Century Gothic" charset="0"/>
              </a:rPr>
              <a:t>Hierarchy</a:t>
            </a:r>
            <a:r>
              <a:rPr lang="en-US" sz="2400" dirty="0">
                <a:latin typeface="Century Gothic" charset="0"/>
                <a:ea typeface="Century Gothic" charset="0"/>
                <a:cs typeface="Century Gothic" charset="0"/>
              </a:rPr>
              <a:t> of Monitoring Servers for greater </a:t>
            </a:r>
            <a:r>
              <a:rPr lang="en-US" sz="2400" dirty="0" smtClean="0">
                <a:solidFill>
                  <a:schemeClr val="accent2">
                    <a:lumMod val="75000"/>
                  </a:schemeClr>
                </a:solidFill>
                <a:latin typeface="Century Gothic" charset="0"/>
                <a:ea typeface="Century Gothic" charset="0"/>
                <a:cs typeface="Century Gothic" charset="0"/>
              </a:rPr>
              <a:t>scalability</a:t>
            </a:r>
            <a:endParaRPr lang="en-US" sz="2400" dirty="0">
              <a:solidFill>
                <a:schemeClr val="accent2">
                  <a:lumMod val="75000"/>
                </a:schemeClr>
              </a:solidFill>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8" name="image35.png"/>
          <p:cNvPicPr>
            <a:picLocks noChangeAspect="1"/>
          </p:cNvPicPr>
          <p:nvPr/>
        </p:nvPicPr>
        <p:blipFill>
          <a:blip r:embed="rId3">
            <a:extLst/>
          </a:blip>
          <a:stretch>
            <a:fillRect/>
          </a:stretch>
        </p:blipFill>
        <p:spPr>
          <a:xfrm>
            <a:off x="7628887" y="2656490"/>
            <a:ext cx="4563113" cy="2734058"/>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91</a:t>
            </a:fld>
            <a:endParaRPr lang="en-US" dirty="0"/>
          </a:p>
        </p:txBody>
      </p:sp>
    </p:spTree>
    <p:extLst>
      <p:ext uri="{BB962C8B-B14F-4D97-AF65-F5344CB8AC3E}">
        <p14:creationId xmlns:p14="http://schemas.microsoft.com/office/powerpoint/2010/main" val="5785253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697941" y="6356350"/>
            <a:ext cx="5082987" cy="365125"/>
          </a:xfrm>
        </p:spPr>
        <p:txBody>
          <a:bodyPr/>
          <a:lstStyle/>
          <a:p>
            <a:r>
              <a:rPr lang="en-US" smtClean="0"/>
              <a:t>IEEE/ACM International Conference on Utility and Cloud Computing (UCC 2015)</a:t>
            </a:r>
            <a:endParaRPr lang="en-US" dirty="0"/>
          </a:p>
        </p:txBody>
      </p:sp>
      <p:pic>
        <p:nvPicPr>
          <p:cNvPr id="6" name="pasted-image.tif"/>
          <p:cNvPicPr>
            <a:picLocks noChangeAspect="1"/>
          </p:cNvPicPr>
          <p:nvPr/>
        </p:nvPicPr>
        <p:blipFill>
          <a:blip r:embed="rId2">
            <a:extLst/>
          </a:blip>
          <a:stretch>
            <a:fillRect/>
          </a:stretch>
        </p:blipFill>
        <p:spPr>
          <a:xfrm>
            <a:off x="1407382" y="614456"/>
            <a:ext cx="9377237" cy="5629088"/>
          </a:xfrm>
          <a:prstGeom prst="rect">
            <a:avLst/>
          </a:prstGeom>
          <a:ln w="12700">
            <a:miter lim="400000"/>
          </a:ln>
        </p:spPr>
      </p:pic>
      <p:sp>
        <p:nvSpPr>
          <p:cNvPr id="2" name="Slide Number Placeholder 1"/>
          <p:cNvSpPr>
            <a:spLocks noGrp="1"/>
          </p:cNvSpPr>
          <p:nvPr>
            <p:ph type="sldNum" sz="quarter" idx="12"/>
          </p:nvPr>
        </p:nvSpPr>
        <p:spPr/>
        <p:txBody>
          <a:bodyPr/>
          <a:lstStyle/>
          <a:p>
            <a:fld id="{2E1132C6-AAAE-EC48-8E6B-34456B74D6B2}" type="slidenum">
              <a:rPr lang="en-US" smtClean="0"/>
              <a:t>92</a:t>
            </a:fld>
            <a:endParaRPr lang="en-US"/>
          </a:p>
        </p:txBody>
      </p:sp>
    </p:spTree>
    <p:extLst>
      <p:ext uri="{BB962C8B-B14F-4D97-AF65-F5344CB8AC3E}">
        <p14:creationId xmlns:p14="http://schemas.microsoft.com/office/powerpoint/2010/main" val="16338369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Dynamic Agent Discovery</a:t>
            </a:r>
            <a:endParaRPr lang="en-US" dirty="0"/>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102" name="Group 101"/>
          <p:cNvGrpSpPr/>
          <p:nvPr/>
        </p:nvGrpSpPr>
        <p:grpSpPr>
          <a:xfrm>
            <a:off x="2716305" y="1833283"/>
            <a:ext cx="7785847" cy="3411070"/>
            <a:chOff x="2702859" y="1887071"/>
            <a:chExt cx="6781800" cy="3205749"/>
          </a:xfrm>
        </p:grpSpPr>
        <p:grpSp>
          <p:nvGrpSpPr>
            <p:cNvPr id="54" name="Group 1151"/>
            <p:cNvGrpSpPr/>
            <p:nvPr/>
          </p:nvGrpSpPr>
          <p:grpSpPr>
            <a:xfrm>
              <a:off x="2702859" y="1893312"/>
              <a:ext cx="1143000" cy="721041"/>
              <a:chOff x="0" y="0"/>
              <a:chExt cx="1143000" cy="721039"/>
            </a:xfrm>
          </p:grpSpPr>
          <p:sp>
            <p:nvSpPr>
              <p:cNvPr id="55" name="Shape 1149"/>
              <p:cNvSpPr/>
              <p:nvPr/>
            </p:nvSpPr>
            <p:spPr>
              <a:xfrm>
                <a:off x="0" y="0"/>
                <a:ext cx="1143000" cy="457200"/>
              </a:xfrm>
              <a:prstGeom prst="rect">
                <a:avLst/>
              </a:prstGeom>
              <a:no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56" name="Shape 1150"/>
              <p:cNvSpPr/>
              <p:nvPr/>
            </p:nvSpPr>
            <p:spPr>
              <a:xfrm>
                <a:off x="76200" y="74711"/>
                <a:ext cx="990600" cy="646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Subscriber</a:t>
                </a:r>
              </a:p>
            </p:txBody>
          </p:sp>
        </p:grpSp>
        <p:grpSp>
          <p:nvGrpSpPr>
            <p:cNvPr id="57" name="Group 1154"/>
            <p:cNvGrpSpPr/>
            <p:nvPr/>
          </p:nvGrpSpPr>
          <p:grpSpPr>
            <a:xfrm>
              <a:off x="4226858" y="1887071"/>
              <a:ext cx="1143001" cy="457200"/>
              <a:chOff x="-1" y="0"/>
              <a:chExt cx="1143001" cy="457200"/>
            </a:xfrm>
          </p:grpSpPr>
          <p:sp>
            <p:nvSpPr>
              <p:cNvPr id="58" name="Shape 1152"/>
              <p:cNvSpPr/>
              <p:nvPr/>
            </p:nvSpPr>
            <p:spPr>
              <a:xfrm>
                <a:off x="0" y="0"/>
                <a:ext cx="1143000" cy="457200"/>
              </a:xfrm>
              <a:prstGeom prst="rect">
                <a:avLst/>
              </a:prstGeom>
              <a:no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59" name="Shape 1153"/>
              <p:cNvSpPr/>
              <p:nvPr/>
            </p:nvSpPr>
            <p:spPr>
              <a:xfrm>
                <a:off x="-1" y="61808"/>
                <a:ext cx="1143000" cy="3470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b="1"/>
                </a:lvl1pPr>
              </a:lstStyle>
              <a:p>
                <a:pPr>
                  <a:defRPr sz="1800" b="0"/>
                </a:pPr>
                <a:r>
                  <a:rPr/>
                  <a:t> Publisher</a:t>
                </a:r>
              </a:p>
            </p:txBody>
          </p:sp>
        </p:grpSp>
        <p:sp>
          <p:nvSpPr>
            <p:cNvPr id="60" name="Shape 1155"/>
            <p:cNvSpPr/>
            <p:nvPr/>
          </p:nvSpPr>
          <p:spPr>
            <a:xfrm flipH="1">
              <a:off x="3274360" y="2350510"/>
              <a:ext cx="1" cy="2422268"/>
            </a:xfrm>
            <a:prstGeom prst="line">
              <a:avLst/>
            </a:prstGeom>
            <a:ln w="28575">
              <a:solidFill>
                <a:srgbClr val="1F497D"/>
              </a:solidFill>
              <a:bevel/>
            </a:ln>
          </p:spPr>
          <p:txBody>
            <a:bodyPr lIns="45719" rIns="45719"/>
            <a:lstStyle/>
            <a:p>
              <a:pPr defTabSz="457200">
                <a:defRPr sz="1200">
                  <a:latin typeface="+mj-lt"/>
                  <a:ea typeface="+mj-ea"/>
                  <a:cs typeface="+mj-cs"/>
                  <a:sym typeface="Helvetica"/>
                </a:defRPr>
              </a:pPr>
              <a:endParaRPr sz="1200"/>
            </a:p>
          </p:txBody>
        </p:sp>
        <p:sp>
          <p:nvSpPr>
            <p:cNvPr id="61" name="Shape 1156"/>
            <p:cNvSpPr/>
            <p:nvPr/>
          </p:nvSpPr>
          <p:spPr>
            <a:xfrm flipH="1">
              <a:off x="4760260" y="2350510"/>
              <a:ext cx="1" cy="2422268"/>
            </a:xfrm>
            <a:prstGeom prst="line">
              <a:avLst/>
            </a:prstGeom>
            <a:ln w="28575">
              <a:solidFill>
                <a:srgbClr val="1F497D"/>
              </a:solidFill>
              <a:bevel/>
            </a:ln>
          </p:spPr>
          <p:txBody>
            <a:bodyPr lIns="45719" rIns="45719"/>
            <a:lstStyle/>
            <a:p>
              <a:pPr defTabSz="457200">
                <a:defRPr sz="1200">
                  <a:latin typeface="+mj-lt"/>
                  <a:ea typeface="+mj-ea"/>
                  <a:cs typeface="+mj-cs"/>
                  <a:sym typeface="Helvetica"/>
                </a:defRPr>
              </a:pPr>
              <a:endParaRPr sz="1200"/>
            </a:p>
          </p:txBody>
        </p:sp>
        <p:grpSp>
          <p:nvGrpSpPr>
            <p:cNvPr id="62" name="Group 1160"/>
            <p:cNvGrpSpPr/>
            <p:nvPr/>
          </p:nvGrpSpPr>
          <p:grpSpPr>
            <a:xfrm>
              <a:off x="4760259" y="2595988"/>
              <a:ext cx="457200" cy="228601"/>
              <a:chOff x="0" y="0"/>
              <a:chExt cx="457200" cy="228600"/>
            </a:xfrm>
          </p:grpSpPr>
          <p:sp>
            <p:nvSpPr>
              <p:cNvPr id="63" name="Shape 1157"/>
              <p:cNvSpPr/>
              <p:nvPr/>
            </p:nvSpPr>
            <p:spPr>
              <a:xfrm>
                <a:off x="0" y="-1"/>
                <a:ext cx="457200" cy="1"/>
              </a:xfrm>
              <a:prstGeom prst="line">
                <a:avLst/>
              </a:prstGeom>
              <a:noFill/>
              <a:ln w="19050" cap="flat">
                <a:solidFill>
                  <a:srgbClr val="1F497D"/>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sz="1200"/>
              </a:p>
            </p:txBody>
          </p:sp>
          <p:sp>
            <p:nvSpPr>
              <p:cNvPr id="64" name="Shape 1158"/>
              <p:cNvSpPr/>
              <p:nvPr/>
            </p:nvSpPr>
            <p:spPr>
              <a:xfrm>
                <a:off x="456760" y="0"/>
                <a:ext cx="1" cy="228600"/>
              </a:xfrm>
              <a:prstGeom prst="line">
                <a:avLst/>
              </a:prstGeom>
              <a:noFill/>
              <a:ln w="19050" cap="flat">
                <a:solidFill>
                  <a:srgbClr val="1F497D"/>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sz="1200"/>
              </a:p>
            </p:txBody>
          </p:sp>
          <p:sp>
            <p:nvSpPr>
              <p:cNvPr id="65" name="Shape 1159"/>
              <p:cNvSpPr/>
              <p:nvPr/>
            </p:nvSpPr>
            <p:spPr>
              <a:xfrm flipH="1" flipV="1">
                <a:off x="0" y="228600"/>
                <a:ext cx="456761" cy="1"/>
              </a:xfrm>
              <a:prstGeom prst="line">
                <a:avLst/>
              </a:prstGeom>
              <a:noFill/>
              <a:ln w="19050" cap="flat">
                <a:solidFill>
                  <a:srgbClr val="1F497D"/>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sz="1200"/>
              </a:p>
            </p:txBody>
          </p:sp>
        </p:grpSp>
        <p:sp>
          <p:nvSpPr>
            <p:cNvPr id="66" name="Shape 1161"/>
            <p:cNvSpPr/>
            <p:nvPr/>
          </p:nvSpPr>
          <p:spPr>
            <a:xfrm>
              <a:off x="5204049" y="2494843"/>
              <a:ext cx="1190622" cy="54957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100" b="1"/>
              </a:lvl1pPr>
            </a:lstStyle>
            <a:p>
              <a:pPr>
                <a:defRPr sz="1800" b="0"/>
              </a:pPr>
              <a:r>
                <a:rPr sz="1600" dirty="0"/>
                <a:t>Bind to IP  and Port</a:t>
              </a:r>
            </a:p>
          </p:txBody>
        </p:sp>
        <p:sp>
          <p:nvSpPr>
            <p:cNvPr id="67" name="Shape 1162"/>
            <p:cNvSpPr/>
            <p:nvPr/>
          </p:nvSpPr>
          <p:spPr>
            <a:xfrm>
              <a:off x="3274359" y="3129388"/>
              <a:ext cx="1485900"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68" name="Shape 1163"/>
            <p:cNvSpPr/>
            <p:nvPr/>
          </p:nvSpPr>
          <p:spPr>
            <a:xfrm flipH="1" flipV="1">
              <a:off x="3274359" y="3434188"/>
              <a:ext cx="1485900" cy="1"/>
            </a:xfrm>
            <a:prstGeom prst="line">
              <a:avLst/>
            </a:prstGeom>
            <a:ln w="19050">
              <a:solidFill>
                <a:srgbClr val="1F497D"/>
              </a:solidFill>
              <a:prstDash val="dash"/>
              <a:bevel/>
              <a:tailEnd type="triangle"/>
            </a:ln>
          </p:spPr>
          <p:txBody>
            <a:bodyPr lIns="45719" rIns="45719"/>
            <a:lstStyle/>
            <a:p>
              <a:pPr defTabSz="457200">
                <a:defRPr sz="1200">
                  <a:latin typeface="+mj-lt"/>
                  <a:ea typeface="+mj-ea"/>
                  <a:cs typeface="+mj-cs"/>
                  <a:sym typeface="Helvetica"/>
                </a:defRPr>
              </a:pPr>
              <a:endParaRPr sz="1200"/>
            </a:p>
          </p:txBody>
        </p:sp>
        <p:sp>
          <p:nvSpPr>
            <p:cNvPr id="69" name="Shape 1164"/>
            <p:cNvSpPr/>
            <p:nvPr/>
          </p:nvSpPr>
          <p:spPr>
            <a:xfrm flipH="1">
              <a:off x="3274359" y="3815189"/>
              <a:ext cx="148590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0" name="Shape 1165"/>
            <p:cNvSpPr/>
            <p:nvPr/>
          </p:nvSpPr>
          <p:spPr>
            <a:xfrm flipH="1">
              <a:off x="3274358" y="4043789"/>
              <a:ext cx="148590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1" name="Shape 1166"/>
            <p:cNvSpPr/>
            <p:nvPr/>
          </p:nvSpPr>
          <p:spPr>
            <a:xfrm flipH="1">
              <a:off x="3274358" y="4272389"/>
              <a:ext cx="148590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72" name="Shape 1167"/>
            <p:cNvSpPr/>
            <p:nvPr/>
          </p:nvSpPr>
          <p:spPr>
            <a:xfrm>
              <a:off x="3299050" y="2867778"/>
              <a:ext cx="1436523" cy="34710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100" b="1"/>
              </a:lvl1pPr>
            </a:lstStyle>
            <a:p>
              <a:pPr algn="ctr">
                <a:defRPr sz="1800" b="0"/>
              </a:pPr>
              <a:r>
                <a:rPr/>
                <a:t>subscribe</a:t>
              </a:r>
            </a:p>
          </p:txBody>
        </p:sp>
        <p:sp>
          <p:nvSpPr>
            <p:cNvPr id="73" name="Shape 1168"/>
            <p:cNvSpPr/>
            <p:nvPr/>
          </p:nvSpPr>
          <p:spPr>
            <a:xfrm>
              <a:off x="3249671" y="3180313"/>
              <a:ext cx="1510588" cy="31817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100" b="1"/>
              </a:lvl1pPr>
            </a:lstStyle>
            <a:p>
              <a:pPr algn="ctr">
                <a:defRPr sz="1800" b="0"/>
              </a:pPr>
              <a:r>
                <a:rPr sz="1600" dirty="0"/>
                <a:t>status: connected</a:t>
              </a:r>
            </a:p>
          </p:txBody>
        </p:sp>
        <p:sp>
          <p:nvSpPr>
            <p:cNvPr id="74" name="Shape 1169"/>
            <p:cNvSpPr/>
            <p:nvPr/>
          </p:nvSpPr>
          <p:spPr>
            <a:xfrm>
              <a:off x="3283888" y="3586588"/>
              <a:ext cx="1462960" cy="34710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100" b="1"/>
              </a:lvl1pPr>
            </a:lstStyle>
            <a:p>
              <a:pPr algn="ctr">
                <a:defRPr sz="1800" b="0"/>
              </a:pPr>
              <a:r>
                <a:rPr dirty="0"/>
                <a:t>event stream</a:t>
              </a:r>
            </a:p>
          </p:txBody>
        </p:sp>
        <p:grpSp>
          <p:nvGrpSpPr>
            <p:cNvPr id="75" name="Group 1172"/>
            <p:cNvGrpSpPr/>
            <p:nvPr/>
          </p:nvGrpSpPr>
          <p:grpSpPr>
            <a:xfrm>
              <a:off x="6817659" y="1893312"/>
              <a:ext cx="1143000" cy="457201"/>
              <a:chOff x="0" y="0"/>
              <a:chExt cx="1143000" cy="457200"/>
            </a:xfrm>
          </p:grpSpPr>
          <p:sp>
            <p:nvSpPr>
              <p:cNvPr id="76" name="Shape 1170"/>
              <p:cNvSpPr/>
              <p:nvPr/>
            </p:nvSpPr>
            <p:spPr>
              <a:xfrm>
                <a:off x="0" y="0"/>
                <a:ext cx="1143000" cy="457200"/>
              </a:xfrm>
              <a:prstGeom prst="rect">
                <a:avLst/>
              </a:prstGeom>
              <a:no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77" name="Shape 1171"/>
              <p:cNvSpPr/>
              <p:nvPr/>
            </p:nvSpPr>
            <p:spPr>
              <a:xfrm>
                <a:off x="76200" y="74711"/>
                <a:ext cx="990600" cy="369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b="1"/>
                </a:lvl1pPr>
              </a:lstStyle>
              <a:p>
                <a:pPr>
                  <a:defRPr sz="1800" b="0"/>
                </a:pPr>
                <a:r>
                  <a:rPr dirty="0"/>
                  <a:t>Server</a:t>
                </a:r>
              </a:p>
            </p:txBody>
          </p:sp>
        </p:grpSp>
        <p:grpSp>
          <p:nvGrpSpPr>
            <p:cNvPr id="78" name="Group 1175"/>
            <p:cNvGrpSpPr/>
            <p:nvPr/>
          </p:nvGrpSpPr>
          <p:grpSpPr>
            <a:xfrm>
              <a:off x="8341659" y="1887071"/>
              <a:ext cx="1143000" cy="457200"/>
              <a:chOff x="0" y="0"/>
              <a:chExt cx="1143000" cy="457200"/>
            </a:xfrm>
          </p:grpSpPr>
          <p:sp>
            <p:nvSpPr>
              <p:cNvPr id="79" name="Shape 1173"/>
              <p:cNvSpPr/>
              <p:nvPr/>
            </p:nvSpPr>
            <p:spPr>
              <a:xfrm>
                <a:off x="0" y="0"/>
                <a:ext cx="1143000" cy="457200"/>
              </a:xfrm>
              <a:prstGeom prst="rect">
                <a:avLst/>
              </a:prstGeom>
              <a:noFill/>
              <a:ln w="25400" cap="flat">
                <a:solidFill>
                  <a:srgbClr val="3A5E8A"/>
                </a:solidFill>
                <a:prstDash val="solid"/>
                <a:bevel/>
              </a:ln>
              <a:effectLst/>
            </p:spPr>
            <p:txBody>
              <a:bodyPr wrap="square" lIns="45719" tIns="45719" rIns="45719" bIns="45719" numCol="1" anchor="ctr">
                <a:noAutofit/>
              </a:bodyPr>
              <a:lstStyle/>
              <a:p>
                <a:pPr algn="ctr">
                  <a:defRPr>
                    <a:solidFill>
                      <a:srgbClr val="FFFFFF"/>
                    </a:solidFill>
                  </a:defRPr>
                </a:pPr>
                <a:endParaRPr/>
              </a:p>
            </p:txBody>
          </p:sp>
          <p:sp>
            <p:nvSpPr>
              <p:cNvPr id="80" name="Shape 1174"/>
              <p:cNvSpPr/>
              <p:nvPr/>
            </p:nvSpPr>
            <p:spPr>
              <a:xfrm>
                <a:off x="76200" y="74711"/>
                <a:ext cx="990600"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b="1"/>
                </a:lvl1pPr>
              </a:lstStyle>
              <a:p>
                <a:pPr>
                  <a:defRPr sz="1800" b="0"/>
                </a:pPr>
                <a:r>
                  <a:rPr/>
                  <a:t> Agent</a:t>
                </a:r>
              </a:p>
            </p:txBody>
          </p:sp>
        </p:grpSp>
        <p:sp>
          <p:nvSpPr>
            <p:cNvPr id="81" name="Shape 1176"/>
            <p:cNvSpPr/>
            <p:nvPr/>
          </p:nvSpPr>
          <p:spPr>
            <a:xfrm flipH="1">
              <a:off x="7385274" y="2350510"/>
              <a:ext cx="3887" cy="2436228"/>
            </a:xfrm>
            <a:prstGeom prst="line">
              <a:avLst/>
            </a:prstGeom>
            <a:ln w="28575">
              <a:solidFill>
                <a:srgbClr val="1F497D"/>
              </a:solidFill>
              <a:bevel/>
            </a:ln>
          </p:spPr>
          <p:txBody>
            <a:bodyPr lIns="45719" rIns="45719"/>
            <a:lstStyle/>
            <a:p>
              <a:pPr defTabSz="457200">
                <a:defRPr sz="1200">
                  <a:latin typeface="+mj-lt"/>
                  <a:ea typeface="+mj-ea"/>
                  <a:cs typeface="+mj-cs"/>
                  <a:sym typeface="Helvetica"/>
                </a:defRPr>
              </a:pPr>
              <a:endParaRPr sz="1200"/>
            </a:p>
          </p:txBody>
        </p:sp>
        <p:sp>
          <p:nvSpPr>
            <p:cNvPr id="82" name="Shape 1177"/>
            <p:cNvSpPr/>
            <p:nvPr/>
          </p:nvSpPr>
          <p:spPr>
            <a:xfrm>
              <a:off x="8875059" y="2350510"/>
              <a:ext cx="3" cy="2422268"/>
            </a:xfrm>
            <a:prstGeom prst="line">
              <a:avLst/>
            </a:prstGeom>
            <a:ln w="28575">
              <a:solidFill>
                <a:srgbClr val="1F497D"/>
              </a:solidFill>
              <a:bevel/>
            </a:ln>
          </p:spPr>
          <p:txBody>
            <a:bodyPr lIns="45719" rIns="45719"/>
            <a:lstStyle/>
            <a:p>
              <a:pPr defTabSz="457200">
                <a:defRPr sz="1200">
                  <a:latin typeface="+mj-lt"/>
                  <a:ea typeface="+mj-ea"/>
                  <a:cs typeface="+mj-cs"/>
                  <a:sym typeface="Helvetica"/>
                </a:defRPr>
              </a:pPr>
              <a:endParaRPr sz="1200"/>
            </a:p>
          </p:txBody>
        </p:sp>
        <p:grpSp>
          <p:nvGrpSpPr>
            <p:cNvPr id="83" name="Group 1181"/>
            <p:cNvGrpSpPr/>
            <p:nvPr/>
          </p:nvGrpSpPr>
          <p:grpSpPr>
            <a:xfrm>
              <a:off x="7427259" y="2544733"/>
              <a:ext cx="457200" cy="228601"/>
              <a:chOff x="0" y="0"/>
              <a:chExt cx="457200" cy="228600"/>
            </a:xfrm>
          </p:grpSpPr>
          <p:sp>
            <p:nvSpPr>
              <p:cNvPr id="84" name="Shape 1178"/>
              <p:cNvSpPr/>
              <p:nvPr/>
            </p:nvSpPr>
            <p:spPr>
              <a:xfrm>
                <a:off x="0" y="-1"/>
                <a:ext cx="457200" cy="1"/>
              </a:xfrm>
              <a:prstGeom prst="line">
                <a:avLst/>
              </a:prstGeom>
              <a:noFill/>
              <a:ln w="19050" cap="flat">
                <a:solidFill>
                  <a:srgbClr val="1F497D"/>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sz="1200"/>
              </a:p>
            </p:txBody>
          </p:sp>
          <p:sp>
            <p:nvSpPr>
              <p:cNvPr id="85" name="Shape 1179"/>
              <p:cNvSpPr/>
              <p:nvPr/>
            </p:nvSpPr>
            <p:spPr>
              <a:xfrm>
                <a:off x="456760" y="0"/>
                <a:ext cx="1" cy="228600"/>
              </a:xfrm>
              <a:prstGeom prst="line">
                <a:avLst/>
              </a:prstGeom>
              <a:noFill/>
              <a:ln w="19050" cap="flat">
                <a:solidFill>
                  <a:srgbClr val="1F497D"/>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sz="1200"/>
              </a:p>
            </p:txBody>
          </p:sp>
          <p:sp>
            <p:nvSpPr>
              <p:cNvPr id="86" name="Shape 1180"/>
              <p:cNvSpPr/>
              <p:nvPr/>
            </p:nvSpPr>
            <p:spPr>
              <a:xfrm flipH="1" flipV="1">
                <a:off x="0" y="228600"/>
                <a:ext cx="456761" cy="1"/>
              </a:xfrm>
              <a:prstGeom prst="line">
                <a:avLst/>
              </a:prstGeom>
              <a:noFill/>
              <a:ln w="19050" cap="flat">
                <a:solidFill>
                  <a:srgbClr val="1F497D"/>
                </a:solidFill>
                <a:prstDash val="solid"/>
                <a:bevel/>
                <a:tailEnd type="triangle"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sz="1200"/>
              </a:p>
            </p:txBody>
          </p:sp>
        </p:grpSp>
        <p:sp>
          <p:nvSpPr>
            <p:cNvPr id="87" name="Shape 1182"/>
            <p:cNvSpPr/>
            <p:nvPr/>
          </p:nvSpPr>
          <p:spPr>
            <a:xfrm>
              <a:off x="7871049" y="2443587"/>
              <a:ext cx="762001" cy="9233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b="1"/>
              </a:lvl1pPr>
            </a:lstStyle>
            <a:p>
              <a:pPr>
                <a:defRPr sz="1800" b="0"/>
              </a:pPr>
              <a:r>
                <a:rPr dirty="0"/>
                <a:t>Bind to IP  and Port</a:t>
              </a:r>
            </a:p>
          </p:txBody>
        </p:sp>
        <p:sp>
          <p:nvSpPr>
            <p:cNvPr id="88" name="Shape 1183"/>
            <p:cNvSpPr/>
            <p:nvPr/>
          </p:nvSpPr>
          <p:spPr>
            <a:xfrm flipH="1">
              <a:off x="7389157" y="3053188"/>
              <a:ext cx="147249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89" name="Shape 1184"/>
            <p:cNvSpPr/>
            <p:nvPr/>
          </p:nvSpPr>
          <p:spPr>
            <a:xfrm>
              <a:off x="7413849" y="3281788"/>
              <a:ext cx="1447801" cy="1"/>
            </a:xfrm>
            <a:prstGeom prst="line">
              <a:avLst/>
            </a:prstGeom>
            <a:ln w="19050">
              <a:solidFill>
                <a:srgbClr val="1F497D"/>
              </a:solidFill>
              <a:prstDash val="dash"/>
              <a:bevel/>
              <a:tailEnd type="triangle"/>
            </a:ln>
          </p:spPr>
          <p:txBody>
            <a:bodyPr lIns="45719" rIns="45719"/>
            <a:lstStyle/>
            <a:p>
              <a:pPr defTabSz="457200">
                <a:defRPr sz="1200">
                  <a:latin typeface="+mj-lt"/>
                  <a:ea typeface="+mj-ea"/>
                  <a:cs typeface="+mj-cs"/>
                  <a:sym typeface="Helvetica"/>
                </a:defRPr>
              </a:pPr>
              <a:endParaRPr sz="1200"/>
            </a:p>
          </p:txBody>
        </p:sp>
        <p:sp>
          <p:nvSpPr>
            <p:cNvPr id="90" name="Shape 1185"/>
            <p:cNvSpPr/>
            <p:nvPr/>
          </p:nvSpPr>
          <p:spPr>
            <a:xfrm flipH="1">
              <a:off x="7389159" y="4196189"/>
              <a:ext cx="148590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91" name="Shape 1186"/>
            <p:cNvSpPr/>
            <p:nvPr/>
          </p:nvSpPr>
          <p:spPr>
            <a:xfrm flipH="1">
              <a:off x="7389157" y="4424789"/>
              <a:ext cx="148590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92" name="Shape 1187"/>
            <p:cNvSpPr/>
            <p:nvPr/>
          </p:nvSpPr>
          <p:spPr>
            <a:xfrm flipH="1">
              <a:off x="7389157" y="4653389"/>
              <a:ext cx="148590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93" name="Shape 1188"/>
            <p:cNvSpPr/>
            <p:nvPr/>
          </p:nvSpPr>
          <p:spPr>
            <a:xfrm>
              <a:off x="7751108" y="2824588"/>
              <a:ext cx="7620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b="1"/>
              </a:lvl1pPr>
            </a:lstStyle>
            <a:p>
              <a:pPr>
                <a:defRPr sz="1800" b="0"/>
              </a:pPr>
              <a:r>
                <a:rPr dirty="0"/>
                <a:t>subscribe</a:t>
              </a:r>
            </a:p>
          </p:txBody>
        </p:sp>
        <p:sp>
          <p:nvSpPr>
            <p:cNvPr id="94" name="Shape 1189"/>
            <p:cNvSpPr/>
            <p:nvPr/>
          </p:nvSpPr>
          <p:spPr>
            <a:xfrm>
              <a:off x="7522620" y="3053188"/>
              <a:ext cx="135244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b="1"/>
              </a:lvl1pPr>
            </a:lstStyle>
            <a:p>
              <a:pPr>
                <a:defRPr sz="1800" b="0"/>
              </a:pPr>
              <a:r>
                <a:rPr dirty="0"/>
                <a:t>status: connected</a:t>
              </a:r>
            </a:p>
          </p:txBody>
        </p:sp>
        <p:sp>
          <p:nvSpPr>
            <p:cNvPr id="95" name="Shape 1190"/>
            <p:cNvSpPr/>
            <p:nvPr/>
          </p:nvSpPr>
          <p:spPr>
            <a:xfrm>
              <a:off x="7655859" y="3967589"/>
              <a:ext cx="1066800"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b="1"/>
              </a:lvl1pPr>
            </a:lstStyle>
            <a:p>
              <a:pPr>
                <a:defRPr sz="1800" b="0"/>
              </a:pPr>
              <a:r>
                <a:rPr/>
                <a:t>metric stream</a:t>
              </a:r>
            </a:p>
          </p:txBody>
        </p:sp>
        <p:sp>
          <p:nvSpPr>
            <p:cNvPr id="96" name="Shape 1191"/>
            <p:cNvSpPr/>
            <p:nvPr/>
          </p:nvSpPr>
          <p:spPr>
            <a:xfrm>
              <a:off x="3299050" y="4734749"/>
              <a:ext cx="1578630" cy="31817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600" b="1"/>
              </a:lvl1pPr>
            </a:lstStyle>
            <a:p>
              <a:pPr algn="ctr">
                <a:defRPr b="0"/>
              </a:pPr>
              <a:r>
                <a:rPr dirty="0"/>
                <a:t>(a) Classic pub/sub</a:t>
              </a:r>
            </a:p>
          </p:txBody>
        </p:sp>
        <p:sp>
          <p:nvSpPr>
            <p:cNvPr id="97" name="Shape 1192"/>
            <p:cNvSpPr/>
            <p:nvPr/>
          </p:nvSpPr>
          <p:spPr>
            <a:xfrm>
              <a:off x="7560609" y="4772779"/>
              <a:ext cx="1314450"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b="1"/>
              </a:lvl1pPr>
            </a:lstStyle>
            <a:p>
              <a:pPr>
                <a:defRPr b="0"/>
              </a:pPr>
              <a:r>
                <a:rPr/>
                <a:t>(b) JCatascopia</a:t>
              </a:r>
            </a:p>
          </p:txBody>
        </p:sp>
        <p:sp>
          <p:nvSpPr>
            <p:cNvPr id="98" name="Shape 1193"/>
            <p:cNvSpPr/>
            <p:nvPr/>
          </p:nvSpPr>
          <p:spPr>
            <a:xfrm flipH="1">
              <a:off x="7375747" y="3629779"/>
              <a:ext cx="1472492" cy="1"/>
            </a:xfrm>
            <a:prstGeom prst="line">
              <a:avLst/>
            </a:prstGeom>
            <a:ln w="19050">
              <a:solidFill>
                <a:srgbClr val="1F497D"/>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99" name="Shape 1194"/>
            <p:cNvSpPr/>
            <p:nvPr/>
          </p:nvSpPr>
          <p:spPr>
            <a:xfrm>
              <a:off x="7400437" y="3858379"/>
              <a:ext cx="1447801" cy="1"/>
            </a:xfrm>
            <a:prstGeom prst="line">
              <a:avLst/>
            </a:prstGeom>
            <a:ln w="19050">
              <a:solidFill>
                <a:srgbClr val="1F497D"/>
              </a:solidFill>
              <a:prstDash val="dash"/>
              <a:bevel/>
              <a:tailEnd type="triangle"/>
            </a:ln>
          </p:spPr>
          <p:txBody>
            <a:bodyPr lIns="45719" rIns="45719"/>
            <a:lstStyle/>
            <a:p>
              <a:pPr defTabSz="457200">
                <a:defRPr sz="1200">
                  <a:latin typeface="+mj-lt"/>
                  <a:ea typeface="+mj-ea"/>
                  <a:cs typeface="+mj-cs"/>
                  <a:sym typeface="Helvetica"/>
                </a:defRPr>
              </a:pPr>
              <a:endParaRPr sz="1200"/>
            </a:p>
          </p:txBody>
        </p:sp>
        <p:sp>
          <p:nvSpPr>
            <p:cNvPr id="100" name="Shape 1195"/>
            <p:cNvSpPr/>
            <p:nvPr/>
          </p:nvSpPr>
          <p:spPr>
            <a:xfrm>
              <a:off x="7585410" y="3401178"/>
              <a:ext cx="1123839"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b="1"/>
              </a:lvl1pPr>
            </a:lstStyle>
            <a:p>
              <a:pPr>
                <a:defRPr sz="1800" b="0"/>
              </a:pPr>
              <a:r>
                <a:rPr/>
                <a:t>send metadata</a:t>
              </a:r>
            </a:p>
          </p:txBody>
        </p:sp>
        <p:sp>
          <p:nvSpPr>
            <p:cNvPr id="101" name="Shape 1196"/>
            <p:cNvSpPr/>
            <p:nvPr/>
          </p:nvSpPr>
          <p:spPr>
            <a:xfrm>
              <a:off x="7509208" y="3629779"/>
              <a:ext cx="135244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b="1"/>
              </a:lvl1pPr>
            </a:lstStyle>
            <a:p>
              <a:pPr>
                <a:defRPr sz="1800" b="0"/>
              </a:pPr>
              <a:r>
                <a:rPr/>
                <a:t>status: received</a:t>
              </a:r>
            </a:p>
          </p:txBody>
        </p:sp>
      </p:grpSp>
      <p:sp>
        <p:nvSpPr>
          <p:cNvPr id="103" name="Shape 1197"/>
          <p:cNvSpPr/>
          <p:nvPr/>
        </p:nvSpPr>
        <p:spPr>
          <a:xfrm>
            <a:off x="2153788" y="5072096"/>
            <a:ext cx="4114800" cy="13849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pPr>
            <a:r>
              <a:rPr sz="1400" b="1" dirty="0">
                <a:solidFill>
                  <a:srgbClr val="00B050"/>
                </a:solidFill>
              </a:rPr>
              <a:t>Benefits</a:t>
            </a:r>
          </a:p>
          <a:p>
            <a:pPr marL="285750" indent="-285750">
              <a:lnSpc>
                <a:spcPct val="150000"/>
              </a:lnSpc>
              <a:buSzPct val="100000"/>
              <a:buFont typeface="Arial"/>
              <a:buChar char="•"/>
            </a:pPr>
            <a:r>
              <a:rPr sz="1400" dirty="0"/>
              <a:t>Monitoring Servers are agnostic of Agent network location</a:t>
            </a:r>
          </a:p>
          <a:p>
            <a:pPr marL="285750" indent="-285750">
              <a:lnSpc>
                <a:spcPct val="150000"/>
              </a:lnSpc>
              <a:buSzPct val="100000"/>
              <a:buFont typeface="Arial"/>
              <a:buChar char="•"/>
            </a:pPr>
            <a:r>
              <a:rPr sz="1400" dirty="0"/>
              <a:t>Agents appear dynamically</a:t>
            </a:r>
          </a:p>
        </p:txBody>
      </p:sp>
      <p:sp>
        <p:nvSpPr>
          <p:cNvPr id="104" name="Rectangle 103"/>
          <p:cNvSpPr/>
          <p:nvPr/>
        </p:nvSpPr>
        <p:spPr>
          <a:xfrm>
            <a:off x="6748147" y="5072096"/>
            <a:ext cx="4008751" cy="1384995"/>
          </a:xfrm>
          <a:prstGeom prst="rect">
            <a:avLst/>
          </a:prstGeom>
        </p:spPr>
        <p:txBody>
          <a:bodyPr wrap="square">
            <a:spAutoFit/>
          </a:bodyPr>
          <a:lstStyle/>
          <a:p>
            <a:pPr>
              <a:lnSpc>
                <a:spcPct val="150000"/>
              </a:lnSpc>
            </a:pPr>
            <a:r>
              <a:rPr lang="en-US" sz="1400" b="1" dirty="0" smtClean="0">
                <a:solidFill>
                  <a:srgbClr val="00B050"/>
                </a:solidFill>
              </a:rPr>
              <a:t>Eliminated the need to</a:t>
            </a:r>
            <a:endParaRPr lang="en-US" sz="1400" dirty="0" smtClean="0">
              <a:solidFill>
                <a:srgbClr val="00B050"/>
              </a:solidFill>
            </a:endParaRPr>
          </a:p>
          <a:p>
            <a:pPr marL="285750" indent="-285750">
              <a:lnSpc>
                <a:spcPct val="150000"/>
              </a:lnSpc>
              <a:buSzPct val="100000"/>
              <a:buFont typeface="Arial"/>
              <a:buChar char="•"/>
            </a:pPr>
            <a:r>
              <a:rPr lang="en-US" sz="1400" dirty="0" smtClean="0"/>
              <a:t>Restart or reconfigure Monitoring System</a:t>
            </a:r>
          </a:p>
          <a:p>
            <a:pPr marL="285750" indent="-285750">
              <a:lnSpc>
                <a:spcPct val="150000"/>
              </a:lnSpc>
              <a:buSzPct val="100000"/>
              <a:buFont typeface="Arial"/>
              <a:buChar char="•"/>
            </a:pPr>
            <a:r>
              <a:rPr lang="en-US" sz="1400" dirty="0" smtClean="0"/>
              <a:t>Depend on underlying hypervisor</a:t>
            </a:r>
          </a:p>
          <a:p>
            <a:pPr marL="285750" indent="-285750">
              <a:lnSpc>
                <a:spcPct val="150000"/>
              </a:lnSpc>
              <a:buSzPct val="100000"/>
              <a:buFont typeface="Arial"/>
              <a:buChar char="•"/>
            </a:pPr>
            <a:r>
              <a:rPr lang="en-US" sz="1400" dirty="0" smtClean="0"/>
              <a:t>Require directory service with Agent locations</a:t>
            </a:r>
            <a:endParaRPr lang="en-US" sz="1400" dirty="0"/>
          </a:p>
        </p:txBody>
      </p:sp>
      <p:sp>
        <p:nvSpPr>
          <p:cNvPr id="3" name="Slide Number Placeholder 2"/>
          <p:cNvSpPr>
            <a:spLocks noGrp="1"/>
          </p:cNvSpPr>
          <p:nvPr>
            <p:ph type="sldNum" sz="quarter" idx="12"/>
          </p:nvPr>
        </p:nvSpPr>
        <p:spPr/>
        <p:txBody>
          <a:bodyPr/>
          <a:lstStyle/>
          <a:p>
            <a:fld id="{2E1132C6-AAAE-EC48-8E6B-34456B74D6B2}" type="slidenum">
              <a:rPr lang="en-US" smtClean="0"/>
              <a:t>93</a:t>
            </a:fld>
            <a:endParaRPr lang="en-US" dirty="0"/>
          </a:p>
        </p:txBody>
      </p:sp>
    </p:spTree>
    <p:extLst>
      <p:ext uri="{BB962C8B-B14F-4D97-AF65-F5344CB8AC3E}">
        <p14:creationId xmlns:p14="http://schemas.microsoft.com/office/powerpoint/2010/main" val="10745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dirty="0" smtClean="0">
                <a:solidFill>
                  <a:schemeClr val="accent1">
                    <a:lumMod val="75000"/>
                  </a:schemeClr>
                </a:solidFill>
              </a:rPr>
              <a:t>Dynamic Agent Removal</a:t>
            </a:r>
            <a:endParaRPr lang="en-US" dirty="0"/>
          </a:p>
        </p:txBody>
      </p:sp>
      <p:sp>
        <p:nvSpPr>
          <p:cNvPr id="3" name="Content Placeholder 2"/>
          <p:cNvSpPr>
            <a:spLocks noGrp="1"/>
          </p:cNvSpPr>
          <p:nvPr>
            <p:ph idx="1"/>
          </p:nvPr>
        </p:nvSpPr>
        <p:spPr/>
        <p:txBody>
          <a:bodyPr/>
          <a:lstStyle/>
          <a:p>
            <a:pPr>
              <a:lnSpc>
                <a:spcPct val="150000"/>
              </a:lnSpc>
            </a:pPr>
            <a:r>
              <a:rPr lang="en-US" dirty="0" smtClean="0">
                <a:solidFill>
                  <a:srgbClr val="0433FF"/>
                </a:solidFill>
                <a:latin typeface="Century Gothic" charset="0"/>
                <a:ea typeface="Century Gothic" charset="0"/>
                <a:cs typeface="Century Gothic" charset="0"/>
              </a:rPr>
              <a:t>Heartbeat monitoring</a:t>
            </a:r>
            <a:r>
              <a:rPr lang="en-US" dirty="0" smtClean="0">
                <a:latin typeface="Century Gothic" charset="0"/>
                <a:ea typeface="Century Gothic" charset="0"/>
                <a:cs typeface="Century Gothic" charset="0"/>
              </a:rPr>
              <a:t> to detect when Agents:</a:t>
            </a:r>
          </a:p>
          <a:p>
            <a:pPr lvl="1">
              <a:lnSpc>
                <a:spcPct val="150000"/>
              </a:lnSpc>
            </a:pPr>
            <a:r>
              <a:rPr lang="en-US" dirty="0" smtClean="0">
                <a:latin typeface="Century Gothic" charset="0"/>
                <a:ea typeface="Century Gothic" charset="0"/>
                <a:cs typeface="Century Gothic" charset="0"/>
              </a:rPr>
              <a:t>Removed due to scaling down elasticity actions</a:t>
            </a:r>
          </a:p>
          <a:p>
            <a:pPr lvl="1">
              <a:lnSpc>
                <a:spcPct val="150000"/>
              </a:lnSpc>
            </a:pPr>
            <a:r>
              <a:rPr lang="en-US" dirty="0" smtClean="0">
                <a:latin typeface="Century Gothic" charset="0"/>
                <a:ea typeface="Century Gothic" charset="0"/>
                <a:cs typeface="Century Gothic" charset="0"/>
              </a:rPr>
              <a:t>Temporary unavailable (network connectivity issues)</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105" name="image36.png"/>
          <p:cNvPicPr>
            <a:picLocks noChangeAspect="1"/>
          </p:cNvPicPr>
          <p:nvPr/>
        </p:nvPicPr>
        <p:blipFill>
          <a:blip r:embed="rId3">
            <a:extLst/>
          </a:blip>
          <a:stretch>
            <a:fillRect/>
          </a:stretch>
        </p:blipFill>
        <p:spPr>
          <a:xfrm>
            <a:off x="6363170" y="3938491"/>
            <a:ext cx="4990630" cy="2328165"/>
          </a:xfrm>
          <a:prstGeom prst="rect">
            <a:avLst/>
          </a:prstGeom>
          <a:ln w="12700">
            <a:miter lim="400000"/>
          </a:ln>
        </p:spPr>
      </p:pic>
      <p:sp>
        <p:nvSpPr>
          <p:cNvPr id="6" name="Slide Number Placeholder 5"/>
          <p:cNvSpPr>
            <a:spLocks noGrp="1"/>
          </p:cNvSpPr>
          <p:nvPr>
            <p:ph type="sldNum" sz="quarter" idx="12"/>
          </p:nvPr>
        </p:nvSpPr>
        <p:spPr/>
        <p:txBody>
          <a:bodyPr/>
          <a:lstStyle/>
          <a:p>
            <a:fld id="{2E1132C6-AAAE-EC48-8E6B-34456B74D6B2}" type="slidenum">
              <a:rPr lang="en-US" smtClean="0"/>
              <a:t>94</a:t>
            </a:fld>
            <a:endParaRPr lang="en-US" dirty="0"/>
          </a:p>
        </p:txBody>
      </p:sp>
    </p:spTree>
    <p:extLst>
      <p:ext uri="{BB962C8B-B14F-4D97-AF65-F5344CB8AC3E}">
        <p14:creationId xmlns:p14="http://schemas.microsoft.com/office/powerpoint/2010/main" val="15270094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b="1" dirty="0" err="1" smtClean="0">
                <a:solidFill>
                  <a:schemeClr val="accent1">
                    <a:lumMod val="75000"/>
                  </a:schemeClr>
                </a:solidFill>
              </a:rPr>
              <a:t>JCatascopia</a:t>
            </a:r>
            <a:r>
              <a:rPr lang="en-US" b="1" dirty="0" smtClean="0">
                <a:solidFill>
                  <a:schemeClr val="accent1">
                    <a:lumMod val="75000"/>
                  </a:schemeClr>
                </a:solidFill>
              </a:rPr>
              <a:t> – </a:t>
            </a:r>
            <a:r>
              <a:rPr lang="en-US" sz="4000" dirty="0" smtClean="0">
                <a:solidFill>
                  <a:schemeClr val="accent1">
                    <a:lumMod val="75000"/>
                  </a:schemeClr>
                </a:solidFill>
              </a:rPr>
              <a:t>Metric Subscription Rule Language</a:t>
            </a:r>
            <a:endParaRPr lang="en-US" sz="4000" b="1"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hape 1209"/>
          <p:cNvSpPr txBox="1">
            <a:spLocks/>
          </p:cNvSpPr>
          <p:nvPr/>
        </p:nvSpPr>
        <p:spPr>
          <a:xfrm>
            <a:off x="838199" y="1900519"/>
            <a:ext cx="4607859" cy="4602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93914" indent="-293914">
              <a:spcBef>
                <a:spcPts val="500"/>
              </a:spcBef>
              <a:defRPr sz="2400"/>
            </a:pPr>
            <a:r>
              <a:rPr lang="en-US" sz="2400" dirty="0" smtClean="0">
                <a:solidFill>
                  <a:srgbClr val="0433FF"/>
                </a:solidFill>
                <a:latin typeface="Century Gothic" charset="0"/>
                <a:ea typeface="Century Gothic" charset="0"/>
                <a:cs typeface="Century Gothic" charset="0"/>
              </a:rPr>
              <a:t>Aggregate</a:t>
            </a:r>
            <a:r>
              <a:rPr lang="en-US" sz="2400" dirty="0" smtClean="0">
                <a:latin typeface="Century Gothic" charset="0"/>
                <a:ea typeface="Century Gothic" charset="0"/>
                <a:cs typeface="Century Gothic" charset="0"/>
              </a:rPr>
              <a:t> single instance metrics</a:t>
            </a:r>
          </a:p>
          <a:p>
            <a:pPr marL="0" indent="0">
              <a:spcBef>
                <a:spcPts val="600"/>
              </a:spcBef>
              <a:buFont typeface="Arial"/>
              <a:buNone/>
              <a:defRPr sz="2800"/>
            </a:pPr>
            <a:endParaRPr lang="en-US" dirty="0" smtClean="0">
              <a:latin typeface="Century Gothic" charset="0"/>
              <a:ea typeface="Century Gothic" charset="0"/>
              <a:cs typeface="Century Gothic" charset="0"/>
            </a:endParaRPr>
          </a:p>
          <a:p>
            <a:pPr>
              <a:spcBef>
                <a:spcPts val="600"/>
              </a:spcBef>
              <a:defRPr sz="2800"/>
            </a:pPr>
            <a:endParaRPr lang="en-US" sz="1100" dirty="0" smtClean="0">
              <a:latin typeface="Century Gothic" charset="0"/>
              <a:ea typeface="Century Gothic" charset="0"/>
              <a:cs typeface="Century Gothic" charset="0"/>
            </a:endParaRPr>
          </a:p>
          <a:p>
            <a:pPr marL="293914" indent="-293914">
              <a:spcBef>
                <a:spcPts val="500"/>
              </a:spcBef>
              <a:defRPr sz="2800"/>
            </a:pPr>
            <a:endParaRPr lang="en-US" sz="2400" dirty="0" smtClean="0">
              <a:latin typeface="Century Gothic" charset="0"/>
              <a:ea typeface="Century Gothic" charset="0"/>
              <a:cs typeface="Century Gothic" charset="0"/>
            </a:endParaRPr>
          </a:p>
          <a:p>
            <a:pPr marL="293914" indent="-293914">
              <a:spcBef>
                <a:spcPts val="500"/>
              </a:spcBef>
              <a:defRPr sz="2800"/>
            </a:pPr>
            <a:r>
              <a:rPr lang="en-US" sz="2400" dirty="0" smtClean="0">
                <a:latin typeface="Century Gothic" charset="0"/>
                <a:ea typeface="Century Gothic" charset="0"/>
                <a:cs typeface="Century Gothic" charset="0"/>
              </a:rPr>
              <a:t>Generate </a:t>
            </a:r>
            <a:r>
              <a:rPr lang="en-US" sz="2400" dirty="0" smtClean="0">
                <a:solidFill>
                  <a:srgbClr val="0433FF"/>
                </a:solidFill>
                <a:latin typeface="Century Gothic" charset="0"/>
                <a:ea typeface="Century Gothic" charset="0"/>
                <a:cs typeface="Century Gothic" charset="0"/>
              </a:rPr>
              <a:t>high-level metrics</a:t>
            </a:r>
            <a:r>
              <a:rPr lang="en-US" sz="2400" b="1" dirty="0" smtClean="0">
                <a:solidFill>
                  <a:schemeClr val="accent6"/>
                </a:solidFill>
                <a:latin typeface="Century Gothic" charset="0"/>
                <a:ea typeface="Century Gothic" charset="0"/>
                <a:cs typeface="Century Gothic" charset="0"/>
                <a:sym typeface="Calibri"/>
              </a:rPr>
              <a:t> </a:t>
            </a:r>
            <a:r>
              <a:rPr lang="en-US" sz="2400" dirty="0" smtClean="0">
                <a:latin typeface="Century Gothic" charset="0"/>
                <a:ea typeface="Century Gothic" charset="0"/>
                <a:cs typeface="Century Gothic" charset="0"/>
              </a:rPr>
              <a:t>at runtime</a:t>
            </a:r>
            <a:endParaRPr lang="en-US" sz="2400" dirty="0">
              <a:latin typeface="Century Gothic" charset="0"/>
              <a:ea typeface="Century Gothic" charset="0"/>
              <a:cs typeface="Century Gothic" charset="0"/>
            </a:endParaRPr>
          </a:p>
        </p:txBody>
      </p:sp>
      <p:pic>
        <p:nvPicPr>
          <p:cNvPr id="7" name="image52.png"/>
          <p:cNvPicPr>
            <a:picLocks noChangeAspect="1"/>
          </p:cNvPicPr>
          <p:nvPr/>
        </p:nvPicPr>
        <p:blipFill>
          <a:blip r:embed="rId3">
            <a:extLst/>
          </a:blip>
          <a:stretch>
            <a:fillRect/>
          </a:stretch>
        </p:blipFill>
        <p:spPr>
          <a:xfrm>
            <a:off x="6042212" y="1908731"/>
            <a:ext cx="4495800" cy="2114788"/>
          </a:xfrm>
          <a:prstGeom prst="rect">
            <a:avLst/>
          </a:prstGeom>
          <a:ln w="12700">
            <a:miter lim="400000"/>
          </a:ln>
        </p:spPr>
      </p:pic>
      <p:sp>
        <p:nvSpPr>
          <p:cNvPr id="8" name="Shape 1211"/>
          <p:cNvSpPr/>
          <p:nvPr/>
        </p:nvSpPr>
        <p:spPr>
          <a:xfrm>
            <a:off x="1066800" y="2874705"/>
            <a:ext cx="4379258" cy="369332"/>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wrap="square" lIns="45719" rIns="45719">
            <a:spAutoFit/>
          </a:bodyPr>
          <a:lstStyle>
            <a:lvl1pPr algn="ctr">
              <a:defRPr sz="1600">
                <a:latin typeface="Courier New"/>
                <a:ea typeface="Courier New"/>
                <a:cs typeface="Courier New"/>
                <a:sym typeface="Courier New"/>
              </a:defRPr>
            </a:lvl1pPr>
          </a:lstStyle>
          <a:p>
            <a:pPr>
              <a:defRPr sz="1800">
                <a:latin typeface="Calibri"/>
                <a:ea typeface="Calibri"/>
                <a:cs typeface="Calibri"/>
                <a:sym typeface="Calibri"/>
              </a:defRPr>
            </a:pPr>
            <a:r>
              <a:rPr dirty="0"/>
              <a:t>SUM(errorCount)</a:t>
            </a:r>
          </a:p>
        </p:txBody>
      </p:sp>
      <p:sp>
        <p:nvSpPr>
          <p:cNvPr id="9" name="Shape 1212"/>
          <p:cNvSpPr/>
          <p:nvPr/>
        </p:nvSpPr>
        <p:spPr>
          <a:xfrm>
            <a:off x="1066800" y="4587554"/>
            <a:ext cx="4379258" cy="461665"/>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wrap="square" lIns="45719" rIns="45719">
            <a:spAutoFit/>
          </a:bodyPr>
          <a:lstStyle/>
          <a:p>
            <a:pPr algn="ctr">
              <a:lnSpc>
                <a:spcPct val="150000"/>
              </a:lnSpc>
            </a:pPr>
            <a:r>
              <a:rPr sz="1600" dirty="0">
                <a:latin typeface="Courier New"/>
                <a:ea typeface="Courier New"/>
                <a:cs typeface="Courier New"/>
                <a:sym typeface="Courier New"/>
              </a:rPr>
              <a:t>DBthroughput = </a:t>
            </a:r>
            <a:r>
              <a:rPr sz="1600" dirty="0" smtClean="0">
                <a:latin typeface="Courier New"/>
                <a:ea typeface="Courier New"/>
                <a:cs typeface="Courier New"/>
                <a:sym typeface="Courier New"/>
              </a:rPr>
              <a:t>AVG(readps+writeps</a:t>
            </a:r>
            <a:r>
              <a:rPr sz="1600" dirty="0">
                <a:latin typeface="Courier New"/>
                <a:ea typeface="Courier New"/>
                <a:cs typeface="Courier New"/>
                <a:sym typeface="Courier New"/>
              </a:rPr>
              <a:t>)</a:t>
            </a:r>
          </a:p>
        </p:txBody>
      </p:sp>
      <p:sp>
        <p:nvSpPr>
          <p:cNvPr id="10" name="Shape 1213"/>
          <p:cNvSpPr/>
          <p:nvPr/>
        </p:nvSpPr>
        <p:spPr>
          <a:xfrm>
            <a:off x="6194612" y="4098368"/>
            <a:ext cx="4191000" cy="2277547"/>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lIns="45719" rIns="45719">
            <a:spAutoFit/>
          </a:bodyPr>
          <a:lstStyle/>
          <a:p>
            <a:pPr algn="ctr"/>
            <a:r>
              <a:rPr sz="1600" b="1" dirty="0"/>
              <a:t>Subscription Rule Example</a:t>
            </a:r>
          </a:p>
          <a:p>
            <a:pPr algn="ctr">
              <a:lnSpc>
                <a:spcPct val="150000"/>
              </a:lnSpc>
            </a:pPr>
            <a:r>
              <a:rPr sz="1600" dirty="0"/>
              <a:t>Average </a:t>
            </a:r>
            <a:r>
              <a:rPr sz="1400" dirty="0">
                <a:latin typeface="Courier New"/>
                <a:ea typeface="Courier New"/>
                <a:cs typeface="Courier New"/>
                <a:sym typeface="Courier New"/>
              </a:rPr>
              <a:t>DBthroughput </a:t>
            </a:r>
            <a:r>
              <a:rPr sz="1600" dirty="0"/>
              <a:t>from the low-level metrics </a:t>
            </a:r>
            <a:r>
              <a:rPr sz="1400" dirty="0">
                <a:latin typeface="Courier New"/>
                <a:ea typeface="Courier New"/>
                <a:cs typeface="Courier New"/>
                <a:sym typeface="Courier New"/>
              </a:rPr>
              <a:t>readps</a:t>
            </a:r>
            <a:r>
              <a:rPr sz="1600" dirty="0"/>
              <a:t> and </a:t>
            </a:r>
            <a:r>
              <a:rPr sz="1400" dirty="0">
                <a:latin typeface="Courier New"/>
                <a:ea typeface="Courier New"/>
                <a:cs typeface="Courier New"/>
                <a:sym typeface="Courier New"/>
              </a:rPr>
              <a:t>writeps</a:t>
            </a:r>
            <a:r>
              <a:rPr sz="1600" dirty="0"/>
              <a:t> of a database cluster comprised of </a:t>
            </a:r>
            <a:r>
              <a:rPr sz="1600" i="1" dirty="0"/>
              <a:t>N</a:t>
            </a:r>
            <a:r>
              <a:rPr sz="1600" dirty="0"/>
              <a:t> nodes:</a:t>
            </a:r>
          </a:p>
          <a:p>
            <a:pPr>
              <a:lnSpc>
                <a:spcPct val="150000"/>
              </a:lnSpc>
            </a:pPr>
            <a:endParaRPr sz="800" dirty="0"/>
          </a:p>
          <a:p>
            <a:pPr algn="ctr"/>
            <a:r>
              <a:rPr sz="1400" dirty="0">
                <a:latin typeface="Courier New"/>
                <a:ea typeface="Courier New"/>
                <a:cs typeface="Courier New"/>
                <a:sym typeface="Courier New"/>
              </a:rPr>
              <a:t>DBthroughput = AVG(readps + writeps)</a:t>
            </a:r>
          </a:p>
          <a:p>
            <a:pPr algn="ctr"/>
            <a:r>
              <a:rPr sz="1400" dirty="0">
                <a:latin typeface="Courier New"/>
                <a:ea typeface="Courier New"/>
                <a:cs typeface="Courier New"/>
                <a:sym typeface="Courier New"/>
              </a:rPr>
              <a:t>MEMBERS = [id1, ... ,idN]</a:t>
            </a:r>
          </a:p>
          <a:p>
            <a:pPr algn="ctr"/>
            <a:r>
              <a:rPr sz="1400" dirty="0">
                <a:latin typeface="Courier New"/>
                <a:ea typeface="Courier New"/>
                <a:cs typeface="Courier New"/>
                <a:sym typeface="Courier New"/>
              </a:rPr>
              <a:t>ACTION = NOTIFY(&lt;25,&gt;75%)</a:t>
            </a:r>
          </a:p>
        </p:txBody>
      </p:sp>
      <p:sp>
        <p:nvSpPr>
          <p:cNvPr id="3" name="Slide Number Placeholder 2"/>
          <p:cNvSpPr>
            <a:spLocks noGrp="1"/>
          </p:cNvSpPr>
          <p:nvPr>
            <p:ph type="sldNum" sz="quarter" idx="12"/>
          </p:nvPr>
        </p:nvSpPr>
        <p:spPr/>
        <p:txBody>
          <a:bodyPr/>
          <a:lstStyle/>
          <a:p>
            <a:fld id="{2E1132C6-AAAE-EC48-8E6B-34456B74D6B2}" type="slidenum">
              <a:rPr lang="en-US" smtClean="0"/>
              <a:t>95</a:t>
            </a:fld>
            <a:endParaRPr lang="en-US" dirty="0"/>
          </a:p>
        </p:txBody>
      </p:sp>
    </p:spTree>
    <p:extLst>
      <p:ext uri="{BB962C8B-B14F-4D97-AF65-F5344CB8AC3E}">
        <p14:creationId xmlns:p14="http://schemas.microsoft.com/office/powerpoint/2010/main" val="106226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6">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dvAuto="0"/>
      <p:bldP spid="8" grpId="0" animBg="1" advAuto="0"/>
      <p:bldP spid="9" grpId="0" animBg="1" advAuto="0"/>
      <p:bldP spid="10" grpId="0"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a:t>
            </a:r>
            <a:r>
              <a:rPr lang="en-US" dirty="0" smtClean="0">
                <a:solidFill>
                  <a:schemeClr val="accent1">
                    <a:lumMod val="75000"/>
                  </a:schemeClr>
                </a:solidFill>
              </a:rPr>
              <a:t>– Adaptive Filtering</a:t>
            </a:r>
            <a:endParaRPr lang="en-US" dirty="0">
              <a:solidFill>
                <a:schemeClr val="accent1">
                  <a:lumMod val="75000"/>
                </a:schemeClr>
              </a:solidFill>
            </a:endParaRPr>
          </a:p>
        </p:txBody>
      </p:sp>
      <p:sp>
        <p:nvSpPr>
          <p:cNvPr id="3" name="Content Placeholder 2"/>
          <p:cNvSpPr>
            <a:spLocks noGrp="1"/>
          </p:cNvSpPr>
          <p:nvPr>
            <p:ph idx="1"/>
          </p:nvPr>
        </p:nvSpPr>
        <p:spPr>
          <a:xfrm>
            <a:off x="838200" y="1825625"/>
            <a:ext cx="8252012" cy="4351338"/>
          </a:xfrm>
        </p:spPr>
        <p:txBody>
          <a:bodyPr>
            <a:normAutofit/>
          </a:bodyPr>
          <a:lstStyle/>
          <a:p>
            <a:pPr>
              <a:lnSpc>
                <a:spcPct val="150000"/>
              </a:lnSpc>
            </a:pPr>
            <a:r>
              <a:rPr lang="en-US" sz="2400" dirty="0" smtClean="0">
                <a:latin typeface="Century Gothic" charset="0"/>
                <a:ea typeface="Century Gothic" charset="0"/>
                <a:cs typeface="Century Gothic" charset="0"/>
              </a:rPr>
              <a:t>Simple fixed range filter windows are not effective:</a:t>
            </a:r>
          </a:p>
          <a:p>
            <a:pPr lvl="1">
              <a:lnSpc>
                <a:spcPct val="150000"/>
              </a:lnSpc>
            </a:pPr>
            <a:r>
              <a:rPr lang="en-US" sz="2000" dirty="0" smtClean="0">
                <a:latin typeface="Century Gothic" charset="0"/>
                <a:ea typeface="Century Gothic" charset="0"/>
                <a:cs typeface="Century Gothic" charset="0"/>
              </a:rPr>
              <a:t>i.e. filter </a:t>
            </a:r>
            <a:r>
              <a:rPr lang="en-US" sz="2000" dirty="0" err="1" smtClean="0">
                <a:latin typeface="Century Gothic" charset="0"/>
                <a:ea typeface="Century Gothic" charset="0"/>
                <a:cs typeface="Century Gothic" charset="0"/>
              </a:rPr>
              <a:t>currentValue</a:t>
            </a:r>
            <a:r>
              <a:rPr lang="en-US" sz="2000" dirty="0" smtClean="0">
                <a:latin typeface="Century Gothic" charset="0"/>
                <a:ea typeface="Century Gothic" charset="0"/>
                <a:cs typeface="Century Gothic" charset="0"/>
              </a:rPr>
              <a:t> if in window </a:t>
            </a:r>
            <a:r>
              <a:rPr lang="en-US" sz="2000" dirty="0" err="1" smtClean="0">
                <a:latin typeface="Century Gothic" charset="0"/>
                <a:ea typeface="Century Gothic" charset="0"/>
                <a:cs typeface="Century Gothic" charset="0"/>
              </a:rPr>
              <a:t>previousValue</a:t>
            </a:r>
            <a:r>
              <a:rPr lang="en-US" sz="2000" dirty="0" smtClean="0">
                <a:latin typeface="Century Gothic" charset="0"/>
                <a:ea typeface="Century Gothic" charset="0"/>
                <a:cs typeface="Century Gothic" charset="0"/>
              </a:rPr>
              <a:t> ± R</a:t>
            </a:r>
          </a:p>
          <a:p>
            <a:pPr lvl="1">
              <a:lnSpc>
                <a:spcPct val="150000"/>
              </a:lnSpc>
            </a:pPr>
            <a:r>
              <a:rPr lang="en-US" sz="2000" dirty="0" smtClean="0">
                <a:latin typeface="Century Gothic" charset="0"/>
                <a:ea typeface="Century Gothic" charset="0"/>
                <a:cs typeface="Century Gothic" charset="0"/>
              </a:rPr>
              <a:t>No guarantee that any values will be filtered at all</a:t>
            </a:r>
          </a:p>
          <a:p>
            <a:pPr lvl="1">
              <a:lnSpc>
                <a:spcPct val="150000"/>
              </a:lnSpc>
            </a:pPr>
            <a:endParaRPr lang="en-US" sz="2000" dirty="0" smtClean="0">
              <a:latin typeface="Century Gothic" charset="0"/>
              <a:ea typeface="Century Gothic" charset="0"/>
              <a:cs typeface="Century Gothic" charset="0"/>
            </a:endParaRPr>
          </a:p>
          <a:p>
            <a:pPr>
              <a:lnSpc>
                <a:spcPct val="150000"/>
              </a:lnSpc>
              <a:defRPr>
                <a:solidFill>
                  <a:srgbClr val="0433FF"/>
                </a:solidFill>
              </a:defRPr>
            </a:pPr>
            <a:r>
              <a:rPr lang="en-US" sz="2400" b="1" dirty="0">
                <a:solidFill>
                  <a:schemeClr val="accent2">
                    <a:lumMod val="75000"/>
                  </a:schemeClr>
                </a:solidFill>
                <a:latin typeface="Century Gothic" charset="0"/>
                <a:ea typeface="Century Gothic" charset="0"/>
                <a:cs typeface="Century Gothic" charset="0"/>
              </a:rPr>
              <a:t>Adaptive filter window range</a:t>
            </a:r>
          </a:p>
          <a:p>
            <a:pPr lvl="1">
              <a:lnSpc>
                <a:spcPct val="150000"/>
              </a:lnSpc>
            </a:pPr>
            <a:r>
              <a:rPr lang="en-US" sz="2000" dirty="0" smtClean="0">
                <a:latin typeface="Century Gothic" charset="0"/>
                <a:ea typeface="Century Gothic" charset="0"/>
                <a:cs typeface="Century Gothic" charset="0"/>
              </a:rPr>
              <a:t>Window range (R) is not static but depends on percentage of values previously filtered</a:t>
            </a: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pSp>
        <p:nvGrpSpPr>
          <p:cNvPr id="21" name="Group 20"/>
          <p:cNvGrpSpPr/>
          <p:nvPr/>
        </p:nvGrpSpPr>
        <p:grpSpPr>
          <a:xfrm>
            <a:off x="9555813" y="2623877"/>
            <a:ext cx="2398622" cy="2692248"/>
            <a:chOff x="9515472" y="2892932"/>
            <a:chExt cx="1838328" cy="2209803"/>
          </a:xfrm>
        </p:grpSpPr>
        <p:grpSp>
          <p:nvGrpSpPr>
            <p:cNvPr id="6" name="Group 1222"/>
            <p:cNvGrpSpPr/>
            <p:nvPr/>
          </p:nvGrpSpPr>
          <p:grpSpPr>
            <a:xfrm>
              <a:off x="9744070" y="2892932"/>
              <a:ext cx="1609730" cy="533403"/>
              <a:chOff x="-1" y="-1"/>
              <a:chExt cx="1609728" cy="533401"/>
            </a:xfrm>
          </p:grpSpPr>
          <p:sp>
            <p:nvSpPr>
              <p:cNvPr id="7" name="Shape 1220"/>
              <p:cNvSpPr/>
              <p:nvPr/>
            </p:nvSpPr>
            <p:spPr>
              <a:xfrm>
                <a:off x="0" y="0"/>
                <a:ext cx="1609726" cy="533400"/>
              </a:xfrm>
              <a:prstGeom prst="roundRect">
                <a:avLst>
                  <a:gd name="adj" fmla="val 16667"/>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pPr algn="ctr"/>
                <a:endParaRPr/>
              </a:p>
            </p:txBody>
          </p:sp>
          <p:sp>
            <p:nvSpPr>
              <p:cNvPr id="8" name="Shape 1221"/>
              <p:cNvSpPr/>
              <p:nvPr/>
            </p:nvSpPr>
            <p:spPr>
              <a:xfrm>
                <a:off x="-1" y="-1"/>
                <a:ext cx="1609728" cy="479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600"/>
                </a:pPr>
                <a:r>
                  <a:rPr sz="1600" dirty="0"/>
                  <a:t>Collect </a:t>
                </a:r>
              </a:p>
              <a:p>
                <a:pPr algn="ctr">
                  <a:defRPr sz="1600"/>
                </a:pPr>
                <a:r>
                  <a:rPr sz="1600" dirty="0"/>
                  <a:t>Samples</a:t>
                </a:r>
              </a:p>
            </p:txBody>
          </p:sp>
        </p:grpSp>
        <p:grpSp>
          <p:nvGrpSpPr>
            <p:cNvPr id="9" name="Group 1225"/>
            <p:cNvGrpSpPr/>
            <p:nvPr/>
          </p:nvGrpSpPr>
          <p:grpSpPr>
            <a:xfrm>
              <a:off x="9744072" y="3731134"/>
              <a:ext cx="1609728" cy="533401"/>
              <a:chOff x="0" y="0"/>
              <a:chExt cx="1609727" cy="533400"/>
            </a:xfrm>
          </p:grpSpPr>
          <p:sp>
            <p:nvSpPr>
              <p:cNvPr id="10" name="Shape 1223"/>
              <p:cNvSpPr/>
              <p:nvPr/>
            </p:nvSpPr>
            <p:spPr>
              <a:xfrm>
                <a:off x="0" y="0"/>
                <a:ext cx="1609727" cy="533400"/>
              </a:xfrm>
              <a:prstGeom prst="roundRect">
                <a:avLst>
                  <a:gd name="adj" fmla="val 16667"/>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11" name="Shape 1224"/>
              <p:cNvSpPr/>
              <p:nvPr/>
            </p:nvSpPr>
            <p:spPr>
              <a:xfrm>
                <a:off x="0" y="0"/>
                <a:ext cx="1609727" cy="479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vl1pPr>
              </a:lstStyle>
              <a:p>
                <a:pPr algn="ctr"/>
                <a:r>
                  <a:t>Check  percentage of filtered values</a:t>
                </a:r>
              </a:p>
            </p:txBody>
          </p:sp>
        </p:grpSp>
        <p:grpSp>
          <p:nvGrpSpPr>
            <p:cNvPr id="12" name="Group 1228"/>
            <p:cNvGrpSpPr/>
            <p:nvPr/>
          </p:nvGrpSpPr>
          <p:grpSpPr>
            <a:xfrm>
              <a:off x="9744070" y="4569332"/>
              <a:ext cx="1609730" cy="533403"/>
              <a:chOff x="-1" y="-1"/>
              <a:chExt cx="1609728" cy="533401"/>
            </a:xfrm>
          </p:grpSpPr>
          <p:sp>
            <p:nvSpPr>
              <p:cNvPr id="13" name="Shape 1226"/>
              <p:cNvSpPr/>
              <p:nvPr/>
            </p:nvSpPr>
            <p:spPr>
              <a:xfrm>
                <a:off x="0" y="0"/>
                <a:ext cx="1609726" cy="533400"/>
              </a:xfrm>
              <a:prstGeom prst="roundRect">
                <a:avLst>
                  <a:gd name="adj" fmla="val 16667"/>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sp>
            <p:nvSpPr>
              <p:cNvPr id="14" name="Shape 1227"/>
              <p:cNvSpPr/>
              <p:nvPr/>
            </p:nvSpPr>
            <p:spPr>
              <a:xfrm>
                <a:off x="-1" y="-1"/>
                <a:ext cx="1609728" cy="479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vl1pPr>
              </a:lstStyle>
              <a:p>
                <a:pPr algn="ctr"/>
                <a:r>
                  <a:rPr dirty="0"/>
                  <a:t>Adjust Window Range (R)</a:t>
                </a:r>
              </a:p>
            </p:txBody>
          </p:sp>
        </p:grpSp>
        <p:sp>
          <p:nvSpPr>
            <p:cNvPr id="15" name="Shape 1234"/>
            <p:cNvSpPr/>
            <p:nvPr/>
          </p:nvSpPr>
          <p:spPr>
            <a:xfrm>
              <a:off x="10548936" y="3466815"/>
              <a:ext cx="1" cy="2516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19050">
              <a:solidFill>
                <a:srgbClr val="4A7EBB"/>
              </a:solidFill>
              <a:bevel/>
              <a:tailEnd type="triangle"/>
            </a:ln>
          </p:spPr>
          <p:txBody>
            <a:bodyPr/>
            <a:lstStyle/>
            <a:p>
              <a:endParaRPr/>
            </a:p>
          </p:txBody>
        </p:sp>
        <p:sp>
          <p:nvSpPr>
            <p:cNvPr id="16" name="Shape 1230"/>
            <p:cNvSpPr/>
            <p:nvPr/>
          </p:nvSpPr>
          <p:spPr>
            <a:xfrm flipH="1">
              <a:off x="10548935" y="4264533"/>
              <a:ext cx="2" cy="304800"/>
            </a:xfrm>
            <a:prstGeom prst="line">
              <a:avLst/>
            </a:prstGeom>
            <a:ln w="25400">
              <a:solidFill>
                <a:schemeClr val="accent1"/>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sz="1200"/>
            </a:p>
          </p:txBody>
        </p:sp>
        <p:sp>
          <p:nvSpPr>
            <p:cNvPr id="17" name="Shape 1231"/>
            <p:cNvSpPr/>
            <p:nvPr/>
          </p:nvSpPr>
          <p:spPr>
            <a:xfrm flipH="1">
              <a:off x="9515472" y="4830944"/>
              <a:ext cx="228600" cy="1"/>
            </a:xfrm>
            <a:prstGeom prst="line">
              <a:avLst/>
            </a:prstGeom>
            <a:ln w="25400">
              <a:solidFill>
                <a:schemeClr val="accent1"/>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sz="1200"/>
            </a:p>
          </p:txBody>
        </p:sp>
        <p:sp>
          <p:nvSpPr>
            <p:cNvPr id="18" name="Shape 1232"/>
            <p:cNvSpPr/>
            <p:nvPr/>
          </p:nvSpPr>
          <p:spPr>
            <a:xfrm flipV="1">
              <a:off x="9515472" y="3159633"/>
              <a:ext cx="0" cy="1676400"/>
            </a:xfrm>
            <a:prstGeom prst="line">
              <a:avLst/>
            </a:prstGeom>
            <a:ln w="25400">
              <a:solidFill>
                <a:schemeClr val="accent1"/>
              </a:solidFill>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sz="1200"/>
            </a:p>
          </p:txBody>
        </p:sp>
        <p:sp>
          <p:nvSpPr>
            <p:cNvPr id="19" name="Shape 1233"/>
            <p:cNvSpPr/>
            <p:nvPr/>
          </p:nvSpPr>
          <p:spPr>
            <a:xfrm>
              <a:off x="9515472" y="3154544"/>
              <a:ext cx="228601" cy="5091"/>
            </a:xfrm>
            <a:prstGeom prst="line">
              <a:avLst/>
            </a:prstGeom>
            <a:ln w="25400">
              <a:solidFill>
                <a:schemeClr val="accent1"/>
              </a:solidFill>
              <a:bevel/>
              <a:tailEnd type="triangle"/>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sz="1200"/>
            </a:p>
          </p:txBody>
        </p:sp>
      </p:grpSp>
      <p:sp>
        <p:nvSpPr>
          <p:cNvPr id="20" name="Slide Number Placeholder 19"/>
          <p:cNvSpPr>
            <a:spLocks noGrp="1"/>
          </p:cNvSpPr>
          <p:nvPr>
            <p:ph type="sldNum" sz="quarter" idx="12"/>
          </p:nvPr>
        </p:nvSpPr>
        <p:spPr/>
        <p:txBody>
          <a:bodyPr/>
          <a:lstStyle/>
          <a:p>
            <a:fld id="{2E1132C6-AAAE-EC48-8E6B-34456B74D6B2}" type="slidenum">
              <a:rPr lang="en-US" smtClean="0"/>
              <a:t>96</a:t>
            </a:fld>
            <a:endParaRPr lang="en-US" dirty="0"/>
          </a:p>
        </p:txBody>
      </p:sp>
    </p:spTree>
    <p:extLst>
      <p:ext uri="{BB962C8B-B14F-4D97-AF65-F5344CB8AC3E}">
        <p14:creationId xmlns:p14="http://schemas.microsoft.com/office/powerpoint/2010/main" val="18097193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a:solidFill>
                  <a:schemeClr val="accent1">
                    <a:lumMod val="75000"/>
                  </a:schemeClr>
                </a:solidFill>
              </a:rPr>
              <a:t/>
            </a:r>
            <a:br>
              <a:rPr lang="en-US" b="1" dirty="0">
                <a:solidFill>
                  <a:schemeClr val="accent1">
                    <a:lumMod val="75000"/>
                  </a:schemeClr>
                </a:solidFill>
              </a:rPr>
            </a:br>
            <a:r>
              <a:rPr lang="en-US" sz="3200" b="1" dirty="0" smtClean="0">
                <a:solidFill>
                  <a:schemeClr val="bg1">
                    <a:lumMod val="50000"/>
                  </a:schemeClr>
                </a:solidFill>
              </a:rPr>
              <a:t>Evaluation</a:t>
            </a:r>
            <a:endParaRPr lang="en-US" sz="3200" b="1" dirty="0">
              <a:solidFill>
                <a:schemeClr val="bg1">
                  <a:lumMod val="50000"/>
                </a:schemeClr>
              </a:solidFill>
            </a:endParaRPr>
          </a:p>
        </p:txBody>
      </p:sp>
      <p:sp>
        <p:nvSpPr>
          <p:cNvPr id="3" name="Content Placeholder 2"/>
          <p:cNvSpPr>
            <a:spLocks noGrp="1"/>
          </p:cNvSpPr>
          <p:nvPr>
            <p:ph idx="1"/>
          </p:nvPr>
        </p:nvSpPr>
        <p:spPr/>
        <p:txBody>
          <a:bodyPr>
            <a:normAutofit fontScale="77500" lnSpcReduction="20000"/>
          </a:bodyPr>
          <a:lstStyle/>
          <a:p>
            <a:pPr marL="329184" indent="-329184" algn="just" defTabSz="877823">
              <a:lnSpc>
                <a:spcPct val="150000"/>
              </a:lnSpc>
              <a:spcBef>
                <a:spcPts val="1900"/>
              </a:spcBef>
              <a:defRPr sz="2880"/>
            </a:pPr>
            <a:r>
              <a:rPr lang="en-US" dirty="0">
                <a:latin typeface="Century Gothic" charset="0"/>
                <a:ea typeface="Century Gothic" charset="0"/>
                <a:cs typeface="Century Gothic" charset="0"/>
              </a:rPr>
              <a:t>Validate </a:t>
            </a:r>
            <a:r>
              <a:rPr lang="en-US" dirty="0" err="1">
                <a:latin typeface="Century Gothic" charset="0"/>
                <a:ea typeface="Century Gothic" charset="0"/>
                <a:cs typeface="Century Gothic" charset="0"/>
              </a:rPr>
              <a:t>JCatascopia</a:t>
            </a:r>
            <a:r>
              <a:rPr lang="en-US" dirty="0">
                <a:latin typeface="Century Gothic" charset="0"/>
                <a:ea typeface="Century Gothic" charset="0"/>
                <a:cs typeface="Century Gothic" charset="0"/>
              </a:rPr>
              <a:t> functionality and performance</a:t>
            </a:r>
          </a:p>
          <a:p>
            <a:pPr marL="329184" indent="-329184" algn="just" defTabSz="877823">
              <a:lnSpc>
                <a:spcPct val="150000"/>
              </a:lnSpc>
              <a:spcBef>
                <a:spcPts val="1900"/>
              </a:spcBef>
              <a:defRPr sz="2880"/>
            </a:pPr>
            <a:r>
              <a:rPr lang="en-US" dirty="0">
                <a:latin typeface="Century Gothic" charset="0"/>
                <a:ea typeface="Century Gothic" charset="0"/>
                <a:cs typeface="Century Gothic" charset="0"/>
              </a:rPr>
              <a:t>Compare </a:t>
            </a:r>
            <a:r>
              <a:rPr lang="en-US" dirty="0" err="1">
                <a:latin typeface="Century Gothic" charset="0"/>
                <a:ea typeface="Century Gothic" charset="0"/>
                <a:cs typeface="Century Gothic" charset="0"/>
              </a:rPr>
              <a:t>JCatascopia</a:t>
            </a:r>
            <a:r>
              <a:rPr lang="en-US" dirty="0">
                <a:latin typeface="Century Gothic" charset="0"/>
                <a:ea typeface="Century Gothic" charset="0"/>
                <a:cs typeface="Century Gothic" charset="0"/>
              </a:rPr>
              <a:t> to other Monitoring Tools</a:t>
            </a:r>
          </a:p>
          <a:p>
            <a:pPr marL="752420" lvl="1" indent="-313508" algn="just" defTabSz="877823">
              <a:lnSpc>
                <a:spcPct val="150000"/>
              </a:lnSpc>
              <a:spcBef>
                <a:spcPts val="700"/>
              </a:spcBef>
              <a:defRPr sz="2496"/>
            </a:pPr>
            <a:r>
              <a:rPr lang="en-US" dirty="0">
                <a:latin typeface="Century Gothic" charset="0"/>
                <a:ea typeface="Century Gothic" charset="0"/>
                <a:cs typeface="Century Gothic" charset="0"/>
              </a:rPr>
              <a:t>Ganglia</a:t>
            </a:r>
          </a:p>
          <a:p>
            <a:pPr marL="752420" lvl="1" indent="-313508" algn="just" defTabSz="877823">
              <a:lnSpc>
                <a:spcPct val="150000"/>
              </a:lnSpc>
              <a:spcBef>
                <a:spcPts val="700"/>
              </a:spcBef>
              <a:defRPr sz="2496"/>
            </a:pPr>
            <a:r>
              <a:rPr lang="en-US" dirty="0">
                <a:latin typeface="Century Gothic" charset="0"/>
                <a:ea typeface="Century Gothic" charset="0"/>
                <a:cs typeface="Century Gothic" charset="0"/>
              </a:rPr>
              <a:t>Lattice Monitoring Framework</a:t>
            </a:r>
          </a:p>
          <a:p>
            <a:pPr marL="329184" indent="-329184" algn="just" defTabSz="877823">
              <a:lnSpc>
                <a:spcPct val="150000"/>
              </a:lnSpc>
              <a:spcBef>
                <a:spcPts val="1900"/>
              </a:spcBef>
              <a:defRPr sz="2880"/>
            </a:pPr>
            <a:r>
              <a:rPr lang="en-US" dirty="0" err="1">
                <a:latin typeface="Century Gothic" charset="0"/>
                <a:ea typeface="Century Gothic" charset="0"/>
                <a:cs typeface="Century Gothic" charset="0"/>
              </a:rPr>
              <a:t>Testbed</a:t>
            </a:r>
            <a:endParaRPr lang="en-US" dirty="0">
              <a:latin typeface="Century Gothic" charset="0"/>
              <a:ea typeface="Century Gothic" charset="0"/>
              <a:cs typeface="Century Gothic" charset="0"/>
            </a:endParaRPr>
          </a:p>
          <a:p>
            <a:pPr marL="752420" lvl="1" indent="-313508" algn="just" defTabSz="877823">
              <a:lnSpc>
                <a:spcPct val="150000"/>
              </a:lnSpc>
              <a:spcBef>
                <a:spcPts val="700"/>
              </a:spcBef>
              <a:defRPr sz="2496"/>
            </a:pPr>
            <a:r>
              <a:rPr lang="en-US" dirty="0">
                <a:latin typeface="Century Gothic" charset="0"/>
                <a:ea typeface="Century Gothic" charset="0"/>
                <a:cs typeface="Century Gothic" charset="0"/>
              </a:rPr>
              <a:t>Different domains of Cloud applications</a:t>
            </a:r>
          </a:p>
          <a:p>
            <a:pPr marL="752420" lvl="1" indent="-313508" algn="just" defTabSz="877823">
              <a:lnSpc>
                <a:spcPct val="150000"/>
              </a:lnSpc>
              <a:spcBef>
                <a:spcPts val="700"/>
              </a:spcBef>
              <a:defRPr sz="2496"/>
            </a:pPr>
            <a:r>
              <a:rPr lang="en-US" dirty="0">
                <a:latin typeface="Century Gothic" charset="0"/>
                <a:ea typeface="Century Gothic" charset="0"/>
                <a:cs typeface="Century Gothic" charset="0"/>
              </a:rPr>
              <a:t>Various VM flavors</a:t>
            </a:r>
          </a:p>
          <a:p>
            <a:pPr marL="752420" lvl="1" indent="-313508" algn="just" defTabSz="877823">
              <a:lnSpc>
                <a:spcPct val="150000"/>
              </a:lnSpc>
              <a:spcBef>
                <a:spcPts val="700"/>
              </a:spcBef>
              <a:defRPr sz="2496"/>
            </a:pPr>
            <a:r>
              <a:rPr lang="en-US" dirty="0">
                <a:latin typeface="Century Gothic" charset="0"/>
                <a:ea typeface="Century Gothic" charset="0"/>
                <a:cs typeface="Century Gothic" charset="0"/>
              </a:rPr>
              <a:t>3 public Cloud providers and 1 private </a:t>
            </a:r>
            <a:r>
              <a:rPr lang="en-US" dirty="0" smtClean="0">
                <a:latin typeface="Century Gothic" charset="0"/>
                <a:ea typeface="Century Gothic" charset="0"/>
                <a:cs typeface="Century Gothic" charset="0"/>
              </a:rPr>
              <a:t>Cloud</a:t>
            </a:r>
            <a:endParaRPr lang="en-US" dirty="0">
              <a:latin typeface="Century Gothic" charset="0"/>
              <a:ea typeface="Century Gothic" charset="0"/>
              <a:cs typeface="Century Gothic" charset="0"/>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sp>
        <p:nvSpPr>
          <p:cNvPr id="6" name="Slide Number Placeholder 5"/>
          <p:cNvSpPr>
            <a:spLocks noGrp="1"/>
          </p:cNvSpPr>
          <p:nvPr>
            <p:ph type="sldNum" sz="quarter" idx="12"/>
          </p:nvPr>
        </p:nvSpPr>
        <p:spPr/>
        <p:txBody>
          <a:bodyPr/>
          <a:lstStyle/>
          <a:p>
            <a:fld id="{2E1132C6-AAAE-EC48-8E6B-34456B74D6B2}" type="slidenum">
              <a:rPr lang="en-US" smtClean="0"/>
              <a:t>97</a:t>
            </a:fld>
            <a:endParaRPr lang="en-US" dirty="0"/>
          </a:p>
        </p:txBody>
      </p:sp>
    </p:spTree>
    <p:extLst>
      <p:ext uri="{BB962C8B-B14F-4D97-AF65-F5344CB8AC3E}">
        <p14:creationId xmlns:p14="http://schemas.microsoft.com/office/powerpoint/2010/main" val="14130986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a:r>
            <a:br>
              <a:rPr lang="en-US" b="1" dirty="0" smtClean="0">
                <a:solidFill>
                  <a:schemeClr val="accent1">
                    <a:lumMod val="75000"/>
                  </a:schemeClr>
                </a:solidFill>
              </a:rPr>
            </a:br>
            <a:r>
              <a:rPr lang="en-US" sz="3200" b="1" dirty="0" err="1" smtClean="0">
                <a:solidFill>
                  <a:schemeClr val="bg1">
                    <a:lumMod val="50000"/>
                  </a:schemeClr>
                </a:solidFill>
              </a:rPr>
              <a:t>TestBed</a:t>
            </a:r>
            <a:endParaRPr lang="en-US" sz="3200" b="1"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graphicFrame>
        <p:nvGraphicFramePr>
          <p:cNvPr id="6" name="Table 1241"/>
          <p:cNvGraphicFramePr/>
          <p:nvPr>
            <p:extLst>
              <p:ext uri="{D42A27DB-BD31-4B8C-83A1-F6EECF244321}">
                <p14:modId xmlns:p14="http://schemas.microsoft.com/office/powerpoint/2010/main" val="1584828556"/>
              </p:ext>
            </p:extLst>
          </p:nvPr>
        </p:nvGraphicFramePr>
        <p:xfrm>
          <a:off x="838200" y="1908688"/>
          <a:ext cx="10515601" cy="3901711"/>
        </p:xfrm>
        <a:graphic>
          <a:graphicData uri="http://schemas.openxmlformats.org/drawingml/2006/table">
            <a:tbl>
              <a:tblPr firstRow="1" bandRow="1"/>
              <a:tblGrid>
                <a:gridCol w="3018367"/>
                <a:gridCol w="1187874"/>
                <a:gridCol w="3777827"/>
                <a:gridCol w="2531533"/>
              </a:tblGrid>
              <a:tr h="609871">
                <a:tc>
                  <a:txBody>
                    <a:bodyPr/>
                    <a:lstStyle/>
                    <a:p>
                      <a:pPr algn="ctr">
                        <a:lnSpc>
                          <a:spcPct val="150000"/>
                        </a:lnSpc>
                        <a:defRPr sz="1800" b="0" i="0">
                          <a:solidFill>
                            <a:srgbClr val="000000"/>
                          </a:solidFill>
                        </a:defRPr>
                      </a:pPr>
                      <a:r>
                        <a:rPr b="1" i="1" dirty="0"/>
                        <a:t>Cloud Provider</a:t>
                      </a:r>
                    </a:p>
                  </a:txBody>
                  <a:tcPr marL="45720" marR="45720" horzOverflow="overflow">
                    <a:lnR w="6350" cap="flat" cmpd="sng" algn="ctr">
                      <a:solidFill>
                        <a:schemeClr val="accent1">
                          <a:lumMod val="60000"/>
                          <a:lumOff val="40000"/>
                        </a:schemeClr>
                      </a:solidFill>
                      <a:prstDash val="solid"/>
                      <a:round/>
                      <a:headEnd type="none" w="med" len="med"/>
                      <a:tailEnd type="none" w="med" len="med"/>
                    </a:lnR>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solidFill>
                            <a:srgbClr val="000000"/>
                          </a:solidFill>
                        </a:defRPr>
                      </a:pPr>
                      <a:r>
                        <a:rPr b="1" i="1" dirty="0"/>
                        <a:t>VM no.</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solidFill>
                            <a:srgbClr val="000000"/>
                          </a:solidFill>
                        </a:defRPr>
                      </a:pPr>
                      <a:r>
                        <a:rPr b="1" i="1" dirty="0"/>
                        <a:t>VM Flavor</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solidFill>
                            <a:srgbClr val="000000"/>
                          </a:solidFill>
                        </a:defRPr>
                      </a:pPr>
                      <a:r>
                        <a:rPr b="1" i="1" dirty="0"/>
                        <a:t>Applications</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B w="6350" cap="flat" cmpd="sng" algn="ctr">
                      <a:solidFill>
                        <a:schemeClr val="accent1">
                          <a:lumMod val="60000"/>
                          <a:lumOff val="40000"/>
                        </a:schemeClr>
                      </a:solidFill>
                      <a:prstDash val="solid"/>
                      <a:round/>
                      <a:headEnd type="none" w="med" len="med"/>
                      <a:tailEnd type="none" w="med" len="med"/>
                    </a:lnB>
                  </a:tcPr>
                </a:tc>
              </a:tr>
              <a:tr h="609871">
                <a:tc>
                  <a:txBody>
                    <a:bodyPr/>
                    <a:lstStyle/>
                    <a:p>
                      <a:pPr algn="ctr">
                        <a:lnSpc>
                          <a:spcPct val="150000"/>
                        </a:lnSpc>
                        <a:defRPr sz="1800" b="0" i="0"/>
                      </a:pPr>
                      <a:r>
                        <a:rPr sz="1600" b="0" i="1" dirty="0">
                          <a:latin typeface="Century Gothic" charset="0"/>
                          <a:ea typeface="Century Gothic" charset="0"/>
                          <a:cs typeface="Century Gothic" charset="0"/>
                        </a:rPr>
                        <a:t>GRNET Okeanos public Cloud1</a:t>
                      </a:r>
                    </a:p>
                  </a:txBody>
                  <a:tcPr marL="45720" marR="45720" horzOverflow="overflow">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pPr>
                      <a:r>
                        <a:rPr sz="1600" b="0" i="1" dirty="0">
                          <a:latin typeface="Century Gothic" charset="0"/>
                          <a:ea typeface="Century Gothic" charset="0"/>
                          <a:cs typeface="Century Gothic" charset="0"/>
                        </a:rPr>
                        <a:t>15</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defRPr sz="1800" b="0" i="0"/>
                      </a:pPr>
                      <a:r>
                        <a:rPr sz="1600" b="0" i="1" dirty="0">
                          <a:latin typeface="Century Gothic" charset="0"/>
                          <a:ea typeface="Century Gothic" charset="0"/>
                          <a:cs typeface="Century Gothic" charset="0"/>
                        </a:rPr>
                        <a:t>1GB RAM, 10GB Disk, Ubuntu Server 12.04 LTS</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a:pPr>
                      <a:r>
                        <a:rPr sz="1600" b="0" dirty="0">
                          <a:latin typeface="Century Gothic" charset="0"/>
                          <a:ea typeface="Century Gothic" charset="0"/>
                          <a:cs typeface="Century Gothic" charset="0"/>
                        </a:rPr>
                        <a:t>12 VMs Cassandra</a:t>
                      </a:r>
                      <a:r>
                        <a:rPr sz="1600" b="0" baseline="31999" dirty="0">
                          <a:latin typeface="Century Gothic" charset="0"/>
                          <a:ea typeface="Century Gothic" charset="0"/>
                          <a:cs typeface="Century Gothic" charset="0"/>
                        </a:rPr>
                        <a:t>7</a:t>
                      </a:r>
                    </a:p>
                    <a:p>
                      <a:pPr algn="ctr">
                        <a:lnSpc>
                          <a:spcPct val="150000"/>
                        </a:lnSpc>
                        <a:defRPr sz="1800"/>
                      </a:pPr>
                      <a:r>
                        <a:rPr sz="1600" b="0" dirty="0">
                          <a:latin typeface="Century Gothic" charset="0"/>
                          <a:ea typeface="Century Gothic" charset="0"/>
                          <a:cs typeface="Century Gothic" charset="0"/>
                        </a:rPr>
                        <a:t>3 VMs YCSB Clients</a:t>
                      </a:r>
                      <a:r>
                        <a:rPr sz="1600" b="0" baseline="31999" dirty="0">
                          <a:latin typeface="Century Gothic" charset="0"/>
                          <a:ea typeface="Century Gothic" charset="0"/>
                          <a:cs typeface="Century Gothic" charset="0"/>
                        </a:rPr>
                        <a:t>8</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r>
              <a:tr h="609871">
                <a:tc>
                  <a:txBody>
                    <a:bodyPr/>
                    <a:lstStyle/>
                    <a:p>
                      <a:pPr algn="ctr">
                        <a:lnSpc>
                          <a:spcPct val="150000"/>
                        </a:lnSpc>
                        <a:defRPr sz="1800" b="0" i="0"/>
                      </a:pPr>
                      <a:r>
                        <a:rPr sz="1600" b="0" i="1" dirty="0">
                          <a:latin typeface="Century Gothic" charset="0"/>
                          <a:ea typeface="Century Gothic" charset="0"/>
                          <a:cs typeface="Century Gothic" charset="0"/>
                        </a:rPr>
                        <a:t>Flexiant FlexiScale platform2</a:t>
                      </a:r>
                    </a:p>
                  </a:txBody>
                  <a:tcPr marL="45720" marR="45720" horzOverflow="overflow">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pPr>
                      <a:r>
                        <a:rPr sz="1600" b="0" i="1" dirty="0">
                          <a:latin typeface="Century Gothic" charset="0"/>
                          <a:ea typeface="Century Gothic" charset="0"/>
                          <a:cs typeface="Century Gothic" charset="0"/>
                        </a:rPr>
                        <a:t>10</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defRPr sz="1800" b="0" i="0"/>
                      </a:pPr>
                      <a:r>
                        <a:rPr sz="1600" b="0" i="1" dirty="0">
                          <a:latin typeface="Century Gothic" charset="0"/>
                          <a:ea typeface="Century Gothic" charset="0"/>
                          <a:cs typeface="Century Gothic" charset="0"/>
                        </a:rPr>
                        <a:t>2 VCPU, 2GB RAM, 10GB Disk, Debian 6.07 (Squeeze)</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a:pPr>
                      <a:r>
                        <a:rPr sz="1600" b="0" dirty="0">
                          <a:latin typeface="Century Gothic" charset="0"/>
                          <a:ea typeface="Century Gothic" charset="0"/>
                          <a:cs typeface="Century Gothic" charset="0"/>
                        </a:rPr>
                        <a:t>HASCOP</a:t>
                      </a:r>
                      <a:r>
                        <a:rPr sz="1600" b="0" baseline="31999" dirty="0">
                          <a:latin typeface="Century Gothic" charset="0"/>
                          <a:ea typeface="Century Gothic" charset="0"/>
                          <a:cs typeface="Century Gothic" charset="0"/>
                        </a:rPr>
                        <a:t>9</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r>
              <a:tr h="609871">
                <a:tc>
                  <a:txBody>
                    <a:bodyPr/>
                    <a:lstStyle/>
                    <a:p>
                      <a:pPr algn="ctr">
                        <a:lnSpc>
                          <a:spcPct val="150000"/>
                        </a:lnSpc>
                        <a:defRPr sz="1800" b="0" i="0"/>
                      </a:pPr>
                      <a:r>
                        <a:rPr sz="1600" b="0" i="1" dirty="0">
                          <a:latin typeface="Century Gothic" charset="0"/>
                          <a:ea typeface="Century Gothic" charset="0"/>
                          <a:cs typeface="Century Gothic" charset="0"/>
                        </a:rPr>
                        <a:t>Amazon EC23</a:t>
                      </a:r>
                    </a:p>
                  </a:txBody>
                  <a:tcPr marL="45720" marR="45720" horzOverflow="overflow">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pPr>
                      <a:r>
                        <a:rPr sz="1600" b="0" i="1" dirty="0">
                          <a:latin typeface="Century Gothic" charset="0"/>
                          <a:ea typeface="Century Gothic" charset="0"/>
                          <a:cs typeface="Century Gothic" charset="0"/>
                        </a:rPr>
                        <a:t>10</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l">
                        <a:lnSpc>
                          <a:spcPct val="150000"/>
                        </a:lnSpc>
                        <a:defRPr sz="1800" b="0" i="0"/>
                      </a:pPr>
                      <a:r>
                        <a:rPr sz="1600" b="0" i="1" dirty="0">
                          <a:latin typeface="Century Gothic" charset="0"/>
                          <a:ea typeface="Century Gothic" charset="0"/>
                          <a:cs typeface="Century Gothic" charset="0"/>
                        </a:rPr>
                        <a:t>m1.small with CentOS 6.4 (1VCPU, 1.7GB RAM, 160GB Disk)</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c>
                  <a:txBody>
                    <a:bodyPr/>
                    <a:lstStyle/>
                    <a:p>
                      <a:pPr algn="ctr">
                        <a:lnSpc>
                          <a:spcPct val="150000"/>
                        </a:lnSpc>
                        <a:defRPr sz="1800" b="0" i="0"/>
                      </a:pPr>
                      <a:r>
                        <a:rPr sz="1600" b="0" i="1" dirty="0">
                          <a:latin typeface="Century Gothic" charset="0"/>
                          <a:ea typeface="Century Gothic" charset="0"/>
                          <a:cs typeface="Century Gothic" charset="0"/>
                        </a:rPr>
                        <a:t>HASCOP</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tcPr>
                </a:tc>
              </a:tr>
              <a:tr h="609871">
                <a:tc>
                  <a:txBody>
                    <a:bodyPr/>
                    <a:lstStyle/>
                    <a:p>
                      <a:pPr algn="ctr">
                        <a:lnSpc>
                          <a:spcPct val="150000"/>
                        </a:lnSpc>
                        <a:defRPr sz="1800" b="0" i="0"/>
                      </a:pPr>
                      <a:r>
                        <a:rPr sz="1600" b="0" i="1" dirty="0">
                          <a:latin typeface="Century Gothic" charset="0"/>
                          <a:ea typeface="Century Gothic" charset="0"/>
                          <a:cs typeface="Century Gothic" charset="0"/>
                        </a:rPr>
                        <a:t>UCY Nephelae Private Cloud4</a:t>
                      </a:r>
                    </a:p>
                  </a:txBody>
                  <a:tcPr marL="45720" marR="45720" horzOverflow="overflow">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tcPr>
                </a:tc>
                <a:tc>
                  <a:txBody>
                    <a:bodyPr/>
                    <a:lstStyle/>
                    <a:p>
                      <a:pPr algn="ctr">
                        <a:lnSpc>
                          <a:spcPct val="150000"/>
                        </a:lnSpc>
                        <a:defRPr sz="1800" b="0" i="0"/>
                      </a:pPr>
                      <a:r>
                        <a:rPr sz="1600" b="0" i="1" dirty="0">
                          <a:latin typeface="Century Gothic" charset="0"/>
                          <a:ea typeface="Century Gothic" charset="0"/>
                          <a:cs typeface="Century Gothic" charset="0"/>
                        </a:rPr>
                        <a:t>60</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tcPr>
                </a:tc>
                <a:tc>
                  <a:txBody>
                    <a:bodyPr/>
                    <a:lstStyle/>
                    <a:p>
                      <a:pPr algn="l">
                        <a:lnSpc>
                          <a:spcPct val="150000"/>
                        </a:lnSpc>
                        <a:defRPr sz="1800" b="0" i="0"/>
                      </a:pPr>
                      <a:r>
                        <a:rPr sz="1600" b="0" i="1" dirty="0">
                          <a:latin typeface="Century Gothic" charset="0"/>
                          <a:ea typeface="Century Gothic" charset="0"/>
                          <a:cs typeface="Century Gothic" charset="0"/>
                        </a:rPr>
                        <a:t>2 VCPU, 2GB RAM, 10GB Disk, Ubuntu Server 12.04 LTS</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tcPr>
                </a:tc>
                <a:tc>
                  <a:txBody>
                    <a:bodyPr/>
                    <a:lstStyle/>
                    <a:p>
                      <a:pPr algn="ctr">
                        <a:lnSpc>
                          <a:spcPct val="150000"/>
                        </a:lnSpc>
                        <a:defRPr sz="1800" b="0" i="0"/>
                      </a:pPr>
                      <a:r>
                        <a:rPr sz="1600" b="0" i="1" dirty="0">
                          <a:latin typeface="Century Gothic" charset="0"/>
                          <a:ea typeface="Century Gothic" charset="0"/>
                          <a:cs typeface="Century Gothic" charset="0"/>
                        </a:rPr>
                        <a:t>HASCOP</a:t>
                      </a:r>
                    </a:p>
                  </a:txBody>
                  <a:tcPr marL="45720" marR="45720" horzOverflow="overflow">
                    <a:lnL w="6350" cap="flat" cmpd="sng" algn="ctr">
                      <a:solidFill>
                        <a:schemeClr val="accent1">
                          <a:lumMod val="60000"/>
                          <a:lumOff val="40000"/>
                        </a:schemeClr>
                      </a:solidFill>
                      <a:prstDash val="solid"/>
                      <a:round/>
                      <a:headEnd type="none" w="med" len="med"/>
                      <a:tailEnd type="none" w="med" len="med"/>
                    </a:lnL>
                    <a:lnT w="6350" cap="flat" cmpd="sng" algn="ctr">
                      <a:solidFill>
                        <a:schemeClr val="accent1">
                          <a:lumMod val="60000"/>
                          <a:lumOff val="40000"/>
                        </a:schemeClr>
                      </a:solidFill>
                      <a:prstDash val="solid"/>
                      <a:round/>
                      <a:headEnd type="none" w="med" len="med"/>
                      <a:tailEnd type="none" w="med" len="med"/>
                    </a:lnT>
                  </a:tcPr>
                </a:tc>
              </a:tr>
            </a:tbl>
          </a:graphicData>
        </a:graphic>
      </p:graphicFrame>
      <p:sp>
        <p:nvSpPr>
          <p:cNvPr id="7" name="Shape 1244"/>
          <p:cNvSpPr/>
          <p:nvPr/>
        </p:nvSpPr>
        <p:spPr>
          <a:xfrm>
            <a:off x="1465730" y="5914097"/>
            <a:ext cx="9574306"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gn="ctr"/>
            <a:r>
              <a:rPr sz="1600" dirty="0">
                <a:solidFill>
                  <a:schemeClr val="accent2">
                    <a:lumMod val="75000"/>
                  </a:schemeClr>
                </a:solidFill>
              </a:rPr>
              <a:t>We have deployed on all VMs JCastascopia Monitoring Agents, Ganglia gmonds</a:t>
            </a:r>
            <a:r>
              <a:rPr sz="1600" baseline="31999" dirty="0">
                <a:solidFill>
                  <a:schemeClr val="accent2">
                    <a:lumMod val="75000"/>
                  </a:schemeClr>
                </a:solidFill>
              </a:rPr>
              <a:t>5</a:t>
            </a:r>
            <a:r>
              <a:rPr sz="1600" dirty="0">
                <a:solidFill>
                  <a:schemeClr val="accent2">
                    <a:lumMod val="75000"/>
                  </a:schemeClr>
                </a:solidFill>
              </a:rPr>
              <a:t> and Lattice</a:t>
            </a:r>
            <a:r>
              <a:rPr sz="1600" baseline="31999" dirty="0">
                <a:solidFill>
                  <a:schemeClr val="accent2">
                    <a:lumMod val="75000"/>
                  </a:schemeClr>
                </a:solidFill>
              </a:rPr>
              <a:t>6</a:t>
            </a:r>
            <a:r>
              <a:rPr sz="1600" dirty="0">
                <a:solidFill>
                  <a:schemeClr val="accent2">
                    <a:lumMod val="75000"/>
                  </a:schemeClr>
                </a:solidFill>
              </a:rPr>
              <a:t> DataSources</a:t>
            </a:r>
          </a:p>
        </p:txBody>
      </p:sp>
      <p:sp>
        <p:nvSpPr>
          <p:cNvPr id="3" name="Slide Number Placeholder 2"/>
          <p:cNvSpPr>
            <a:spLocks noGrp="1"/>
          </p:cNvSpPr>
          <p:nvPr>
            <p:ph type="sldNum" sz="quarter" idx="12"/>
          </p:nvPr>
        </p:nvSpPr>
        <p:spPr/>
        <p:txBody>
          <a:bodyPr/>
          <a:lstStyle/>
          <a:p>
            <a:fld id="{2E1132C6-AAAE-EC48-8E6B-34456B74D6B2}" type="slidenum">
              <a:rPr lang="en-US" smtClean="0"/>
              <a:t>98</a:t>
            </a:fld>
            <a:endParaRPr lang="en-US" dirty="0"/>
          </a:p>
        </p:txBody>
      </p:sp>
    </p:spTree>
    <p:extLst>
      <p:ext uri="{BB962C8B-B14F-4D97-AF65-F5344CB8AC3E}">
        <p14:creationId xmlns:p14="http://schemas.microsoft.com/office/powerpoint/2010/main" val="18459071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lumMod val="75000"/>
                  </a:schemeClr>
                </a:solidFill>
              </a:rPr>
              <a:t>JCatascopia</a:t>
            </a:r>
            <a:r>
              <a:rPr lang="en-US" b="1" dirty="0" smtClean="0">
                <a:solidFill>
                  <a:schemeClr val="accent1">
                    <a:lumMod val="75000"/>
                  </a:schemeClr>
                </a:solidFill>
              </a:rPr>
              <a:t> </a:t>
            </a:r>
            <a:r>
              <a:rPr lang="en-US" dirty="0" smtClean="0">
                <a:solidFill>
                  <a:schemeClr val="accent1">
                    <a:lumMod val="75000"/>
                  </a:schemeClr>
                </a:solidFill>
              </a:rPr>
              <a:t>- </a:t>
            </a:r>
            <a:r>
              <a:rPr lang="en-US" sz="3600" dirty="0" smtClean="0">
                <a:solidFill>
                  <a:schemeClr val="accent1">
                    <a:lumMod val="75000"/>
                  </a:schemeClr>
                </a:solidFill>
              </a:rPr>
              <a:t>Monitoring Agent Runtime Footprint</a:t>
            </a:r>
            <a:endParaRPr lang="en-US" sz="3600" dirty="0">
              <a:solidFill>
                <a:schemeClr val="accent1">
                  <a:lumMod val="75000"/>
                </a:schemeClr>
              </a:solidFill>
            </a:endParaRPr>
          </a:p>
        </p:txBody>
      </p:sp>
      <p:sp>
        <p:nvSpPr>
          <p:cNvPr id="4" name="Footer Placeholder 3"/>
          <p:cNvSpPr>
            <a:spLocks noGrp="1"/>
          </p:cNvSpPr>
          <p:nvPr>
            <p:ph type="ftr" sz="quarter" idx="11"/>
          </p:nvPr>
        </p:nvSpPr>
        <p:spPr/>
        <p:txBody>
          <a:bodyPr/>
          <a:lstStyle/>
          <a:p>
            <a:r>
              <a:rPr lang="en-US" smtClean="0"/>
              <a:t>IEEE/ACM International Conference on Utility and Cloud Computing (UCC 2015)</a:t>
            </a:r>
            <a:endParaRPr lang="en-US" dirty="0"/>
          </a:p>
        </p:txBody>
      </p:sp>
      <p:pic>
        <p:nvPicPr>
          <p:cNvPr id="6" name="image53.png"/>
          <p:cNvPicPr>
            <a:picLocks noChangeAspect="1"/>
          </p:cNvPicPr>
          <p:nvPr/>
        </p:nvPicPr>
        <p:blipFill>
          <a:blip r:embed="rId2">
            <a:extLst/>
          </a:blip>
          <a:stretch>
            <a:fillRect/>
          </a:stretch>
        </p:blipFill>
        <p:spPr>
          <a:xfrm>
            <a:off x="1761204" y="1834725"/>
            <a:ext cx="2657056" cy="1865874"/>
          </a:xfrm>
          <a:prstGeom prst="rect">
            <a:avLst/>
          </a:prstGeom>
          <a:ln w="12700">
            <a:miter lim="400000"/>
          </a:ln>
        </p:spPr>
      </p:pic>
      <p:pic>
        <p:nvPicPr>
          <p:cNvPr id="7" name="image54.png"/>
          <p:cNvPicPr>
            <a:picLocks noChangeAspect="1"/>
          </p:cNvPicPr>
          <p:nvPr/>
        </p:nvPicPr>
        <p:blipFill>
          <a:blip r:embed="rId3">
            <a:extLst/>
          </a:blip>
          <a:stretch>
            <a:fillRect/>
          </a:stretch>
        </p:blipFill>
        <p:spPr>
          <a:xfrm>
            <a:off x="4830764" y="1848172"/>
            <a:ext cx="2622141" cy="1865874"/>
          </a:xfrm>
          <a:prstGeom prst="rect">
            <a:avLst/>
          </a:prstGeom>
          <a:ln w="12700">
            <a:miter lim="400000"/>
          </a:ln>
        </p:spPr>
      </p:pic>
      <p:pic>
        <p:nvPicPr>
          <p:cNvPr id="8" name="image55.png"/>
          <p:cNvPicPr>
            <a:picLocks noChangeAspect="1"/>
          </p:cNvPicPr>
          <p:nvPr/>
        </p:nvPicPr>
        <p:blipFill>
          <a:blip r:embed="rId4">
            <a:extLst/>
          </a:blip>
          <a:stretch>
            <a:fillRect/>
          </a:stretch>
        </p:blipFill>
        <p:spPr>
          <a:xfrm>
            <a:off x="7881884" y="1823572"/>
            <a:ext cx="2598676" cy="1865875"/>
          </a:xfrm>
          <a:prstGeom prst="rect">
            <a:avLst/>
          </a:prstGeom>
          <a:ln w="12700">
            <a:miter lim="400000"/>
          </a:ln>
        </p:spPr>
      </p:pic>
      <p:sp>
        <p:nvSpPr>
          <p:cNvPr id="9" name="Shape 1256"/>
          <p:cNvSpPr/>
          <p:nvPr/>
        </p:nvSpPr>
        <p:spPr>
          <a:xfrm>
            <a:off x="2099131" y="3768282"/>
            <a:ext cx="2319129" cy="29238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1000" b="1"/>
            </a:lvl1pPr>
          </a:lstStyle>
          <a:p>
            <a:pPr>
              <a:defRPr sz="1800" b="0"/>
            </a:pPr>
            <a:r>
              <a:rPr sz="1300" dirty="0"/>
              <a:t>YCSB Agent Client (11 metrics)</a:t>
            </a:r>
          </a:p>
        </p:txBody>
      </p:sp>
      <p:sp>
        <p:nvSpPr>
          <p:cNvPr id="10" name="Shape 1257"/>
          <p:cNvSpPr/>
          <p:nvPr/>
        </p:nvSpPr>
        <p:spPr>
          <a:xfrm>
            <a:off x="7881884" y="3700599"/>
            <a:ext cx="2808313" cy="49244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000" b="1"/>
            </a:lvl1pPr>
          </a:lstStyle>
          <a:p>
            <a:pPr>
              <a:defRPr sz="1800" b="0"/>
            </a:pPr>
            <a:r>
              <a:rPr sz="1300" dirty="0"/>
              <a:t>HASCOP  (Distributed Clustering Algorithm) Agent (39 metrics)</a:t>
            </a:r>
          </a:p>
        </p:txBody>
      </p:sp>
      <p:sp>
        <p:nvSpPr>
          <p:cNvPr id="11" name="Shape 1258"/>
          <p:cNvSpPr/>
          <p:nvPr/>
        </p:nvSpPr>
        <p:spPr>
          <a:xfrm>
            <a:off x="4857547" y="3755524"/>
            <a:ext cx="2852562" cy="29238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1000" b="1"/>
            </a:lvl1pPr>
          </a:lstStyle>
          <a:p>
            <a:pPr>
              <a:defRPr sz="1800" b="0"/>
            </a:pPr>
            <a:r>
              <a:rPr sz="1300" dirty="0"/>
              <a:t>Cassandra Agent Utilization (27 metrics)</a:t>
            </a:r>
          </a:p>
        </p:txBody>
      </p:sp>
      <p:pic>
        <p:nvPicPr>
          <p:cNvPr id="12" name="image56.png"/>
          <p:cNvPicPr>
            <a:picLocks noChangeAspect="1"/>
          </p:cNvPicPr>
          <p:nvPr/>
        </p:nvPicPr>
        <p:blipFill>
          <a:blip r:embed="rId5">
            <a:extLst/>
          </a:blip>
          <a:stretch>
            <a:fillRect/>
          </a:stretch>
        </p:blipFill>
        <p:spPr>
          <a:xfrm>
            <a:off x="1761205" y="4722222"/>
            <a:ext cx="2712893" cy="1673648"/>
          </a:xfrm>
          <a:prstGeom prst="rect">
            <a:avLst/>
          </a:prstGeom>
          <a:ln w="12700">
            <a:miter lim="400000"/>
          </a:ln>
        </p:spPr>
      </p:pic>
      <p:sp>
        <p:nvSpPr>
          <p:cNvPr id="13" name="Shape 1260"/>
          <p:cNvSpPr/>
          <p:nvPr/>
        </p:nvSpPr>
        <p:spPr>
          <a:xfrm>
            <a:off x="8129950" y="2167775"/>
            <a:ext cx="18002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600" b="1">
                <a:solidFill>
                  <a:schemeClr val="accent6"/>
                </a:solidFill>
              </a:defRPr>
            </a:lvl1pPr>
          </a:lstStyle>
          <a:p>
            <a:pPr>
              <a:defRPr sz="1800" b="0">
                <a:solidFill>
                  <a:srgbClr val="000000"/>
                </a:solidFill>
              </a:defRPr>
            </a:pPr>
            <a:r>
              <a:rPr dirty="0"/>
              <a:t>difference less than 0.03%</a:t>
            </a:r>
          </a:p>
        </p:txBody>
      </p:sp>
      <p:sp>
        <p:nvSpPr>
          <p:cNvPr id="14" name="Shape 1261"/>
          <p:cNvSpPr/>
          <p:nvPr/>
        </p:nvSpPr>
        <p:spPr>
          <a:xfrm flipH="1">
            <a:off x="5893424" y="2964280"/>
            <a:ext cx="457201" cy="1"/>
          </a:xfrm>
          <a:prstGeom prst="line">
            <a:avLst/>
          </a:prstGeom>
          <a:ln w="19050">
            <a:solidFill>
              <a:srgbClr val="F69240"/>
            </a:solidFill>
            <a:bevel/>
          </a:ln>
        </p:spPr>
        <p:txBody>
          <a:bodyPr lIns="45719" rIns="45719"/>
          <a:lstStyle/>
          <a:p>
            <a:pPr defTabSz="457200">
              <a:defRPr sz="1200">
                <a:latin typeface="+mj-lt"/>
                <a:ea typeface="+mj-ea"/>
                <a:cs typeface="+mj-cs"/>
                <a:sym typeface="Helvetica"/>
              </a:defRPr>
            </a:pPr>
            <a:endParaRPr sz="1200"/>
          </a:p>
        </p:txBody>
      </p:sp>
      <p:sp>
        <p:nvSpPr>
          <p:cNvPr id="15" name="Shape 1262"/>
          <p:cNvSpPr/>
          <p:nvPr/>
        </p:nvSpPr>
        <p:spPr>
          <a:xfrm flipV="1">
            <a:off x="6109449" y="2721041"/>
            <a:ext cx="1" cy="243240"/>
          </a:xfrm>
          <a:prstGeom prst="line">
            <a:avLst/>
          </a:prstGeom>
          <a:ln w="19050">
            <a:solidFill>
              <a:srgbClr val="F69240"/>
            </a:solidFill>
            <a:bevel/>
            <a:headEnd type="triangle"/>
            <a:tailEnd type="triangle"/>
          </a:ln>
        </p:spPr>
        <p:txBody>
          <a:bodyPr lIns="45719" rIns="45719"/>
          <a:lstStyle/>
          <a:p>
            <a:pPr defTabSz="457200">
              <a:defRPr sz="1200">
                <a:latin typeface="+mj-lt"/>
                <a:ea typeface="+mj-ea"/>
                <a:cs typeface="+mj-cs"/>
                <a:sym typeface="Helvetica"/>
              </a:defRPr>
            </a:pPr>
            <a:endParaRPr sz="1200"/>
          </a:p>
        </p:txBody>
      </p:sp>
      <p:sp>
        <p:nvSpPr>
          <p:cNvPr id="16" name="Shape 1263"/>
          <p:cNvSpPr/>
          <p:nvPr/>
        </p:nvSpPr>
        <p:spPr>
          <a:xfrm flipH="1">
            <a:off x="5893424" y="2748257"/>
            <a:ext cx="457201" cy="1"/>
          </a:xfrm>
          <a:prstGeom prst="line">
            <a:avLst/>
          </a:prstGeom>
          <a:ln w="19050">
            <a:solidFill>
              <a:srgbClr val="F69240"/>
            </a:solidFill>
            <a:bevel/>
          </a:ln>
        </p:spPr>
        <p:txBody>
          <a:bodyPr lIns="45719" rIns="45719"/>
          <a:lstStyle/>
          <a:p>
            <a:pPr defTabSz="457200">
              <a:defRPr sz="1200">
                <a:latin typeface="+mj-lt"/>
                <a:ea typeface="+mj-ea"/>
                <a:cs typeface="+mj-cs"/>
                <a:sym typeface="Helvetica"/>
              </a:defRPr>
            </a:pPr>
            <a:endParaRPr sz="1200"/>
          </a:p>
        </p:txBody>
      </p:sp>
      <p:sp>
        <p:nvSpPr>
          <p:cNvPr id="17" name="Shape 1264"/>
          <p:cNvSpPr/>
          <p:nvPr/>
        </p:nvSpPr>
        <p:spPr>
          <a:xfrm flipH="1">
            <a:off x="2829618" y="3143924"/>
            <a:ext cx="457201" cy="1"/>
          </a:xfrm>
          <a:prstGeom prst="line">
            <a:avLst/>
          </a:prstGeom>
          <a:ln w="19050">
            <a:solidFill>
              <a:srgbClr val="F69240"/>
            </a:solidFill>
            <a:bevel/>
          </a:ln>
        </p:spPr>
        <p:txBody>
          <a:bodyPr lIns="45719" rIns="45719"/>
          <a:lstStyle/>
          <a:p>
            <a:pPr defTabSz="457200">
              <a:defRPr sz="1200">
                <a:latin typeface="+mj-lt"/>
                <a:ea typeface="+mj-ea"/>
                <a:cs typeface="+mj-cs"/>
                <a:sym typeface="Helvetica"/>
              </a:defRPr>
            </a:pPr>
            <a:endParaRPr sz="1200"/>
          </a:p>
        </p:txBody>
      </p:sp>
      <p:sp>
        <p:nvSpPr>
          <p:cNvPr id="18" name="Shape 1265"/>
          <p:cNvSpPr/>
          <p:nvPr/>
        </p:nvSpPr>
        <p:spPr>
          <a:xfrm flipV="1">
            <a:off x="3058219" y="2604241"/>
            <a:ext cx="1" cy="539685"/>
          </a:xfrm>
          <a:prstGeom prst="line">
            <a:avLst/>
          </a:prstGeom>
          <a:ln w="19050">
            <a:solidFill>
              <a:srgbClr val="F69240"/>
            </a:solidFill>
            <a:bevel/>
            <a:headEnd type="triangle"/>
            <a:tailEnd type="triangle"/>
          </a:ln>
        </p:spPr>
        <p:txBody>
          <a:bodyPr lIns="45719" rIns="45719"/>
          <a:lstStyle/>
          <a:p>
            <a:pPr defTabSz="457200">
              <a:defRPr sz="1200">
                <a:latin typeface="+mj-lt"/>
                <a:ea typeface="+mj-ea"/>
                <a:cs typeface="+mj-cs"/>
                <a:sym typeface="Helvetica"/>
              </a:defRPr>
            </a:pPr>
            <a:endParaRPr sz="1200"/>
          </a:p>
        </p:txBody>
      </p:sp>
      <p:sp>
        <p:nvSpPr>
          <p:cNvPr id="19" name="Shape 1266"/>
          <p:cNvSpPr/>
          <p:nvPr/>
        </p:nvSpPr>
        <p:spPr>
          <a:xfrm flipH="1">
            <a:off x="2829618" y="2604241"/>
            <a:ext cx="457201" cy="1"/>
          </a:xfrm>
          <a:prstGeom prst="line">
            <a:avLst/>
          </a:prstGeom>
          <a:ln w="19050">
            <a:solidFill>
              <a:srgbClr val="F69240"/>
            </a:solidFill>
            <a:bevel/>
          </a:ln>
        </p:spPr>
        <p:txBody>
          <a:bodyPr lIns="45719" rIns="45719"/>
          <a:lstStyle/>
          <a:p>
            <a:pPr defTabSz="457200">
              <a:defRPr sz="1200">
                <a:latin typeface="+mj-lt"/>
                <a:ea typeface="+mj-ea"/>
                <a:cs typeface="+mj-cs"/>
                <a:sym typeface="Helvetica"/>
              </a:defRPr>
            </a:pPr>
            <a:endParaRPr sz="1200"/>
          </a:p>
        </p:txBody>
      </p:sp>
      <p:sp>
        <p:nvSpPr>
          <p:cNvPr id="20" name="Shape 1267"/>
          <p:cNvSpPr/>
          <p:nvPr/>
        </p:nvSpPr>
        <p:spPr>
          <a:xfrm>
            <a:off x="2099131" y="4473773"/>
            <a:ext cx="8381429" cy="14296"/>
          </a:xfrm>
          <a:prstGeom prst="line">
            <a:avLst/>
          </a:prstGeom>
          <a:ln w="19050">
            <a:solidFill>
              <a:srgbClr val="FF0000"/>
            </a:solidFill>
            <a:bevel/>
            <a:tailEnd type="triangle"/>
          </a:ln>
        </p:spPr>
        <p:txBody>
          <a:bodyPr lIns="45719" rIns="45719"/>
          <a:lstStyle/>
          <a:p>
            <a:pPr defTabSz="457200">
              <a:defRPr sz="1200">
                <a:latin typeface="+mj-lt"/>
                <a:ea typeface="+mj-ea"/>
                <a:cs typeface="+mj-cs"/>
                <a:sym typeface="Helvetica"/>
              </a:defRPr>
            </a:pPr>
            <a:endParaRPr sz="1200"/>
          </a:p>
        </p:txBody>
      </p:sp>
      <p:sp>
        <p:nvSpPr>
          <p:cNvPr id="21" name="Shape 1268"/>
          <p:cNvSpPr/>
          <p:nvPr/>
        </p:nvSpPr>
        <p:spPr>
          <a:xfrm>
            <a:off x="4474098" y="4128571"/>
            <a:ext cx="3753054" cy="3693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1000" b="1"/>
            </a:lvl1pPr>
          </a:lstStyle>
          <a:p>
            <a:pPr>
              <a:defRPr sz="1800" b="0"/>
            </a:pPr>
            <a:r>
              <a:rPr dirty="0"/>
              <a:t>More Application-Specific Metrics</a:t>
            </a:r>
          </a:p>
        </p:txBody>
      </p:sp>
      <p:sp>
        <p:nvSpPr>
          <p:cNvPr id="22" name="Shape 1269"/>
          <p:cNvSpPr/>
          <p:nvPr/>
        </p:nvSpPr>
        <p:spPr>
          <a:xfrm>
            <a:off x="5019564" y="2164194"/>
            <a:ext cx="2047726" cy="33855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1400" b="1">
                <a:solidFill>
                  <a:srgbClr val="FF0000"/>
                </a:solidFill>
              </a:defRPr>
            </a:lvl1pPr>
          </a:lstStyle>
          <a:p>
            <a:pPr>
              <a:defRPr sz="1800" b="0">
                <a:solidFill>
                  <a:srgbClr val="000000"/>
                </a:solidFill>
              </a:defRPr>
            </a:pPr>
            <a:r>
              <a:rPr sz="1600" dirty="0"/>
              <a:t>Ganglia footprint x2</a:t>
            </a:r>
          </a:p>
        </p:txBody>
      </p:sp>
      <p:sp>
        <p:nvSpPr>
          <p:cNvPr id="23" name="Shape 1271"/>
          <p:cNvSpPr/>
          <p:nvPr/>
        </p:nvSpPr>
        <p:spPr>
          <a:xfrm>
            <a:off x="5893425" y="4768800"/>
            <a:ext cx="4587136" cy="1384995"/>
          </a:xfrm>
          <a:prstGeom prst="rect">
            <a:avLst/>
          </a:prstGeom>
          <a:solidFill>
            <a:srgbClr val="FFFFFF"/>
          </a:solidFill>
          <a:ln w="25400">
            <a:solidFill>
              <a:schemeClr val="accent2"/>
            </a:solidFill>
            <a:bevel/>
          </a:ln>
          <a:extLst>
            <a:ext uri="{C572A759-6A51-4108-AA02-DFA0A04FC94B}">
              <ma14:wrappingTextBoxFlag xmlns:ma14="http://schemas.microsoft.com/office/mac/drawingml/2011/main" val="1"/>
            </a:ext>
          </a:extLst>
        </p:spPr>
        <p:txBody>
          <a:bodyPr wrap="square" lIns="45719" rIns="45719">
            <a:spAutoFit/>
          </a:bodyPr>
          <a:lstStyle/>
          <a:p>
            <a:pPr algn="ctr">
              <a:lnSpc>
                <a:spcPct val="150000"/>
              </a:lnSpc>
            </a:pPr>
            <a:r>
              <a:rPr sz="1400" dirty="0" smtClean="0">
                <a:latin typeface="Century Gothic" charset="0"/>
                <a:ea typeface="Century Gothic" charset="0"/>
                <a:cs typeface="Century Gothic" charset="0"/>
              </a:rPr>
              <a:t>When in need of </a:t>
            </a:r>
            <a:r>
              <a:rPr sz="1400" b="1" dirty="0" smtClean="0">
                <a:solidFill>
                  <a:schemeClr val="accent2">
                    <a:lumMod val="75000"/>
                  </a:schemeClr>
                </a:solidFill>
                <a:latin typeface="Century Gothic" charset="0"/>
                <a:ea typeface="Century Gothic" charset="0"/>
                <a:cs typeface="Century Gothic" charset="0"/>
              </a:rPr>
              <a:t>application-level monitoring</a:t>
            </a:r>
            <a:r>
              <a:rPr sz="1400" dirty="0" smtClean="0">
                <a:solidFill>
                  <a:schemeClr val="accent2">
                    <a:lumMod val="75000"/>
                  </a:schemeClr>
                </a:solidFill>
                <a:latin typeface="Century Gothic" charset="0"/>
                <a:ea typeface="Century Gothic" charset="0"/>
                <a:cs typeface="Century Gothic" charset="0"/>
              </a:rPr>
              <a:t>,</a:t>
            </a:r>
            <a:r>
              <a:rPr sz="1400" dirty="0" smtClean="0">
                <a:latin typeface="Century Gothic" charset="0"/>
                <a:ea typeface="Century Gothic" charset="0"/>
                <a:cs typeface="Century Gothic" charset="0"/>
              </a:rPr>
              <a:t> for a small runtime overhead, </a:t>
            </a:r>
            <a:r>
              <a:rPr sz="1400" b="1" dirty="0" smtClean="0">
                <a:solidFill>
                  <a:schemeClr val="accent1"/>
                </a:solidFill>
                <a:latin typeface="Century Gothic" charset="0"/>
                <a:ea typeface="Century Gothic" charset="0"/>
                <a:cs typeface="Century Gothic" charset="0"/>
              </a:rPr>
              <a:t>JCatascopia</a:t>
            </a:r>
            <a:r>
              <a:rPr sz="1400" dirty="0" smtClean="0">
                <a:latin typeface="Century Gothic" charset="0"/>
                <a:ea typeface="Century Gothic" charset="0"/>
                <a:cs typeface="Century Gothic" charset="0"/>
              </a:rPr>
              <a:t> can </a:t>
            </a:r>
            <a:r>
              <a:rPr sz="1400" b="1" dirty="0" smtClean="0">
                <a:solidFill>
                  <a:schemeClr val="accent2">
                    <a:lumMod val="75000"/>
                  </a:schemeClr>
                </a:solidFill>
                <a:latin typeface="Century Gothic" charset="0"/>
                <a:ea typeface="Century Gothic" charset="0"/>
                <a:cs typeface="Century Gothic" charset="0"/>
              </a:rPr>
              <a:t>reduce</a:t>
            </a:r>
            <a:r>
              <a:rPr sz="1400" dirty="0" smtClean="0">
                <a:solidFill>
                  <a:schemeClr val="accent2">
                    <a:lumMod val="75000"/>
                  </a:schemeClr>
                </a:solidFill>
                <a:latin typeface="Century Gothic" charset="0"/>
                <a:ea typeface="Century Gothic" charset="0"/>
                <a:cs typeface="Century Gothic" charset="0"/>
              </a:rPr>
              <a:t> </a:t>
            </a:r>
            <a:r>
              <a:rPr sz="1400" dirty="0" smtClean="0">
                <a:latin typeface="Century Gothic" charset="0"/>
                <a:ea typeface="Century Gothic" charset="0"/>
                <a:cs typeface="Century Gothic" charset="0"/>
              </a:rPr>
              <a:t>monitoring network traffic and consequently </a:t>
            </a:r>
            <a:r>
              <a:rPr sz="1400" b="1" dirty="0" smtClean="0">
                <a:solidFill>
                  <a:schemeClr val="accent2">
                    <a:lumMod val="75000"/>
                  </a:schemeClr>
                </a:solidFill>
                <a:latin typeface="Century Gothic" charset="0"/>
                <a:ea typeface="Century Gothic" charset="0"/>
                <a:cs typeface="Century Gothic" charset="0"/>
              </a:rPr>
              <a:t>monitoring cost</a:t>
            </a:r>
            <a:endParaRPr sz="1400" b="1" dirty="0">
              <a:solidFill>
                <a:schemeClr val="accent2">
                  <a:lumMod val="75000"/>
                </a:schemeClr>
              </a:solidFill>
              <a:latin typeface="Century Gothic" charset="0"/>
              <a:ea typeface="Century Gothic" charset="0"/>
              <a:cs typeface="Century Gothic" charset="0"/>
            </a:endParaRPr>
          </a:p>
        </p:txBody>
      </p:sp>
      <p:sp>
        <p:nvSpPr>
          <p:cNvPr id="3" name="Slide Number Placeholder 2"/>
          <p:cNvSpPr>
            <a:spLocks noGrp="1"/>
          </p:cNvSpPr>
          <p:nvPr>
            <p:ph type="sldNum" sz="quarter" idx="12"/>
          </p:nvPr>
        </p:nvSpPr>
        <p:spPr/>
        <p:txBody>
          <a:bodyPr/>
          <a:lstStyle/>
          <a:p>
            <a:fld id="{2E1132C6-AAAE-EC48-8E6B-34456B74D6B2}" type="slidenum">
              <a:rPr lang="en-US" smtClean="0"/>
              <a:t>99</a:t>
            </a:fld>
            <a:endParaRPr lang="en-US" dirty="0"/>
          </a:p>
        </p:txBody>
      </p:sp>
    </p:spTree>
    <p:extLst>
      <p:ext uri="{BB962C8B-B14F-4D97-AF65-F5344CB8AC3E}">
        <p14:creationId xmlns:p14="http://schemas.microsoft.com/office/powerpoint/2010/main" val="179033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TotalTime>
  <Words>6403</Words>
  <Application>Microsoft Macintosh PowerPoint</Application>
  <PresentationFormat>Widescreen</PresentationFormat>
  <Paragraphs>1221</Paragraphs>
  <Slides>138</Slides>
  <Notes>32</Notes>
  <HiddenSlides>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138</vt:i4>
      </vt:variant>
    </vt:vector>
  </HeadingPairs>
  <TitlesOfParts>
    <vt:vector size="150" baseType="lpstr">
      <vt:lpstr>Arial</vt:lpstr>
      <vt:lpstr>Bradley Hand ITC</vt:lpstr>
      <vt:lpstr>Calibri</vt:lpstr>
      <vt:lpstr>Calibri Light</vt:lpstr>
      <vt:lpstr>Century Gothic</vt:lpstr>
      <vt:lpstr>Courier New</vt:lpstr>
      <vt:lpstr>DejaVu Sans</vt:lpstr>
      <vt:lpstr>Droid Sans</vt:lpstr>
      <vt:lpstr>Helvetica</vt:lpstr>
      <vt:lpstr>Times</vt:lpstr>
      <vt:lpstr>Wingdings</vt:lpstr>
      <vt:lpstr>Office Theme</vt:lpstr>
      <vt:lpstr> CELAR: Automatic, Multi-grain Elasticity Provisioning for the Cloud</vt:lpstr>
      <vt:lpstr>Cloud Computing The NIST Definition of Cloud Computing, NIST, 2011</vt:lpstr>
      <vt:lpstr>Cloud Models The NIST Definition of Cloud Computing, NIST, 2011</vt:lpstr>
      <vt:lpstr>A Public Utility</vt:lpstr>
      <vt:lpstr>The History of The Cloud</vt:lpstr>
      <vt:lpstr>PowerPoint Presentation</vt:lpstr>
      <vt:lpstr>5 Essential Cloud Characteristics The NIST Definition of Cloud Computing, NIST, 2011</vt:lpstr>
      <vt:lpstr>Tutorial Outline</vt:lpstr>
      <vt:lpstr>Elasticity  - Definition</vt:lpstr>
      <vt:lpstr>Three Types of Elasticity</vt:lpstr>
      <vt:lpstr>The Elasticity Controller</vt:lpstr>
      <vt:lpstr>Tutorial Outline</vt:lpstr>
      <vt:lpstr>Emerging Cloud Applications</vt:lpstr>
      <vt:lpstr>Use Case 1: Cancer Genome Detection</vt:lpstr>
      <vt:lpstr>Elasticity Profile ”Analysing Cancer Genomics in the Elastic Cloud” C. Smowton, A. Balla, D. Antoniades, Miller, G. Pallis, M. Dikaiakos, W. Xing, CCGridLife 2015</vt:lpstr>
      <vt:lpstr>Use Case 1: Big Data Analysis Game</vt:lpstr>
      <vt:lpstr>Use Case 1: Big Data Analysis Game</vt:lpstr>
      <vt:lpstr>Use Case 1: Big Data Analysis Game</vt:lpstr>
      <vt:lpstr>Use Case 1: Big Data Analysis Game</vt:lpstr>
      <vt:lpstr>Cloud Application Management Challenges “Enabling Interoperable Cloud Application Management through an  Open Source Ecosystem”  N. Loulloudes, C. Sofokleous, D. Trihinas, M. Dikaiakos, and G. Pallis. IEEE Internet Computing, May/June 2015</vt:lpstr>
      <vt:lpstr>Cloud Management Platforms</vt:lpstr>
      <vt:lpstr>Cloud Management Platforms Requirements</vt:lpstr>
      <vt:lpstr>Tutorial Outline</vt:lpstr>
      <vt:lpstr>PowerPoint Presentation</vt:lpstr>
      <vt:lpstr>PowerPoint Presentation</vt:lpstr>
      <vt:lpstr>CELAR Architecture</vt:lpstr>
      <vt:lpstr>PowerPoint Presentation</vt:lpstr>
      <vt:lpstr>PowerPoint Presentation</vt:lpstr>
      <vt:lpstr>Elasticity Platform Components</vt:lpstr>
      <vt:lpstr>CELAR Manager</vt:lpstr>
      <vt:lpstr>Cloud Orchestrator</vt:lpstr>
      <vt:lpstr>Decision Making Module</vt:lpstr>
      <vt:lpstr>Application Profiler</vt:lpstr>
      <vt:lpstr>CELAR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Elasticity Platform</vt:lpstr>
      <vt:lpstr>CELAR Manager</vt:lpstr>
      <vt:lpstr>Provisioner Orchestrator</vt:lpstr>
      <vt:lpstr>Decision Making Module</vt:lpstr>
      <vt:lpstr>Application Profiler</vt:lpstr>
      <vt:lpstr>CELAR DataBase</vt:lpstr>
      <vt:lpstr>Tutorial Outline</vt:lpstr>
      <vt:lpstr>The Elasticity Controller</vt:lpstr>
      <vt:lpstr>Elasticity Control and Estimation</vt:lpstr>
      <vt:lpstr>Current Elasticity Controllers</vt:lpstr>
      <vt:lpstr>CELAR Elasticity Building Blocks Source: Hong-Linh Truong (TUW), CloudCom ‘14</vt:lpstr>
      <vt:lpstr>Elasticity in CELAR</vt:lpstr>
      <vt:lpstr>Dependency Graph</vt:lpstr>
      <vt:lpstr>SYBL and rSYBL</vt:lpstr>
      <vt:lpstr>End to End Elasticity</vt:lpstr>
      <vt:lpstr>SYBL - Simple Yet Beautiful Language </vt:lpstr>
      <vt:lpstr>Elasticity Directive Primitives ”Programming Directives for Elastic Computing”, S. Dustdar, Y. Guo, R. Han, B. Satzger, H-L.Truong, IEEE Internet Computing 16(6): 72-77 (2012) </vt:lpstr>
      <vt:lpstr>SYBL Main Concepts</vt:lpstr>
      <vt:lpstr>SYBL Main Concepts</vt:lpstr>
      <vt:lpstr>SYBL Elasticity Requirements  Simple Example</vt:lpstr>
      <vt:lpstr>Example of elasticity requirements integrated with cloud application structure</vt:lpstr>
      <vt:lpstr>SYBL Example in XML</vt:lpstr>
      <vt:lpstr>Multi-level Elasticity Control</vt:lpstr>
      <vt:lpstr>Mapping Services Structures to Elasticity Metrics "Multi-level Elasticity Control of Cloud Services”, G. Copil, D. Moldovan, H-L. Truong, S. Dustdar, ICSOC 2013</vt:lpstr>
      <vt:lpstr>Complex Mapping and Generation actions for Enforcing Elasticity (1) </vt:lpstr>
      <vt:lpstr>Complex Mapping and Generation actions for Enforcing Elasticity (2) </vt:lpstr>
      <vt:lpstr>rSYBL – Elasticity Control as a Service</vt:lpstr>
      <vt:lpstr>Linking Elasticity Requirements to Enforced Actions</vt:lpstr>
      <vt:lpstr>Enable Elasticity Reconfiguration at Runtime</vt:lpstr>
      <vt:lpstr>Human-in-the-loop Elasticity Operation Management</vt:lpstr>
      <vt:lpstr>Monitoring for Elasticity Control “JCatascopia: Monitoring Elastically Adaptive Applications in the Cloud” D. Trihinas, G. Pallis, M. Dikaiakos, IEEE/ACM International Symposium on Cluster, Cloud and Grid Computing, 2014. </vt:lpstr>
      <vt:lpstr>Cloud Monitoring Challenges</vt:lpstr>
      <vt:lpstr>Cloud Monitoring Challenges Platform Independence</vt:lpstr>
      <vt:lpstr>Cloud Monitoring Challenges Interoperability</vt:lpstr>
      <vt:lpstr>Cloud Monitoring Challenges Elasticity Support</vt:lpstr>
      <vt:lpstr>Cloud Monitoring State-of-the-Art</vt:lpstr>
      <vt:lpstr>JCatascopia – Cloud Monitoring System “JCatascopia: Monitoring Elastically Adaptive Applications in the Cloud”,  D. Trihinas, G. Pallis, &amp; M. Dikaiakos, CCGrid2014.</vt:lpstr>
      <vt:lpstr>JCatascopia Architecture</vt:lpstr>
      <vt:lpstr>JCatascopia – Monitor Probes</vt:lpstr>
      <vt:lpstr>JCatascopia – Monitor Probes</vt:lpstr>
      <vt:lpstr>JCatascopia – Monitor Agents</vt:lpstr>
      <vt:lpstr>PowerPoint Presentation</vt:lpstr>
      <vt:lpstr>JCatascopia – Monitor Server</vt:lpstr>
      <vt:lpstr>PowerPoint Presentation</vt:lpstr>
      <vt:lpstr>JCatascopia – Dynamic Agent Discovery</vt:lpstr>
      <vt:lpstr>JCatascopia – Dynamic Agent Removal</vt:lpstr>
      <vt:lpstr>JCatascopia – Metric Subscription Rule Language</vt:lpstr>
      <vt:lpstr>JCatascopia – Adaptive Filtering</vt:lpstr>
      <vt:lpstr>JCatascopia Evaluation</vt:lpstr>
      <vt:lpstr>Jcatascopia TestBed</vt:lpstr>
      <vt:lpstr>JCatascopia - Monitoring Agent Runtime Footprint</vt:lpstr>
      <vt:lpstr>JCatascopia – Multi-Tier Monitoring</vt:lpstr>
      <vt:lpstr>JCatascopia –  Portability and Interoperability</vt:lpstr>
      <vt:lpstr>Testbed - Available Probes</vt:lpstr>
      <vt:lpstr>PowerPoint Presentation</vt:lpstr>
      <vt:lpstr>PowerPoint Presentation</vt:lpstr>
      <vt:lpstr>Jcatascopia - Scalability Evaluation</vt:lpstr>
      <vt:lpstr>Jcatascopia - Scalability Evaluation</vt:lpstr>
      <vt:lpstr>Jcatascopia - Scalability Evaluation</vt:lpstr>
      <vt:lpstr>Jcatascopia - Scalability Evaluation</vt:lpstr>
      <vt:lpstr>Jcatascopia - Scalability Evaluation</vt:lpstr>
      <vt:lpstr>JCatascopia –  Release</vt:lpstr>
      <vt:lpstr>So is simple elasticity control based on user defined directives enough?</vt:lpstr>
      <vt:lpstr>ADVISE Framework</vt:lpstr>
      <vt:lpstr>Elasticity Control Estimation and Evaluation with ADVISE</vt:lpstr>
      <vt:lpstr>ADVISE-based Multi-Dimensional Control</vt:lpstr>
      <vt:lpstr>Tutorial Outline</vt:lpstr>
      <vt:lpstr>Cloud Application Management Frameworks</vt:lpstr>
      <vt:lpstr>Eclipse CAMF – Concept</vt:lpstr>
      <vt:lpstr>Eclipse CAMF  Extensible, multiplatform, standards compliant, plug and play framework</vt:lpstr>
      <vt:lpstr>Eclipse CAMF  Extensible, multiplatform, standards compliant, plug and play framework</vt:lpstr>
      <vt:lpstr>Eclipse CAMF OASIS TOSCA</vt:lpstr>
      <vt:lpstr>Eclipse CAMF OASIS TOSCA</vt:lpstr>
      <vt:lpstr>Eclipse CAMF Architecture "c-Eclipse: An Open-Source Management Framework for Cloud Applications"  C. Sofokleous, N. Loulloudes, D. Trihinas, G. Pallis and M. Dikaiakos, EuroPar 2014</vt:lpstr>
      <vt:lpstr>Eclipse CAMF Architecture  "c-Eclipse: An Open-Source Management Framework for Cloud Applications"  C. Sofokleous, N. Loulloudes, D. Trihinas, G. Pallis and M. Dikaiakos, EuroPar 2014</vt:lpstr>
      <vt:lpstr>Eclipse CAMF Architecture  "c-Eclipse: An Open-Source Management Framework for Cloud Applications"  C. Sofokleous, N. Loulloudes, D. Trihinas, G. Pallis and M. Dikaiakos, EuroPar 2014</vt:lpstr>
      <vt:lpstr>Eclipse CAMF Architecture  "c-Eclipse: An Open-Source Management Framework for Cloud Applications"  C. Sofokleous, N. Loulloudes, D. Trihinas, G. Pallis and M. Dikaiakos, EuroPar 2014</vt:lpstr>
      <vt:lpstr>Eclipse CAMF Architecture  "c-Eclipse: An Open-Source Management Framework for Cloud Applications"  C. Sofokleous, N. Loulloudes, D. Trihinas, G. Pallis and M. Dikaiakos, EuroPar 2014</vt:lpstr>
      <vt:lpstr>Eclipse CAMF - Application Modelling Tool</vt:lpstr>
      <vt:lpstr>Eclipse CAMF - Application Modelling Tool</vt:lpstr>
      <vt:lpstr>Eclipse CAMF – Cloud Project View</vt:lpstr>
      <vt:lpstr>Eclipse CAMF – Cloud Project View</vt:lpstr>
      <vt:lpstr>Eclipse CAMF – Cloud Provider Selection</vt:lpstr>
      <vt:lpstr>Eclipse CAMF Multi-Grain Elasticity Support</vt:lpstr>
      <vt:lpstr>DataPlay Description In CAMF</vt:lpstr>
      <vt:lpstr>SCAN – Cancer Genome Description In CAMF</vt:lpstr>
      <vt:lpstr>Eclipse CAMF – Deployment Details</vt:lpstr>
      <vt:lpstr>Eclipse CAMF – Project Endpoints</vt:lpstr>
      <vt:lpstr>Summary and Conclusions</vt:lpstr>
      <vt:lpstr>Contact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CELAR: Automatic, Multi-grain elasticity provisioning for the Cloud</dc:title>
  <dc:subject/>
  <dc:creator>Nicholas Loulloudes</dc:creator>
  <cp:keywords/>
  <dc:description/>
  <cp:lastModifiedBy>Nicholas Loulloudes</cp:lastModifiedBy>
  <cp:revision>88</cp:revision>
  <dcterms:created xsi:type="dcterms:W3CDTF">2015-11-29T16:12:08Z</dcterms:created>
  <dcterms:modified xsi:type="dcterms:W3CDTF">2015-12-07T12:01:13Z</dcterms:modified>
  <cp:category/>
</cp:coreProperties>
</file>