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93" r:id="rId3"/>
    <p:sldId id="294" r:id="rId4"/>
    <p:sldId id="296" r:id="rId5"/>
    <p:sldId id="298" r:id="rId6"/>
    <p:sldId id="297" r:id="rId7"/>
    <p:sldId id="299" r:id="rId8"/>
    <p:sldId id="300" r:id="rId9"/>
    <p:sldId id="301" r:id="rId10"/>
    <p:sldId id="295" r:id="rId11"/>
    <p:sldId id="302" r:id="rId12"/>
    <p:sldId id="303" r:id="rId13"/>
    <p:sldId id="304" r:id="rId14"/>
    <p:sldId id="307" r:id="rId15"/>
    <p:sldId id="306" r:id="rId16"/>
    <p:sldId id="309" r:id="rId17"/>
    <p:sldId id="311" r:id="rId18"/>
    <p:sldId id="292" r:id="rId19"/>
    <p:sldId id="312" r:id="rId20"/>
    <p:sldId id="313" r:id="rId21"/>
    <p:sldId id="314" r:id="rId22"/>
    <p:sldId id="315" r:id="rId23"/>
    <p:sldId id="316" r:id="rId24"/>
    <p:sldId id="317" r:id="rId25"/>
    <p:sldId id="287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CD"/>
    <a:srgbClr val="F7F5D5"/>
    <a:srgbClr val="FFC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261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DC96E89-DBDF-724E-9E5A-7E92DA24B32C}" type="datetimeFigureOut">
              <a:rPr lang="en-US"/>
              <a:pPr/>
              <a:t>7/8/2013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A48E354-F0F9-D340-8BC4-A77700AAB4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934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6AFDB4-7BB2-2041-B54E-20596BFDB8A1}" type="datetimeFigureOut">
              <a:rPr lang="en-US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E9772A-ECEF-B94B-8887-920ACB5E2E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62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604448" cy="994122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84784"/>
            <a:ext cx="8280920" cy="4641379"/>
          </a:xfrm>
        </p:spPr>
        <p:txBody>
          <a:bodyPr/>
          <a:lstStyle>
            <a:lvl1pPr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§"/>
              <a:defRPr sz="2800"/>
            </a:lvl1pPr>
            <a:lvl2pPr>
              <a:buClr>
                <a:schemeClr val="accent1"/>
              </a:buClr>
              <a:buFont typeface="Wingdings" pitchFamily="2" charset="2"/>
              <a:buChar char="§"/>
              <a:defRPr sz="2400"/>
            </a:lvl2pPr>
            <a:lvl3pPr>
              <a:buClr>
                <a:schemeClr val="accent1"/>
              </a:buClr>
              <a:buFont typeface="Wingdings" pitchFamily="2" charset="2"/>
              <a:buChar char="§"/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2CDCCB-1087-4640-A320-28022C63735A}" type="datetimeFigureOut">
              <a:rPr lang="en-US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C9E58F-DECC-784F-BC1F-31BC4D47E9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3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A5598D-9ECF-F64F-B842-B6D255F9B054}" type="datetimeFigureOut">
              <a:rPr lang="en-US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EB91C8-8D16-4C4D-9764-60264681C9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015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D24040-DD89-6244-A254-71B2D362172E}" type="datetimeFigureOut">
              <a:rPr lang="en-US"/>
              <a:pPr/>
              <a:t>7/8/2013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129A04-BD9C-2245-869C-00BE9DA086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7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EC4FEB-E222-9441-9E53-B12E45BFD1D9}" type="datetimeFigureOut">
              <a:rPr lang="en-US"/>
              <a:pPr/>
              <a:t>7/8/2013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189FC-83E2-6A47-BE55-B4C514D8748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33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9FD16D-C9BC-014A-832C-5CE0736FED96}" type="datetimeFigureOut">
              <a:rPr lang="en-US"/>
              <a:pPr/>
              <a:t>7/8/2013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32C6D6-4FE6-7243-970A-DDD1D48881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45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9ACB53-E9CB-FD48-8297-3C4AFA8F52C2}" type="datetimeFigureOut">
              <a:rPr lang="en-US"/>
              <a:pPr/>
              <a:t>7/8/2013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4AE5D-72AC-444E-8640-2CDCC50F44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040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41C556-3849-B346-BFEA-F9FA2D5B00E3}" type="datetimeFigureOut">
              <a:rPr lang="en-US"/>
              <a:pPr/>
              <a:t>7/8/2013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88F983-EE9E-8349-B21E-2061E36645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23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B100A5-1284-9F44-A820-314BA758D175}" type="datetimeFigureOut">
              <a:rPr lang="en-US"/>
              <a:pPr/>
              <a:t>7/8/2013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3550B8-674C-3C43-8215-ECFA1173DF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208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CBBA29-E471-B84F-9377-30618AAC6CEC}" type="datetimeFigureOut">
              <a:rPr lang="en-US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9F4A3-19E0-564D-A6B3-9267FCE8DB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25F42B-C240-AE4E-A7CF-DC618C8EA370}" type="datetimeFigureOut">
              <a:rPr lang="en-US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6EEF1A-7A09-E641-BC49-F576C9E631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0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8188"/>
            <a:ext cx="9144000" cy="611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85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BB25E5D8-6D6C-9A4C-A0EC-486D4F40DB73}" type="datetimeFigureOut">
              <a:rPr lang="en-US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97C4084-DF2C-F44C-BAA4-E8D62561FB3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539750" y="303213"/>
            <a:ext cx="7772400" cy="1470025"/>
          </a:xfrm>
        </p:spPr>
        <p:txBody>
          <a:bodyPr/>
          <a:lstStyle/>
          <a:p>
            <a:pPr algn="l" eaLnBrk="1" hangingPunct="1"/>
            <a:r>
              <a:rPr lang="fi-FI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A Topological Approach to Voxelization</a:t>
            </a:r>
            <a:endParaRPr lang="en-US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539750" y="2181225"/>
            <a:ext cx="6400800" cy="1752600"/>
          </a:xfrm>
        </p:spPr>
        <p:txBody>
          <a:bodyPr/>
          <a:lstStyle/>
          <a:p>
            <a:pPr algn="l" eaLnBrk="1" hangingPunct="1"/>
            <a:r>
              <a:rPr lang="fi-FI" sz="2800" b="1" dirty="0">
                <a:solidFill>
                  <a:schemeClr val="accent1"/>
                </a:solidFill>
                <a:latin typeface="Arial" charset="0"/>
                <a:cs typeface="Arial" charset="0"/>
              </a:rPr>
              <a:t>Samuli </a:t>
            </a:r>
            <a:r>
              <a:rPr lang="fi-FI" sz="2800" b="1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Laine</a:t>
            </a:r>
            <a:endParaRPr lang="fi-FI" sz="2800" b="1" dirty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pPr algn="l" eaLnBrk="1" hangingPunct="1"/>
            <a:r>
              <a:rPr lang="fi-FI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NVIDIA</a:t>
            </a:r>
            <a:endParaRPr lang="en-US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pic>
        <p:nvPicPr>
          <p:cNvPr id="2052" name="Picture 4" descr="nvidia-logo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5373688"/>
            <a:ext cx="1601787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smtClean="0">
                <a:latin typeface="Arial" charset="0"/>
              </a:rPr>
              <a:t>About the Title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b="1" dirty="0" smtClean="0">
                <a:solidFill>
                  <a:schemeClr val="tx2"/>
                </a:solidFill>
                <a:ea typeface="+mn-ea"/>
              </a:rPr>
              <a:t>Voxelization</a:t>
            </a:r>
            <a:r>
              <a:rPr lang="en-US" dirty="0">
                <a:ea typeface="+mn-ea"/>
              </a:rPr>
              <a:t> </a:t>
            </a:r>
            <a:r>
              <a:rPr lang="en-US" dirty="0" smtClean="0">
                <a:ea typeface="+mn-ea"/>
              </a:rPr>
              <a:t>= Turn a continuous input in </a:t>
            </a:r>
            <a:r>
              <a:rPr lang="en-US" b="1" dirty="0" smtClean="0">
                <a:ea typeface="+mn-ea"/>
              </a:rPr>
              <a:t>R</a:t>
            </a:r>
            <a:r>
              <a:rPr lang="en-US" sz="3600" baseline="30000" dirty="0" smtClean="0">
                <a:ea typeface="+mn-ea"/>
              </a:rPr>
              <a:t>3</a:t>
            </a:r>
            <a:r>
              <a:rPr lang="en-US" dirty="0" smtClean="0">
                <a:ea typeface="+mn-ea"/>
              </a:rPr>
              <a:t> into a discrete output in </a:t>
            </a:r>
            <a:r>
              <a:rPr lang="en-US" b="1" dirty="0" smtClean="0">
                <a:ea typeface="+mn-ea"/>
              </a:rPr>
              <a:t>Z</a:t>
            </a:r>
            <a:r>
              <a:rPr lang="en-US" sz="3600" baseline="30000" dirty="0" smtClean="0"/>
              <a:t>3</a:t>
            </a:r>
          </a:p>
          <a:p>
            <a:pPr lvl="1" eaLnBrk="1" fontAlgn="auto" hangingPunct="1">
              <a:defRPr/>
            </a:pPr>
            <a:r>
              <a:rPr lang="en-US" dirty="0" smtClean="0"/>
              <a:t>Also includes the 2D case (rasterization)</a:t>
            </a:r>
          </a:p>
          <a:p>
            <a:pPr eaLnBrk="1" fontAlgn="auto" hangingPunct="1">
              <a:defRPr/>
            </a:pPr>
            <a:r>
              <a:rPr lang="en-US" b="1" dirty="0" smtClean="0">
                <a:solidFill>
                  <a:schemeClr val="tx2"/>
                </a:solidFill>
              </a:rPr>
              <a:t>Topological</a:t>
            </a:r>
            <a:r>
              <a:rPr lang="en-US" dirty="0" smtClean="0"/>
              <a:t> instead of </a:t>
            </a:r>
            <a:r>
              <a:rPr lang="en-US" b="1" dirty="0" smtClean="0">
                <a:solidFill>
                  <a:schemeClr val="tx2"/>
                </a:solidFill>
              </a:rPr>
              <a:t>geometrical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smtClean="0"/>
              <a:t>approach</a:t>
            </a:r>
          </a:p>
          <a:p>
            <a:pPr lvl="1" eaLnBrk="1" fontAlgn="auto" hangingPunct="1">
              <a:defRPr/>
            </a:pPr>
            <a:r>
              <a:rPr lang="en-US" dirty="0" smtClean="0"/>
              <a:t>Intuitively, things of Boolean nature: connectivity, </a:t>
            </a:r>
            <a:r>
              <a:rPr lang="en-US" dirty="0" err="1" smtClean="0"/>
              <a:t>separability</a:t>
            </a:r>
            <a:r>
              <a:rPr lang="en-US" dirty="0" smtClean="0"/>
              <a:t>, intersections, etc.</a:t>
            </a:r>
          </a:p>
          <a:p>
            <a:pPr lvl="1" eaLnBrk="1" fontAlgn="auto" hangingPunct="1">
              <a:defRPr/>
            </a:pPr>
            <a:r>
              <a:rPr lang="en-US" dirty="0" smtClean="0"/>
              <a:t>No things of continuous nature: distances, angles, positions of intersection points, etc.</a:t>
            </a:r>
          </a:p>
          <a:p>
            <a:pPr lvl="1" eaLnBrk="1" fontAlgn="auto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1273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smtClean="0">
                <a:latin typeface="Arial" charset="0"/>
              </a:rPr>
              <a:t>Preliminaries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 smtClean="0"/>
              <a:t>We have an input </a:t>
            </a:r>
            <a:r>
              <a:rPr lang="en-US" b="1" dirty="0" smtClean="0"/>
              <a:t>S</a:t>
            </a:r>
            <a:r>
              <a:rPr lang="en-US" dirty="0" smtClean="0"/>
              <a:t> in the continuous world (</a:t>
            </a:r>
            <a:r>
              <a:rPr lang="en-US" b="1" dirty="0" smtClean="0"/>
              <a:t>R</a:t>
            </a:r>
            <a:r>
              <a:rPr lang="en-US" b="1" baseline="30000" dirty="0" smtClean="0"/>
              <a:t>3</a:t>
            </a:r>
            <a:r>
              <a:rPr lang="en-US" dirty="0" smtClean="0"/>
              <a:t>)</a:t>
            </a:r>
          </a:p>
          <a:p>
            <a:pPr lvl="1" eaLnBrk="1" fontAlgn="auto" hangingPunct="1">
              <a:defRPr/>
            </a:pPr>
            <a:r>
              <a:rPr lang="en-US" b="1" dirty="0" smtClean="0"/>
              <a:t>S</a:t>
            </a:r>
            <a:r>
              <a:rPr lang="en-US" dirty="0" smtClean="0"/>
              <a:t> might be curve, surface, or volume</a:t>
            </a:r>
          </a:p>
          <a:p>
            <a:pPr eaLnBrk="1" fontAlgn="auto" hangingPunct="1">
              <a:defRPr/>
            </a:pPr>
            <a:r>
              <a:rPr lang="en-US" dirty="0" smtClean="0"/>
              <a:t>We wish to produce a discretized version </a:t>
            </a:r>
            <a:r>
              <a:rPr lang="en-US" b="1" dirty="0" err="1" smtClean="0"/>
              <a:t>S</a:t>
            </a:r>
            <a:r>
              <a:rPr lang="en-US" b="1" baseline="30000" dirty="0" err="1" smtClean="0"/>
              <a:t>d</a:t>
            </a:r>
            <a:r>
              <a:rPr lang="en-US" dirty="0" smtClean="0"/>
              <a:t> that is somehow a faithful representation of </a:t>
            </a:r>
            <a:r>
              <a:rPr lang="en-US" b="1" dirty="0" smtClean="0"/>
              <a:t>S</a:t>
            </a:r>
          </a:p>
          <a:p>
            <a:pPr lvl="1" eaLnBrk="1" fontAlgn="auto" hangingPunct="1">
              <a:defRPr/>
            </a:pPr>
            <a:r>
              <a:rPr lang="en-US" dirty="0" smtClean="0"/>
              <a:t>Also, we usually want </a:t>
            </a:r>
            <a:r>
              <a:rPr lang="en-US" b="1" dirty="0" err="1" smtClean="0"/>
              <a:t>S</a:t>
            </a:r>
            <a:r>
              <a:rPr lang="en-US" b="1" baseline="30000" dirty="0" err="1" smtClean="0"/>
              <a:t>d</a:t>
            </a:r>
            <a:r>
              <a:rPr lang="en-US" dirty="0" smtClean="0"/>
              <a:t> to have specific continuity and </a:t>
            </a:r>
            <a:r>
              <a:rPr lang="en-US" dirty="0" err="1" smtClean="0"/>
              <a:t>separability</a:t>
            </a:r>
            <a:r>
              <a:rPr lang="en-US" dirty="0" smtClean="0"/>
              <a:t> properties (depends on application)</a:t>
            </a:r>
          </a:p>
          <a:p>
            <a:pPr eaLnBrk="1" fontAlgn="auto" hangingPunct="1">
              <a:defRPr/>
            </a:pPr>
            <a:r>
              <a:rPr lang="en-US" b="1" dirty="0" err="1" smtClean="0"/>
              <a:t>S</a:t>
            </a:r>
            <a:r>
              <a:rPr lang="en-US" b="1" baseline="30000" dirty="0" err="1" smtClean="0"/>
              <a:t>d</a:t>
            </a:r>
            <a:r>
              <a:rPr lang="en-US" dirty="0" smtClean="0"/>
              <a:t> is a set of voxels </a:t>
            </a:r>
            <a:r>
              <a:rPr lang="en-US" b="1" dirty="0" smtClean="0"/>
              <a:t>V</a:t>
            </a:r>
            <a:r>
              <a:rPr lang="en-US" dirty="0" smtClean="0"/>
              <a:t> that are elements of </a:t>
            </a:r>
            <a:r>
              <a:rPr lang="en-US" b="1" dirty="0" smtClean="0"/>
              <a:t>Z</a:t>
            </a:r>
            <a:r>
              <a:rPr lang="en-US" b="1" baseline="30000" dirty="0" smtClean="0"/>
              <a:t>3</a:t>
            </a:r>
          </a:p>
          <a:p>
            <a:pPr lvl="1" eaLnBrk="1" fontAlgn="auto" hangingPunct="1">
              <a:defRPr/>
            </a:pPr>
            <a:r>
              <a:rPr lang="en-US" dirty="0" smtClean="0"/>
              <a:t>Each </a:t>
            </a:r>
            <a:r>
              <a:rPr lang="en-US" b="1" dirty="0" smtClean="0"/>
              <a:t>V</a:t>
            </a:r>
            <a:r>
              <a:rPr lang="en-US" dirty="0" smtClean="0"/>
              <a:t> is associated with a cubical volume in </a:t>
            </a:r>
            <a:r>
              <a:rPr lang="en-US" b="1" dirty="0" smtClean="0"/>
              <a:t>R</a:t>
            </a:r>
            <a:r>
              <a:rPr lang="en-US" b="1" baseline="30000" dirty="0" smtClean="0"/>
              <a:t>3</a:t>
            </a:r>
            <a:endParaRPr lang="en-US" b="1" baseline="30000" dirty="0"/>
          </a:p>
          <a:p>
            <a:pPr eaLnBrk="1" fontAlgn="auto" hangingPunct="1">
              <a:defRPr/>
            </a:pPr>
            <a:r>
              <a:rPr lang="en-US" dirty="0" smtClean="0"/>
              <a:t>Everything applies to 2 </a:t>
            </a:r>
            <a:r>
              <a:rPr lang="en-US" dirty="0"/>
              <a:t>dimensions </a:t>
            </a:r>
            <a:r>
              <a:rPr lang="en-US" dirty="0" smtClean="0"/>
              <a:t>too (</a:t>
            </a:r>
            <a:r>
              <a:rPr lang="en-US" b="1" dirty="0" smtClean="0"/>
              <a:t>R</a:t>
            </a:r>
            <a:r>
              <a:rPr lang="en-US" b="1" baseline="30000" dirty="0" smtClean="0"/>
              <a:t>2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b="1" dirty="0" smtClean="0">
                <a:sym typeface="Wingdings" pitchFamily="2" charset="2"/>
              </a:rPr>
              <a:t>Z</a:t>
            </a:r>
            <a:r>
              <a:rPr lang="en-US" b="1" baseline="30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5243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27" y="2897933"/>
            <a:ext cx="7992888" cy="2762465"/>
          </a:xfrm>
          <a:prstGeom prst="rect">
            <a:avLst/>
          </a:prstGeom>
        </p:spPr>
      </p:pic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smtClean="0">
                <a:latin typeface="Arial" charset="0"/>
              </a:rPr>
              <a:t>Preliminaries, cont’d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 smtClean="0"/>
              <a:t>Assume that </a:t>
            </a:r>
            <a:r>
              <a:rPr lang="en-US" b="1" dirty="0" smtClean="0"/>
              <a:t>S</a:t>
            </a:r>
            <a:r>
              <a:rPr lang="en-US" dirty="0" smtClean="0"/>
              <a:t> separates </a:t>
            </a:r>
            <a:r>
              <a:rPr lang="en-US" b="1" dirty="0" smtClean="0"/>
              <a:t>R</a:t>
            </a:r>
            <a:r>
              <a:rPr lang="en-US" b="1" baseline="30000" dirty="0" smtClean="0"/>
              <a:t>3</a:t>
            </a:r>
            <a:r>
              <a:rPr lang="en-US" dirty="0" smtClean="0"/>
              <a:t> into sets </a:t>
            </a:r>
            <a:r>
              <a:rPr lang="en-US" b="1" dirty="0" smtClean="0"/>
              <a:t>I</a:t>
            </a:r>
            <a:r>
              <a:rPr lang="en-US" dirty="0" smtClean="0"/>
              <a:t> and </a:t>
            </a:r>
            <a:r>
              <a:rPr lang="en-US" b="1" dirty="0" smtClean="0"/>
              <a:t>O</a:t>
            </a:r>
          </a:p>
          <a:p>
            <a:pPr eaLnBrk="1" fontAlgn="auto" hangingPunct="1">
              <a:defRPr/>
            </a:pPr>
            <a:r>
              <a:rPr lang="en-US" dirty="0" smtClean="0">
                <a:sym typeface="Wingdings" pitchFamily="2" charset="2"/>
              </a:rPr>
              <a:t>Also assume discrete sets </a:t>
            </a:r>
            <a:r>
              <a:rPr lang="en-US" b="1" dirty="0" smtClean="0">
                <a:sym typeface="Wingdings" pitchFamily="2" charset="2"/>
              </a:rPr>
              <a:t>I</a:t>
            </a:r>
            <a:r>
              <a:rPr lang="en-US" b="1" baseline="30000" dirty="0" smtClean="0">
                <a:sym typeface="Wingdings" pitchFamily="2" charset="2"/>
              </a:rPr>
              <a:t>d</a:t>
            </a:r>
            <a:r>
              <a:rPr lang="en-US" dirty="0" smtClean="0">
                <a:sym typeface="Wingdings" pitchFamily="2" charset="2"/>
              </a:rPr>
              <a:t> and </a:t>
            </a:r>
            <a:r>
              <a:rPr lang="en-US" b="1" dirty="0" smtClean="0">
                <a:sym typeface="Wingdings" pitchFamily="2" charset="2"/>
              </a:rPr>
              <a:t>O</a:t>
            </a:r>
            <a:r>
              <a:rPr lang="en-US" b="1" baseline="30000" dirty="0" smtClean="0">
                <a:sym typeface="Wingdings" pitchFamily="2" charset="2"/>
              </a:rPr>
              <a:t>d</a:t>
            </a:r>
            <a:endParaRPr lang="en-US" b="1" dirty="0" smtClean="0"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6212" y="5629448"/>
            <a:ext cx="3719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 smtClean="0"/>
              <a:t>Space: </a:t>
            </a:r>
            <a:r>
              <a:rPr lang="fi-FI" sz="2400" b="1" dirty="0" smtClean="0"/>
              <a:t>R</a:t>
            </a:r>
            <a:r>
              <a:rPr lang="fi-FI" sz="2400" b="1" baseline="30000" dirty="0" smtClean="0"/>
              <a:t>3</a:t>
            </a:r>
            <a:endParaRPr lang="fi-FI" sz="2400" b="1" baseline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4716015" y="5629448"/>
            <a:ext cx="3708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 smtClean="0"/>
              <a:t>Space: </a:t>
            </a:r>
            <a:r>
              <a:rPr lang="fi-FI" sz="2400" b="1" dirty="0" smtClean="0"/>
              <a:t>Z</a:t>
            </a:r>
            <a:r>
              <a:rPr lang="fi-FI" sz="2400" b="1" baseline="30000" dirty="0" smtClean="0"/>
              <a:t>3</a:t>
            </a:r>
            <a:endParaRPr lang="fi-FI" sz="2400" b="1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165192" y="3324785"/>
            <a:ext cx="471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S</a:t>
            </a:r>
            <a:endParaRPr lang="fi-FI" sz="2400" b="1" baseline="30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39552" y="3639845"/>
            <a:ext cx="648072" cy="4372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95736" y="3049510"/>
            <a:ext cx="471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O</a:t>
            </a:r>
            <a:endParaRPr lang="fi-FI" sz="2400" b="1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2819156" y="3864407"/>
            <a:ext cx="471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I</a:t>
            </a:r>
            <a:endParaRPr lang="fi-FI" sz="2400" b="1" baseline="30000" dirty="0"/>
          </a:p>
        </p:txBody>
      </p:sp>
      <p:sp>
        <p:nvSpPr>
          <p:cNvPr id="19" name="TextBox 18"/>
          <p:cNvSpPr txBox="1"/>
          <p:nvPr/>
        </p:nvSpPr>
        <p:spPr>
          <a:xfrm>
            <a:off x="8075710" y="2399721"/>
            <a:ext cx="698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S</a:t>
            </a:r>
            <a:r>
              <a:rPr lang="fi-FI" sz="2400" b="1" baseline="30000" dirty="0" smtClean="0"/>
              <a:t>d</a:t>
            </a:r>
            <a:endParaRPr lang="fi-FI" sz="2400" b="1" baseline="30000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7452320" y="2708550"/>
            <a:ext cx="734400" cy="84706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48064" y="3016193"/>
            <a:ext cx="648072" cy="46166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O</a:t>
            </a:r>
            <a:r>
              <a:rPr lang="fi-FI" sz="2400" b="1" baseline="30000" dirty="0" smtClean="0"/>
              <a:t>d</a:t>
            </a:r>
            <a:endParaRPr lang="fi-FI" sz="2400" b="1" baseline="30000" dirty="0"/>
          </a:p>
        </p:txBody>
      </p:sp>
      <p:sp>
        <p:nvSpPr>
          <p:cNvPr id="23" name="TextBox 22"/>
          <p:cNvSpPr txBox="1"/>
          <p:nvPr/>
        </p:nvSpPr>
        <p:spPr>
          <a:xfrm>
            <a:off x="7020272" y="3864406"/>
            <a:ext cx="648072" cy="46166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I</a:t>
            </a:r>
            <a:r>
              <a:rPr lang="fi-FI" sz="2400" b="1" baseline="30000" dirty="0" smtClean="0"/>
              <a:t>d</a:t>
            </a:r>
            <a:endParaRPr lang="fi-FI" sz="2400" b="1" baseline="30000" dirty="0"/>
          </a:p>
        </p:txBody>
      </p:sp>
    </p:spTree>
    <p:extLst>
      <p:ext uri="{BB962C8B-B14F-4D97-AF65-F5344CB8AC3E}">
        <p14:creationId xmlns:p14="http://schemas.microsoft.com/office/powerpoint/2010/main" val="59506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926704"/>
            <a:ext cx="7918450" cy="2692508"/>
          </a:xfrm>
          <a:prstGeom prst="rect">
            <a:avLst/>
          </a:prstGeom>
        </p:spPr>
      </p:pic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smtClean="0">
                <a:latin typeface="Arial" charset="0"/>
              </a:rPr>
              <a:t>Connectivity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 smtClean="0"/>
              <a:t>If it is possible to walk along </a:t>
            </a:r>
            <a:r>
              <a:rPr lang="en-US" b="1" dirty="0" smtClean="0"/>
              <a:t>S</a:t>
            </a:r>
            <a:r>
              <a:rPr lang="en-US" dirty="0" smtClean="0"/>
              <a:t> from point </a:t>
            </a:r>
            <a:r>
              <a:rPr lang="en-US" b="1" dirty="0" smtClean="0"/>
              <a:t>A</a:t>
            </a:r>
            <a:r>
              <a:rPr lang="en-US" dirty="0" smtClean="0"/>
              <a:t> to point </a:t>
            </a:r>
            <a:r>
              <a:rPr lang="en-US" b="1" dirty="0" smtClean="0"/>
              <a:t>B</a:t>
            </a:r>
            <a:r>
              <a:rPr lang="en-US" dirty="0" smtClean="0"/>
              <a:t>, and the same holds for </a:t>
            </a:r>
            <a:r>
              <a:rPr lang="en-US" b="1" dirty="0" err="1" smtClean="0"/>
              <a:t>S</a:t>
            </a:r>
            <a:r>
              <a:rPr lang="en-US" b="1" baseline="30000" dirty="0" err="1" smtClean="0"/>
              <a:t>d</a:t>
            </a:r>
            <a:r>
              <a:rPr lang="en-US" dirty="0" smtClean="0"/>
              <a:t>, then </a:t>
            </a:r>
            <a:r>
              <a:rPr lang="en-US" b="1" dirty="0" err="1" smtClean="0"/>
              <a:t>S</a:t>
            </a:r>
            <a:r>
              <a:rPr lang="en-US" b="1" baseline="30000" dirty="0" err="1" smtClean="0"/>
              <a:t>d</a:t>
            </a:r>
            <a:r>
              <a:rPr lang="en-US" dirty="0" smtClean="0"/>
              <a:t> is </a:t>
            </a:r>
            <a:r>
              <a:rPr lang="en-US" b="1" dirty="0" smtClean="0">
                <a:solidFill>
                  <a:schemeClr val="tx2"/>
                </a:solidFill>
              </a:rPr>
              <a:t>connected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6212" y="5629448"/>
            <a:ext cx="3719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 smtClean="0"/>
              <a:t>Space: </a:t>
            </a:r>
            <a:r>
              <a:rPr lang="fi-FI" sz="2400" b="1" dirty="0" smtClean="0"/>
              <a:t>R</a:t>
            </a:r>
            <a:r>
              <a:rPr lang="fi-FI" sz="2400" b="1" baseline="30000" dirty="0" smtClean="0"/>
              <a:t>3</a:t>
            </a:r>
            <a:endParaRPr lang="fi-FI" sz="2400" b="1" baseline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4716015" y="5629448"/>
            <a:ext cx="3708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 smtClean="0"/>
              <a:t>Space: </a:t>
            </a:r>
            <a:r>
              <a:rPr lang="fi-FI" sz="2400" b="1" dirty="0" smtClean="0"/>
              <a:t>Z</a:t>
            </a:r>
            <a:r>
              <a:rPr lang="fi-FI" sz="2400" b="1" baseline="30000" dirty="0" smtClean="0"/>
              <a:t>3</a:t>
            </a:r>
            <a:endParaRPr lang="fi-FI" sz="2400" b="1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165192" y="3324785"/>
            <a:ext cx="471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S</a:t>
            </a:r>
            <a:endParaRPr lang="fi-FI" sz="2400" b="1" baseline="30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39552" y="3639845"/>
            <a:ext cx="648072" cy="4372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95736" y="3049510"/>
            <a:ext cx="471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O</a:t>
            </a:r>
            <a:endParaRPr lang="fi-FI" sz="2400" b="1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2819156" y="3864407"/>
            <a:ext cx="471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I</a:t>
            </a:r>
            <a:endParaRPr lang="fi-FI" sz="2400" b="1" baseline="30000" dirty="0"/>
          </a:p>
        </p:txBody>
      </p:sp>
      <p:sp>
        <p:nvSpPr>
          <p:cNvPr id="19" name="TextBox 18"/>
          <p:cNvSpPr txBox="1"/>
          <p:nvPr/>
        </p:nvSpPr>
        <p:spPr>
          <a:xfrm>
            <a:off x="8075710" y="2399721"/>
            <a:ext cx="698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S</a:t>
            </a:r>
            <a:r>
              <a:rPr lang="fi-FI" sz="2400" b="1" baseline="30000" dirty="0" smtClean="0"/>
              <a:t>d</a:t>
            </a:r>
            <a:endParaRPr lang="fi-FI" sz="2400" b="1" baseline="30000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7452320" y="2708550"/>
            <a:ext cx="734400" cy="84706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48064" y="3016193"/>
            <a:ext cx="648072" cy="46166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O</a:t>
            </a:r>
            <a:r>
              <a:rPr lang="fi-FI" sz="2400" b="1" baseline="30000" dirty="0" smtClean="0"/>
              <a:t>d</a:t>
            </a:r>
            <a:endParaRPr lang="fi-FI" sz="2400" b="1" baseline="30000" dirty="0"/>
          </a:p>
        </p:txBody>
      </p:sp>
      <p:sp>
        <p:nvSpPr>
          <p:cNvPr id="23" name="TextBox 22"/>
          <p:cNvSpPr txBox="1"/>
          <p:nvPr/>
        </p:nvSpPr>
        <p:spPr>
          <a:xfrm>
            <a:off x="7020272" y="3864406"/>
            <a:ext cx="648072" cy="46166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I</a:t>
            </a:r>
            <a:r>
              <a:rPr lang="fi-FI" sz="2400" b="1" baseline="30000" dirty="0" smtClean="0"/>
              <a:t>d</a:t>
            </a:r>
            <a:endParaRPr lang="fi-FI" sz="2400" b="1" baseline="30000" dirty="0"/>
          </a:p>
        </p:txBody>
      </p:sp>
    </p:spTree>
    <p:extLst>
      <p:ext uri="{BB962C8B-B14F-4D97-AF65-F5344CB8AC3E}">
        <p14:creationId xmlns:p14="http://schemas.microsoft.com/office/powerpoint/2010/main" val="235151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2922960"/>
            <a:ext cx="7937500" cy="2710654"/>
          </a:xfrm>
          <a:prstGeom prst="rect">
            <a:avLst/>
          </a:prstGeom>
        </p:spPr>
      </p:pic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smtClean="0">
                <a:latin typeface="Arial" charset="0"/>
              </a:rPr>
              <a:t>Separability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 smtClean="0"/>
              <a:t>If </a:t>
            </a:r>
            <a:r>
              <a:rPr lang="en-US" b="1" dirty="0" smtClean="0"/>
              <a:t>S</a:t>
            </a:r>
            <a:r>
              <a:rPr lang="en-US" dirty="0" smtClean="0"/>
              <a:t> separates point in </a:t>
            </a:r>
            <a:r>
              <a:rPr lang="en-US" b="1" dirty="0" smtClean="0"/>
              <a:t>I</a:t>
            </a:r>
            <a:r>
              <a:rPr lang="en-US" b="1" baseline="30000" dirty="0" smtClean="0"/>
              <a:t>d</a:t>
            </a:r>
            <a:r>
              <a:rPr lang="en-US" dirty="0" smtClean="0"/>
              <a:t> from point in </a:t>
            </a:r>
            <a:r>
              <a:rPr lang="en-US" b="1" dirty="0" smtClean="0"/>
              <a:t>O</a:t>
            </a:r>
            <a:r>
              <a:rPr lang="en-US" b="1" baseline="30000" dirty="0" smtClean="0"/>
              <a:t>d</a:t>
            </a:r>
            <a:r>
              <a:rPr lang="en-US" dirty="0" smtClean="0"/>
              <a:t>, and </a:t>
            </a:r>
            <a:r>
              <a:rPr lang="en-US" b="1" dirty="0" err="1" smtClean="0"/>
              <a:t>S</a:t>
            </a:r>
            <a:r>
              <a:rPr lang="en-US" b="1" baseline="30000" dirty="0" err="1" smtClean="0"/>
              <a:t>d</a:t>
            </a:r>
            <a:r>
              <a:rPr lang="en-US" dirty="0" smtClean="0"/>
              <a:t> does the same, then </a:t>
            </a:r>
            <a:r>
              <a:rPr lang="en-US" b="1" dirty="0" err="1" smtClean="0"/>
              <a:t>S</a:t>
            </a:r>
            <a:r>
              <a:rPr lang="en-US" b="1" baseline="30000" dirty="0" err="1" smtClean="0"/>
              <a:t>d</a:t>
            </a:r>
            <a:r>
              <a:rPr lang="en-US" dirty="0" smtClean="0"/>
              <a:t> is </a:t>
            </a:r>
            <a:r>
              <a:rPr lang="en-US" b="1" dirty="0" smtClean="0">
                <a:solidFill>
                  <a:schemeClr val="tx2"/>
                </a:solidFill>
              </a:rPr>
              <a:t>separating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6212" y="5629448"/>
            <a:ext cx="3719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 smtClean="0"/>
              <a:t>Space: </a:t>
            </a:r>
            <a:r>
              <a:rPr lang="fi-FI" sz="2400" b="1" dirty="0" smtClean="0"/>
              <a:t>R</a:t>
            </a:r>
            <a:r>
              <a:rPr lang="fi-FI" sz="2400" b="1" baseline="30000" dirty="0" smtClean="0"/>
              <a:t>3</a:t>
            </a:r>
            <a:endParaRPr lang="fi-FI" sz="2400" b="1" baseline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4716015" y="5629448"/>
            <a:ext cx="3708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 smtClean="0"/>
              <a:t>Space: </a:t>
            </a:r>
            <a:r>
              <a:rPr lang="fi-FI" sz="2400" b="1" dirty="0" smtClean="0"/>
              <a:t>Z</a:t>
            </a:r>
            <a:r>
              <a:rPr lang="fi-FI" sz="2400" b="1" baseline="30000" dirty="0" smtClean="0"/>
              <a:t>3</a:t>
            </a:r>
            <a:endParaRPr lang="fi-FI" sz="2400" b="1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165192" y="3324785"/>
            <a:ext cx="471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S</a:t>
            </a:r>
            <a:endParaRPr lang="fi-FI" sz="2400" b="1" baseline="30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39552" y="3639845"/>
            <a:ext cx="648072" cy="43722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95736" y="3049510"/>
            <a:ext cx="471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O</a:t>
            </a:r>
            <a:endParaRPr lang="fi-FI" sz="2400" b="1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2819156" y="3864407"/>
            <a:ext cx="471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I</a:t>
            </a:r>
            <a:endParaRPr lang="fi-FI" sz="2400" b="1" baseline="30000" dirty="0"/>
          </a:p>
        </p:txBody>
      </p:sp>
      <p:sp>
        <p:nvSpPr>
          <p:cNvPr id="19" name="TextBox 18"/>
          <p:cNvSpPr txBox="1"/>
          <p:nvPr/>
        </p:nvSpPr>
        <p:spPr>
          <a:xfrm>
            <a:off x="8075710" y="2399721"/>
            <a:ext cx="698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S</a:t>
            </a:r>
            <a:r>
              <a:rPr lang="fi-FI" sz="2400" b="1" baseline="30000" dirty="0" smtClean="0"/>
              <a:t>d</a:t>
            </a:r>
            <a:endParaRPr lang="fi-FI" sz="2400" b="1" baseline="30000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7452320" y="2708550"/>
            <a:ext cx="734400" cy="84706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48064" y="3016193"/>
            <a:ext cx="648072" cy="46166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O</a:t>
            </a:r>
            <a:r>
              <a:rPr lang="fi-FI" sz="2400" b="1" baseline="30000" dirty="0" smtClean="0"/>
              <a:t>d</a:t>
            </a:r>
            <a:endParaRPr lang="fi-FI" sz="2400" b="1" baseline="30000" dirty="0"/>
          </a:p>
        </p:txBody>
      </p:sp>
      <p:sp>
        <p:nvSpPr>
          <p:cNvPr id="23" name="TextBox 22"/>
          <p:cNvSpPr txBox="1"/>
          <p:nvPr/>
        </p:nvSpPr>
        <p:spPr>
          <a:xfrm>
            <a:off x="7020272" y="3864406"/>
            <a:ext cx="648072" cy="46166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 smtClean="0"/>
              <a:t>I</a:t>
            </a:r>
            <a:r>
              <a:rPr lang="fi-FI" sz="2400" b="1" baseline="30000" dirty="0" smtClean="0"/>
              <a:t>d</a:t>
            </a:r>
            <a:endParaRPr lang="fi-FI" sz="2400" b="1" baseline="30000" dirty="0"/>
          </a:p>
        </p:txBody>
      </p:sp>
    </p:spTree>
    <p:extLst>
      <p:ext uri="{BB962C8B-B14F-4D97-AF65-F5344CB8AC3E}">
        <p14:creationId xmlns:p14="http://schemas.microsoft.com/office/powerpoint/2010/main" val="158213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smtClean="0">
                <a:latin typeface="Arial" charset="0"/>
              </a:rPr>
              <a:t>Neighborhoods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1584647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 smtClean="0"/>
              <a:t>Notions of connectivity and </a:t>
            </a:r>
            <a:r>
              <a:rPr lang="en-US" dirty="0" err="1" smtClean="0"/>
              <a:t>separability</a:t>
            </a:r>
            <a:r>
              <a:rPr lang="en-US" dirty="0" smtClean="0"/>
              <a:t> in discrete spaces depends on the chosen definition of </a:t>
            </a:r>
            <a:r>
              <a:rPr lang="en-US" b="1" dirty="0" smtClean="0">
                <a:solidFill>
                  <a:schemeClr val="tx2"/>
                </a:solidFill>
              </a:rPr>
              <a:t>neighborhood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625860"/>
            <a:ext cx="8170465" cy="22485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825" y="5858108"/>
            <a:ext cx="1428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i="1" dirty="0" smtClean="0"/>
              <a:t>N</a:t>
            </a:r>
            <a:r>
              <a:rPr lang="fi-FI" sz="2800" baseline="-25000" dirty="0" smtClean="0"/>
              <a:t>4</a:t>
            </a:r>
            <a:endParaRPr lang="fi-FI" sz="2800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2411760" y="5858108"/>
            <a:ext cx="1428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i="1" dirty="0" smtClean="0"/>
              <a:t>N</a:t>
            </a:r>
            <a:r>
              <a:rPr lang="fi-FI" sz="2800" baseline="-25000" dirty="0" smtClean="0"/>
              <a:t>8</a:t>
            </a:r>
            <a:endParaRPr lang="fi-FI" sz="28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4355976" y="5858108"/>
            <a:ext cx="1428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i="1" dirty="0" smtClean="0"/>
              <a:t>N</a:t>
            </a:r>
            <a:r>
              <a:rPr lang="fi-FI" sz="2800" baseline="-25000" dirty="0" smtClean="0"/>
              <a:t>6</a:t>
            </a:r>
            <a:endParaRPr lang="fi-FI" sz="280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6660232" y="5858108"/>
            <a:ext cx="1428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i="1" dirty="0" smtClean="0"/>
              <a:t>N</a:t>
            </a:r>
            <a:r>
              <a:rPr lang="fi-FI" sz="2800" baseline="-25000" dirty="0" smtClean="0"/>
              <a:t>26</a:t>
            </a:r>
            <a:endParaRPr lang="fi-FI" sz="2800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467544" y="3087347"/>
            <a:ext cx="3372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 smtClean="0"/>
              <a:t>2D</a:t>
            </a:r>
            <a:endParaRPr lang="fi-FI" sz="2800" b="1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4283967" y="3087347"/>
            <a:ext cx="4354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 smtClean="0"/>
              <a:t>3D</a:t>
            </a:r>
            <a:endParaRPr lang="fi-FI" sz="2800" b="1" baseline="-25000" dirty="0"/>
          </a:p>
        </p:txBody>
      </p:sp>
    </p:spTree>
    <p:extLst>
      <p:ext uri="{BB962C8B-B14F-4D97-AF65-F5344CB8AC3E}">
        <p14:creationId xmlns:p14="http://schemas.microsoft.com/office/powerpoint/2010/main" val="184206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smtClean="0">
                <a:latin typeface="Arial" charset="0"/>
              </a:rPr>
              <a:t>k-connectivity and k-separability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825007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 smtClean="0"/>
              <a:t>In a discrete </a:t>
            </a:r>
            <a:r>
              <a:rPr lang="en-US" b="1" dirty="0" smtClean="0"/>
              <a:t>k</a:t>
            </a:r>
            <a:r>
              <a:rPr lang="en-US" dirty="0" smtClean="0"/>
              <a:t>-connected path </a:t>
            </a:r>
            <a:r>
              <a:rPr lang="el-GR" b="1" dirty="0" smtClean="0"/>
              <a:t>Π</a:t>
            </a:r>
            <a:r>
              <a:rPr lang="fi-FI" b="1" baseline="-25000" dirty="0" smtClean="0"/>
              <a:t>k</a:t>
            </a:r>
            <a:r>
              <a:rPr lang="en-US" dirty="0" smtClean="0"/>
              <a:t> = (</a:t>
            </a:r>
            <a:r>
              <a:rPr lang="en-US" b="1" dirty="0" smtClean="0"/>
              <a:t>V</a:t>
            </a:r>
            <a:r>
              <a:rPr lang="en-US" baseline="-25000" dirty="0" smtClean="0"/>
              <a:t>0</a:t>
            </a:r>
            <a:r>
              <a:rPr lang="en-US" dirty="0" smtClean="0"/>
              <a:t>, …, </a:t>
            </a:r>
            <a:r>
              <a:rPr lang="en-US" b="1" dirty="0" err="1" smtClean="0"/>
              <a:t>V</a:t>
            </a:r>
            <a:r>
              <a:rPr lang="en-US" baseline="-25000" dirty="0" err="1" smtClean="0"/>
              <a:t>n</a:t>
            </a:r>
            <a:r>
              <a:rPr lang="en-US" dirty="0" smtClean="0"/>
              <a:t>) voxels </a:t>
            </a:r>
            <a:r>
              <a:rPr lang="en-US" b="1" dirty="0" smtClean="0"/>
              <a:t>V</a:t>
            </a:r>
            <a:r>
              <a:rPr lang="en-US" baseline="-25000" dirty="0" smtClean="0"/>
              <a:t>i</a:t>
            </a:r>
            <a:r>
              <a:rPr lang="en-US" dirty="0" smtClean="0"/>
              <a:t> and </a:t>
            </a:r>
            <a:r>
              <a:rPr lang="en-US" b="1" dirty="0" smtClean="0"/>
              <a:t>V</a:t>
            </a:r>
            <a:r>
              <a:rPr lang="en-US" baseline="-25000" dirty="0" smtClean="0"/>
              <a:t>i+1</a:t>
            </a:r>
            <a:r>
              <a:rPr lang="en-US" dirty="0" smtClean="0"/>
              <a:t> are </a:t>
            </a:r>
            <a:r>
              <a:rPr lang="en-US" b="1" dirty="0" smtClean="0"/>
              <a:t>k</a:t>
            </a:r>
            <a:r>
              <a:rPr lang="en-US" dirty="0" smtClean="0"/>
              <a:t>-neighbors</a:t>
            </a:r>
          </a:p>
          <a:p>
            <a:pPr eaLnBrk="1" fontAlgn="auto" hangingPunct="1">
              <a:defRPr/>
            </a:pPr>
            <a:r>
              <a:rPr lang="en-US" dirty="0" smtClean="0"/>
              <a:t>Voxelization </a:t>
            </a:r>
            <a:r>
              <a:rPr lang="en-US" b="1" dirty="0" err="1" smtClean="0"/>
              <a:t>S</a:t>
            </a:r>
            <a:r>
              <a:rPr lang="en-US" b="1" baseline="30000" dirty="0" err="1" smtClean="0"/>
              <a:t>d</a:t>
            </a:r>
            <a:r>
              <a:rPr lang="en-US" dirty="0" smtClean="0"/>
              <a:t> is </a:t>
            </a:r>
            <a:r>
              <a:rPr lang="en-US" b="1" dirty="0" smtClean="0"/>
              <a:t>k</a:t>
            </a:r>
            <a:r>
              <a:rPr lang="en-US" dirty="0" smtClean="0"/>
              <a:t>-separating if there is no </a:t>
            </a:r>
            <a:r>
              <a:rPr lang="el-GR" b="1" dirty="0"/>
              <a:t>Π</a:t>
            </a:r>
            <a:r>
              <a:rPr lang="fi-FI" b="1" baseline="-25000" dirty="0"/>
              <a:t>k</a:t>
            </a:r>
            <a:r>
              <a:rPr lang="en-US" dirty="0" smtClean="0"/>
              <a:t> between any voxel in </a:t>
            </a:r>
            <a:r>
              <a:rPr lang="en-US" b="1" dirty="0" smtClean="0"/>
              <a:t>I</a:t>
            </a:r>
            <a:r>
              <a:rPr lang="en-US" b="1" baseline="30000" dirty="0" smtClean="0"/>
              <a:t>d</a:t>
            </a:r>
            <a:r>
              <a:rPr lang="en-US" dirty="0" smtClean="0"/>
              <a:t> and any voxel in </a:t>
            </a:r>
            <a:r>
              <a:rPr lang="en-US" b="1" dirty="0" smtClean="0"/>
              <a:t>O</a:t>
            </a:r>
            <a:r>
              <a:rPr lang="en-US" b="1" baseline="30000" dirty="0" smtClean="0"/>
              <a:t>d </a:t>
            </a:r>
            <a:r>
              <a:rPr lang="en-US" dirty="0" smtClean="0"/>
              <a:t>that does not pass through </a:t>
            </a:r>
            <a:r>
              <a:rPr lang="en-US" b="1" dirty="0" err="1" smtClean="0"/>
              <a:t>S</a:t>
            </a:r>
            <a:r>
              <a:rPr lang="en-US" b="1" baseline="30000" dirty="0" err="1" smtClean="0"/>
              <a:t>d</a:t>
            </a:r>
            <a:endParaRPr lang="en-US" b="1" baseline="30000" dirty="0" smtClean="0"/>
          </a:p>
          <a:p>
            <a:pPr eaLnBrk="1" fontAlgn="auto" hangingPunct="1">
              <a:defRPr/>
            </a:pPr>
            <a:r>
              <a:rPr lang="en-US" dirty="0"/>
              <a:t>Voxelization </a:t>
            </a:r>
            <a:r>
              <a:rPr lang="en-US" b="1" dirty="0" err="1"/>
              <a:t>S</a:t>
            </a:r>
            <a:r>
              <a:rPr lang="en-US" b="1" baseline="30000" dirty="0" err="1"/>
              <a:t>d</a:t>
            </a:r>
            <a:r>
              <a:rPr lang="en-US" dirty="0"/>
              <a:t> is </a:t>
            </a:r>
            <a:r>
              <a:rPr lang="en-US" b="1" dirty="0"/>
              <a:t>k</a:t>
            </a:r>
            <a:r>
              <a:rPr lang="en-US" dirty="0"/>
              <a:t>-connected if</a:t>
            </a:r>
          </a:p>
          <a:p>
            <a:pPr lvl="1" eaLnBrk="1" fontAlgn="auto" hangingPunct="1">
              <a:defRPr/>
            </a:pPr>
            <a:r>
              <a:rPr lang="en-US" dirty="0"/>
              <a:t>existence of a path from </a:t>
            </a:r>
            <a:r>
              <a:rPr lang="en-US" b="1" dirty="0"/>
              <a:t>A</a:t>
            </a:r>
            <a:r>
              <a:rPr lang="en-US" dirty="0"/>
              <a:t> to </a:t>
            </a:r>
            <a:r>
              <a:rPr lang="en-US" b="1" dirty="0"/>
              <a:t>B </a:t>
            </a:r>
            <a:r>
              <a:rPr lang="en-US" dirty="0" smtClean="0"/>
              <a:t>on input surface</a:t>
            </a:r>
            <a:r>
              <a:rPr lang="en-US" b="1" dirty="0" smtClean="0"/>
              <a:t> </a:t>
            </a:r>
            <a:r>
              <a:rPr lang="en-US" b="1" dirty="0"/>
              <a:t>S</a:t>
            </a:r>
            <a:endParaRPr lang="en-US" dirty="0"/>
          </a:p>
          <a:p>
            <a:pPr lvl="1" eaLnBrk="1" fontAlgn="auto" hangingPunct="1">
              <a:defRPr/>
            </a:pPr>
            <a:r>
              <a:rPr lang="en-US" dirty="0"/>
              <a:t>where both </a:t>
            </a:r>
            <a:r>
              <a:rPr lang="en-US" b="1" dirty="0"/>
              <a:t>A</a:t>
            </a:r>
            <a:r>
              <a:rPr lang="en-US" dirty="0"/>
              <a:t> and </a:t>
            </a:r>
            <a:r>
              <a:rPr lang="en-US" b="1" dirty="0"/>
              <a:t>B</a:t>
            </a:r>
            <a:r>
              <a:rPr lang="en-US" dirty="0"/>
              <a:t> are inside voxels belonging to </a:t>
            </a:r>
            <a:r>
              <a:rPr lang="en-US" b="1" dirty="0" err="1"/>
              <a:t>S</a:t>
            </a:r>
            <a:r>
              <a:rPr lang="en-US" b="1" baseline="30000" dirty="0" err="1"/>
              <a:t>d</a:t>
            </a:r>
            <a:endParaRPr lang="en-US" b="1" baseline="30000" dirty="0"/>
          </a:p>
          <a:p>
            <a:pPr lvl="1" eaLnBrk="1" fontAlgn="auto" hangingPunct="1">
              <a:defRPr/>
            </a:pPr>
            <a:r>
              <a:rPr lang="en-US" dirty="0"/>
              <a:t>implies the existence of a </a:t>
            </a:r>
            <a:r>
              <a:rPr lang="el-GR" b="1" dirty="0"/>
              <a:t>Π</a:t>
            </a:r>
            <a:r>
              <a:rPr lang="fi-FI" b="1" baseline="-25000" dirty="0"/>
              <a:t>k</a:t>
            </a:r>
            <a:r>
              <a:rPr lang="en-US" dirty="0"/>
              <a:t> with </a:t>
            </a:r>
            <a:r>
              <a:rPr lang="en-US" b="1" dirty="0"/>
              <a:t>A</a:t>
            </a:r>
            <a:r>
              <a:rPr lang="en-US" dirty="0"/>
              <a:t> </a:t>
            </a:r>
            <a:r>
              <a:rPr lang="en-US" dirty="0" smtClean="0"/>
              <a:t>inside </a:t>
            </a:r>
            <a:r>
              <a:rPr lang="en-US" b="1" dirty="0"/>
              <a:t>V</a:t>
            </a:r>
            <a:r>
              <a:rPr lang="en-US" baseline="-25000" dirty="0"/>
              <a:t>0</a:t>
            </a:r>
            <a:r>
              <a:rPr lang="en-US" dirty="0"/>
              <a:t> and </a:t>
            </a:r>
            <a:r>
              <a:rPr lang="en-US" b="1" dirty="0"/>
              <a:t>B</a:t>
            </a:r>
            <a:r>
              <a:rPr lang="en-US" dirty="0"/>
              <a:t> </a:t>
            </a:r>
            <a:r>
              <a:rPr lang="en-US" dirty="0" smtClean="0"/>
              <a:t>inside </a:t>
            </a:r>
            <a:r>
              <a:rPr lang="en-US" b="1" dirty="0" err="1" smtClean="0"/>
              <a:t>V</a:t>
            </a:r>
            <a:r>
              <a:rPr lang="en-US" baseline="-25000" dirty="0" err="1" smtClean="0"/>
              <a:t>n</a:t>
            </a:r>
            <a:r>
              <a:rPr lang="en-US" dirty="0"/>
              <a:t> </a:t>
            </a:r>
            <a:r>
              <a:rPr lang="en-US" dirty="0" smtClean="0"/>
              <a:t>and all </a:t>
            </a:r>
            <a:r>
              <a:rPr lang="en-US" dirty="0"/>
              <a:t>(</a:t>
            </a:r>
            <a:r>
              <a:rPr lang="en-US" b="1" dirty="0"/>
              <a:t>V</a:t>
            </a:r>
            <a:r>
              <a:rPr lang="en-US" baseline="-25000" dirty="0"/>
              <a:t>0</a:t>
            </a:r>
            <a:r>
              <a:rPr lang="en-US" dirty="0"/>
              <a:t>, …, </a:t>
            </a:r>
            <a:r>
              <a:rPr lang="en-US" b="1" dirty="0" err="1"/>
              <a:t>V</a:t>
            </a:r>
            <a:r>
              <a:rPr lang="en-US" baseline="-25000" dirty="0" err="1"/>
              <a:t>n</a:t>
            </a:r>
            <a:r>
              <a:rPr lang="en-US" dirty="0" smtClean="0"/>
              <a:t>) being in </a:t>
            </a:r>
            <a:r>
              <a:rPr lang="en-US" b="1" dirty="0" err="1"/>
              <a:t>S</a:t>
            </a:r>
            <a:r>
              <a:rPr lang="en-US" b="1" baseline="30000" dirty="0" err="1"/>
              <a:t>d</a:t>
            </a:r>
            <a:endParaRPr lang="en-US" baseline="-25000" dirty="0"/>
          </a:p>
          <a:p>
            <a:pPr marL="0" indent="0" eaLnBrk="1" fontAlgn="auto" hangingPunct="1">
              <a:buNone/>
              <a:defRPr/>
            </a:pPr>
            <a:endParaRPr lang="en-US" b="1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214824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smtClean="0">
                <a:latin typeface="Arial" charset="0"/>
              </a:rPr>
              <a:t>Example</a:t>
            </a:r>
            <a:endParaRPr lang="en-US" dirty="0">
              <a:latin typeface="Arial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8280400" cy="2821606"/>
          </a:xfrm>
        </p:spPr>
      </p:pic>
      <p:sp>
        <p:nvSpPr>
          <p:cNvPr id="4" name="TextBox 3"/>
          <p:cNvSpPr txBox="1"/>
          <p:nvPr/>
        </p:nvSpPr>
        <p:spPr>
          <a:xfrm>
            <a:off x="467544" y="4972526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 smtClean="0"/>
              <a:t>4-connected, 8-separating</a:t>
            </a:r>
            <a:endParaRPr lang="fi-FI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716016" y="4972526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 smtClean="0"/>
              <a:t>8-connected, 4-separating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373701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smtClean="0">
                <a:latin typeface="Arial" charset="0"/>
              </a:rPr>
              <a:t>Voxelization with Intersection Targets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 smtClean="0"/>
              <a:t>Place an intersection target in every voxel </a:t>
            </a:r>
            <a:r>
              <a:rPr lang="en-US" b="1" dirty="0" smtClean="0"/>
              <a:t>V</a:t>
            </a:r>
          </a:p>
          <a:p>
            <a:pPr eaLnBrk="1" fontAlgn="auto" hangingPunct="1">
              <a:defRPr/>
            </a:pPr>
            <a:r>
              <a:rPr lang="en-US" dirty="0" smtClean="0"/>
              <a:t>Include voxel </a:t>
            </a:r>
            <a:r>
              <a:rPr lang="en-US" b="1" dirty="0" smtClean="0"/>
              <a:t>V</a:t>
            </a:r>
            <a:r>
              <a:rPr lang="en-US" dirty="0" smtClean="0"/>
              <a:t> in the discretized output </a:t>
            </a:r>
            <a:r>
              <a:rPr lang="en-US" b="1" dirty="0" err="1" smtClean="0"/>
              <a:t>S</a:t>
            </a:r>
            <a:r>
              <a:rPr lang="en-US" b="1" baseline="30000" dirty="0" err="1" smtClean="0"/>
              <a:t>d</a:t>
            </a:r>
            <a:r>
              <a:rPr lang="en-US" dirty="0" smtClean="0"/>
              <a:t> </a:t>
            </a:r>
            <a:r>
              <a:rPr lang="en-US" dirty="0" err="1" smtClean="0"/>
              <a:t>iff</a:t>
            </a:r>
            <a:r>
              <a:rPr lang="en-US" dirty="0" smtClean="0"/>
              <a:t> the continuous input </a:t>
            </a:r>
            <a:r>
              <a:rPr lang="en-US" b="1" dirty="0" smtClean="0"/>
              <a:t>S</a:t>
            </a:r>
            <a:r>
              <a:rPr lang="en-US" dirty="0" smtClean="0"/>
              <a:t> intersects the intersection target of </a:t>
            </a:r>
            <a:r>
              <a:rPr lang="en-US" b="1" dirty="0" smtClean="0"/>
              <a:t>V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937248"/>
            <a:ext cx="8136904" cy="236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7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i-FI" dirty="0" smtClean="0">
                <a:latin typeface="Arial" charset="0"/>
              </a:rPr>
              <a:t>Choosing the Intersection Target Dimensionality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 smtClean="0"/>
              <a:t>Intersection target dimensionality depends on the </a:t>
            </a:r>
            <a:r>
              <a:rPr lang="en-US" b="1" dirty="0" smtClean="0">
                <a:solidFill>
                  <a:schemeClr val="tx2"/>
                </a:solidFill>
              </a:rPr>
              <a:t>effective dimension</a:t>
            </a:r>
            <a:r>
              <a:rPr lang="en-US" dirty="0" smtClean="0"/>
              <a:t> of input</a:t>
            </a:r>
          </a:p>
          <a:p>
            <a:pPr eaLnBrk="1" fontAlgn="auto" hangingPunct="1">
              <a:defRPr/>
            </a:pPr>
            <a:r>
              <a:rPr lang="en-US" dirty="0" smtClean="0"/>
              <a:t>Dimensions of input </a:t>
            </a:r>
            <a:r>
              <a:rPr lang="en-US" b="1" dirty="0" smtClean="0"/>
              <a:t>S</a:t>
            </a:r>
            <a:r>
              <a:rPr lang="en-US" dirty="0" smtClean="0"/>
              <a:t> and the intersection target should sum to dimension of the space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77072"/>
            <a:ext cx="8136904" cy="236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13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i-FI" dirty="0" smtClean="0">
                <a:latin typeface="Arial" charset="0"/>
              </a:rPr>
              <a:t>Choosing the Intersection Target Shape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 smtClean="0"/>
              <a:t>Choice of intersection target determines the connectivity and </a:t>
            </a:r>
            <a:r>
              <a:rPr lang="en-US" dirty="0" err="1" smtClean="0"/>
              <a:t>separability</a:t>
            </a:r>
            <a:r>
              <a:rPr lang="en-US" dirty="0" smtClean="0"/>
              <a:t> properties of </a:t>
            </a:r>
            <a:r>
              <a:rPr lang="en-US" b="1" dirty="0" err="1" smtClean="0"/>
              <a:t>S</a:t>
            </a:r>
            <a:r>
              <a:rPr lang="en-US" b="1" baseline="30000" dirty="0" err="1" smtClean="0"/>
              <a:t>d</a:t>
            </a:r>
            <a:endParaRPr lang="en-US" dirty="0" smtClean="0"/>
          </a:p>
          <a:p>
            <a:pPr lvl="1" eaLnBrk="1" fontAlgn="auto" hangingPunct="1">
              <a:defRPr/>
            </a:pPr>
            <a:r>
              <a:rPr lang="en-US" dirty="0" smtClean="0"/>
              <a:t>As well as the number of resulting voxels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75" y="2892875"/>
            <a:ext cx="3994131" cy="10401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333" y="2902400"/>
            <a:ext cx="3994131" cy="10180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96" y="4005064"/>
            <a:ext cx="3994131" cy="1230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651" y="4026963"/>
            <a:ext cx="2691749" cy="12432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334327"/>
            <a:ext cx="3994131" cy="12097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333" y="5334327"/>
            <a:ext cx="3994131" cy="12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50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>
            <a:normAutofit/>
          </a:bodyPr>
          <a:lstStyle/>
          <a:p>
            <a:pPr eaLnBrk="1" hangingPunct="1"/>
            <a:r>
              <a:rPr lang="fi-FI" dirty="0" smtClean="0">
                <a:latin typeface="Arial" charset="0"/>
              </a:rPr>
              <a:t>Example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 smtClean="0"/>
              <a:t>In 2D, we have two sensible 1D targets suitable for voxelizing input that is effectively 1D</a:t>
            </a:r>
            <a:endParaRPr lang="en-US" b="1" baseline="30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01" y="2681246"/>
            <a:ext cx="4303887" cy="15229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01" y="4640559"/>
            <a:ext cx="4303887" cy="15154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58" y="2820486"/>
            <a:ext cx="1244434" cy="12444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769478"/>
            <a:ext cx="1252344" cy="125761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57000" y="4184351"/>
            <a:ext cx="4303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 smtClean="0"/>
              <a:t>4-connected, 8-separating (= ”thick”)</a:t>
            </a:r>
            <a:endParaRPr lang="fi-FI" dirty="0"/>
          </a:p>
        </p:txBody>
      </p:sp>
      <p:sp>
        <p:nvSpPr>
          <p:cNvPr id="15" name="TextBox 14"/>
          <p:cNvSpPr txBox="1"/>
          <p:nvPr/>
        </p:nvSpPr>
        <p:spPr>
          <a:xfrm>
            <a:off x="3256999" y="6156012"/>
            <a:ext cx="4303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 smtClean="0"/>
              <a:t>8-connected, 4-separating (= ”thin”)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4815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smtClean="0">
                <a:latin typeface="Arial" charset="0"/>
              </a:rPr>
              <a:t>Main Result of the Paper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b="1" dirty="0" smtClean="0">
                <a:solidFill>
                  <a:schemeClr val="tx2"/>
                </a:solidFill>
              </a:rPr>
              <a:t>Connectivity</a:t>
            </a:r>
            <a:r>
              <a:rPr lang="en-US" dirty="0" smtClean="0"/>
              <a:t> of the intersection targets determines the </a:t>
            </a:r>
            <a:r>
              <a:rPr lang="en-US" b="1" dirty="0" err="1" smtClean="0">
                <a:solidFill>
                  <a:schemeClr val="tx2"/>
                </a:solidFill>
              </a:rPr>
              <a:t>separability</a:t>
            </a:r>
            <a:r>
              <a:rPr lang="en-US" dirty="0" smtClean="0"/>
              <a:t> of resulting </a:t>
            </a:r>
            <a:r>
              <a:rPr lang="en-US" b="1" dirty="0" err="1" smtClean="0"/>
              <a:t>S</a:t>
            </a:r>
            <a:r>
              <a:rPr lang="en-US" b="1" baseline="30000" dirty="0" err="1" smtClean="0"/>
              <a:t>d</a:t>
            </a:r>
            <a:endParaRPr lang="en-US" b="1" baseline="30000" dirty="0" smtClean="0"/>
          </a:p>
          <a:p>
            <a:pPr eaLnBrk="1" fontAlgn="auto" hangingPunct="1">
              <a:defRPr/>
            </a:pPr>
            <a:r>
              <a:rPr lang="en-US" dirty="0" smtClean="0"/>
              <a:t>I.e., if paths along the intersection target “foam” are </a:t>
            </a:r>
            <a:r>
              <a:rPr lang="en-US" b="1" dirty="0" smtClean="0"/>
              <a:t>k</a:t>
            </a:r>
            <a:r>
              <a:rPr lang="en-US" dirty="0" smtClean="0"/>
              <a:t>-connected in </a:t>
            </a:r>
            <a:r>
              <a:rPr lang="en-US" b="1" dirty="0" smtClean="0"/>
              <a:t>Z</a:t>
            </a:r>
            <a:r>
              <a:rPr lang="en-US" dirty="0" smtClean="0"/>
              <a:t>, then voxelization </a:t>
            </a:r>
            <a:r>
              <a:rPr lang="en-US" b="1" dirty="0" err="1" smtClean="0"/>
              <a:t>S</a:t>
            </a:r>
            <a:r>
              <a:rPr lang="en-US" b="1" baseline="30000" dirty="0" err="1" smtClean="0"/>
              <a:t>d</a:t>
            </a:r>
            <a:r>
              <a:rPr lang="en-US" dirty="0" smtClean="0"/>
              <a:t> is </a:t>
            </a:r>
            <a:r>
              <a:rPr lang="en-US" b="1" dirty="0" smtClean="0"/>
              <a:t>k</a:t>
            </a:r>
            <a:r>
              <a:rPr lang="en-US" dirty="0" smtClean="0"/>
              <a:t>-separating</a:t>
            </a:r>
          </a:p>
        </p:txBody>
      </p:sp>
    </p:spTree>
    <p:extLst>
      <p:ext uri="{BB962C8B-B14F-4D97-AF65-F5344CB8AC3E}">
        <p14:creationId xmlns:p14="http://schemas.microsoft.com/office/powerpoint/2010/main" val="85457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smtClean="0">
                <a:latin typeface="Arial" charset="0"/>
              </a:rPr>
              <a:t>Proof, 1/3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2"/>
            <a:ext cx="8280400" cy="4969023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 smtClean="0"/>
              <a:t>Assume the opposite: There exists </a:t>
            </a:r>
            <a:r>
              <a:rPr lang="en-US" b="1" dirty="0" smtClean="0"/>
              <a:t>k</a:t>
            </a:r>
            <a:r>
              <a:rPr lang="en-US" dirty="0" smtClean="0"/>
              <a:t>-connected discrete path </a:t>
            </a:r>
            <a:r>
              <a:rPr lang="el-GR" b="1" dirty="0" smtClean="0"/>
              <a:t>Π</a:t>
            </a:r>
            <a:r>
              <a:rPr lang="en-US" dirty="0" smtClean="0"/>
              <a:t> </a:t>
            </a:r>
            <a:r>
              <a:rPr lang="en-US" dirty="0"/>
              <a:t>= (</a:t>
            </a:r>
            <a:r>
              <a:rPr lang="en-US" b="1" dirty="0"/>
              <a:t>V</a:t>
            </a:r>
            <a:r>
              <a:rPr lang="en-US" baseline="-25000" dirty="0"/>
              <a:t>0</a:t>
            </a:r>
            <a:r>
              <a:rPr lang="en-US" dirty="0"/>
              <a:t>, …, </a:t>
            </a:r>
            <a:r>
              <a:rPr lang="en-US" b="1" dirty="0" err="1"/>
              <a:t>V</a:t>
            </a:r>
            <a:r>
              <a:rPr lang="en-US" baseline="-25000" dirty="0" err="1"/>
              <a:t>n</a:t>
            </a:r>
            <a:r>
              <a:rPr lang="en-US" dirty="0"/>
              <a:t>) </a:t>
            </a:r>
            <a:r>
              <a:rPr lang="en-US" dirty="0" smtClean="0"/>
              <a:t>from </a:t>
            </a:r>
            <a:r>
              <a:rPr lang="en-US" b="1" dirty="0" smtClean="0"/>
              <a:t>I</a:t>
            </a:r>
            <a:r>
              <a:rPr lang="en-US" b="1" baseline="30000" dirty="0" smtClean="0"/>
              <a:t>d</a:t>
            </a:r>
            <a:r>
              <a:rPr lang="en-US" dirty="0" smtClean="0"/>
              <a:t> to </a:t>
            </a:r>
            <a:r>
              <a:rPr lang="en-US" b="1" dirty="0" smtClean="0"/>
              <a:t>O</a:t>
            </a:r>
            <a:r>
              <a:rPr lang="en-US" b="1" baseline="30000" dirty="0" smtClean="0"/>
              <a:t>d</a:t>
            </a:r>
            <a:r>
              <a:rPr lang="en-US" dirty="0" smtClean="0"/>
              <a:t> that does not go through </a:t>
            </a:r>
            <a:r>
              <a:rPr lang="en-US" b="1" dirty="0" err="1" smtClean="0"/>
              <a:t>S</a:t>
            </a:r>
            <a:r>
              <a:rPr lang="en-US" b="1" baseline="30000" dirty="0" err="1" smtClean="0"/>
              <a:t>d</a:t>
            </a:r>
            <a:endParaRPr lang="en-US" b="1" baseline="30000" dirty="0" smtClean="0"/>
          </a:p>
          <a:p>
            <a:pPr eaLnBrk="1" fontAlgn="auto" hangingPunct="1">
              <a:defRPr/>
            </a:pPr>
            <a:r>
              <a:rPr lang="en-US" dirty="0" smtClean="0"/>
              <a:t>Now construct a continuous path </a:t>
            </a:r>
            <a:r>
              <a:rPr lang="en-US" b="1" dirty="0" smtClean="0"/>
              <a:t>C</a:t>
            </a:r>
            <a:r>
              <a:rPr lang="fi-FI" dirty="0" smtClean="0"/>
              <a:t>(</a:t>
            </a:r>
            <a:r>
              <a:rPr lang="el-GR" b="1" dirty="0" smtClean="0"/>
              <a:t>Π</a:t>
            </a:r>
            <a:r>
              <a:rPr lang="fi-FI" dirty="0" smtClean="0"/>
              <a:t>)</a:t>
            </a:r>
            <a:r>
              <a:rPr lang="en-US" dirty="0" smtClean="0"/>
              <a:t> so that</a:t>
            </a:r>
          </a:p>
          <a:p>
            <a:pPr lvl="1" eaLnBrk="1" fontAlgn="auto" hangingPunct="1">
              <a:defRPr/>
            </a:pPr>
            <a:r>
              <a:rPr lang="en-US" b="1" dirty="0"/>
              <a:t>C</a:t>
            </a:r>
            <a:r>
              <a:rPr lang="fi-FI" dirty="0"/>
              <a:t>(</a:t>
            </a:r>
            <a:r>
              <a:rPr lang="el-GR" b="1" dirty="0"/>
              <a:t>Π</a:t>
            </a:r>
            <a:r>
              <a:rPr lang="fi-FI" dirty="0"/>
              <a:t>)</a:t>
            </a:r>
            <a:r>
              <a:rPr lang="en-US" dirty="0" smtClean="0"/>
              <a:t> </a:t>
            </a:r>
            <a:r>
              <a:rPr lang="en-US" dirty="0"/>
              <a:t>starts at a point in </a:t>
            </a:r>
            <a:r>
              <a:rPr lang="en-US" b="1" dirty="0"/>
              <a:t>V</a:t>
            </a:r>
            <a:r>
              <a:rPr lang="en-US" baseline="-25000" dirty="0"/>
              <a:t>0</a:t>
            </a:r>
            <a:r>
              <a:rPr lang="en-US" dirty="0"/>
              <a:t> and ends at a point in </a:t>
            </a:r>
            <a:r>
              <a:rPr lang="en-US" b="1" dirty="0" err="1"/>
              <a:t>V</a:t>
            </a:r>
            <a:r>
              <a:rPr lang="en-US" baseline="-25000" dirty="0" err="1"/>
              <a:t>n</a:t>
            </a:r>
            <a:endParaRPr lang="en-US" baseline="-25000" dirty="0"/>
          </a:p>
          <a:p>
            <a:pPr lvl="1" eaLnBrk="1" fontAlgn="auto" hangingPunct="1">
              <a:defRPr/>
            </a:pPr>
            <a:r>
              <a:rPr lang="en-US" dirty="0" smtClean="0"/>
              <a:t>Every point of </a:t>
            </a:r>
            <a:r>
              <a:rPr lang="en-US" b="1" dirty="0"/>
              <a:t>C</a:t>
            </a:r>
            <a:r>
              <a:rPr lang="fi-FI" dirty="0"/>
              <a:t>(</a:t>
            </a:r>
            <a:r>
              <a:rPr lang="el-GR" b="1" dirty="0"/>
              <a:t>Π</a:t>
            </a:r>
            <a:r>
              <a:rPr lang="fi-FI" dirty="0"/>
              <a:t>)</a:t>
            </a:r>
            <a:r>
              <a:rPr lang="en-US" dirty="0" smtClean="0"/>
              <a:t> is on an intersection target</a:t>
            </a:r>
          </a:p>
          <a:p>
            <a:pPr lvl="1" eaLnBrk="1" fontAlgn="auto" hangingPunct="1">
              <a:defRPr/>
            </a:pPr>
            <a:r>
              <a:rPr lang="en-US" dirty="0" smtClean="0"/>
              <a:t>Every point in </a:t>
            </a:r>
            <a:r>
              <a:rPr lang="en-US" b="1" dirty="0"/>
              <a:t>C</a:t>
            </a:r>
            <a:r>
              <a:rPr lang="fi-FI" dirty="0"/>
              <a:t>(</a:t>
            </a:r>
            <a:r>
              <a:rPr lang="el-GR" b="1" dirty="0"/>
              <a:t>Π</a:t>
            </a:r>
            <a:r>
              <a:rPr lang="fi-FI" dirty="0"/>
              <a:t>)</a:t>
            </a:r>
            <a:r>
              <a:rPr lang="en-US" dirty="0" smtClean="0"/>
              <a:t> is in one of the voxels </a:t>
            </a:r>
            <a:r>
              <a:rPr lang="en-US" b="1" dirty="0" smtClean="0"/>
              <a:t>V</a:t>
            </a:r>
            <a:r>
              <a:rPr lang="en-US" dirty="0" smtClean="0"/>
              <a:t>i in </a:t>
            </a:r>
            <a:r>
              <a:rPr lang="el-GR" b="1" dirty="0"/>
              <a:t>Π</a:t>
            </a:r>
            <a:r>
              <a:rPr lang="fi-FI" b="1" baseline="-25000" dirty="0" smtClean="0"/>
              <a:t>k</a:t>
            </a:r>
          </a:p>
          <a:p>
            <a:pPr eaLnBrk="1" fontAlgn="auto" hangingPunct="1">
              <a:defRPr/>
            </a:pPr>
            <a:r>
              <a:rPr lang="en-US" dirty="0" smtClean="0"/>
              <a:t>This can always be done by piecing together parts of the intersection targets because they allow </a:t>
            </a:r>
            <a:r>
              <a:rPr lang="en-US" b="1" dirty="0" smtClean="0"/>
              <a:t>k</a:t>
            </a:r>
            <a:r>
              <a:rPr lang="en-US" dirty="0" smtClean="0"/>
              <a:t>-connected walks in </a:t>
            </a:r>
            <a:r>
              <a:rPr lang="en-US" b="1" dirty="0" smtClean="0"/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09919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smtClean="0">
                <a:latin typeface="Arial" charset="0"/>
              </a:rPr>
              <a:t>Proof, 2/3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defRPr/>
            </a:pPr>
            <a:r>
              <a:rPr lang="en-US" dirty="0" smtClean="0"/>
              <a:t>Now, as </a:t>
            </a:r>
            <a:r>
              <a:rPr lang="en-US" b="1" dirty="0" smtClean="0"/>
              <a:t>C</a:t>
            </a:r>
            <a:r>
              <a:rPr lang="fi-FI" dirty="0"/>
              <a:t>(</a:t>
            </a:r>
            <a:r>
              <a:rPr lang="el-GR" b="1" dirty="0"/>
              <a:t>Π</a:t>
            </a:r>
            <a:r>
              <a:rPr lang="fi-FI" dirty="0"/>
              <a:t>)</a:t>
            </a:r>
            <a:r>
              <a:rPr lang="en-US" dirty="0"/>
              <a:t> </a:t>
            </a:r>
            <a:r>
              <a:rPr lang="en-US" dirty="0" smtClean="0"/>
              <a:t>is a continuous path between points in </a:t>
            </a:r>
            <a:r>
              <a:rPr lang="en-US" b="1" dirty="0" smtClean="0"/>
              <a:t>I </a:t>
            </a:r>
            <a:r>
              <a:rPr lang="en-US" dirty="0" smtClean="0"/>
              <a:t>and </a:t>
            </a:r>
            <a:r>
              <a:rPr lang="en-US" b="1" dirty="0" smtClean="0"/>
              <a:t>O</a:t>
            </a:r>
            <a:r>
              <a:rPr lang="en-US" dirty="0" smtClean="0"/>
              <a:t>, </a:t>
            </a:r>
            <a:r>
              <a:rPr lang="fi-FI" dirty="0" smtClean="0"/>
              <a:t>it must intersect </a:t>
            </a:r>
            <a:r>
              <a:rPr lang="fi-FI" b="1" dirty="0" smtClean="0"/>
              <a:t>S</a:t>
            </a:r>
            <a:r>
              <a:rPr lang="fi-FI" dirty="0" smtClean="0"/>
              <a:t> at some point </a:t>
            </a:r>
            <a:r>
              <a:rPr lang="fi-FI" b="1" dirty="0" smtClean="0"/>
              <a:t>p</a:t>
            </a:r>
            <a:r>
              <a:rPr lang="fi-FI" dirty="0" smtClean="0"/>
              <a:t> </a:t>
            </a:r>
            <a:r>
              <a:rPr lang="fi-FI" dirty="0"/>
              <a:t>(</a:t>
            </a:r>
            <a:r>
              <a:rPr lang="fi-FI" dirty="0" smtClean="0"/>
              <a:t>in </a:t>
            </a:r>
            <a:r>
              <a:rPr lang="fi-FI" b="1" dirty="0" smtClean="0"/>
              <a:t>R</a:t>
            </a:r>
            <a:r>
              <a:rPr lang="fi-FI" dirty="0" smtClean="0"/>
              <a:t>) (Jordan curve theorem)</a:t>
            </a:r>
          </a:p>
          <a:p>
            <a:pPr eaLnBrk="1" fontAlgn="auto" hangingPunct="1">
              <a:defRPr/>
            </a:pPr>
            <a:r>
              <a:rPr lang="en-US" dirty="0" smtClean="0"/>
              <a:t>Because </a:t>
            </a:r>
            <a:r>
              <a:rPr lang="en-US" b="1" dirty="0"/>
              <a:t>C</a:t>
            </a:r>
            <a:r>
              <a:rPr lang="fi-FI" dirty="0"/>
              <a:t>(</a:t>
            </a:r>
            <a:r>
              <a:rPr lang="el-GR" b="1" dirty="0"/>
              <a:t>Π</a:t>
            </a:r>
            <a:r>
              <a:rPr lang="fi-FI" dirty="0" smtClean="0"/>
              <a:t>) is entirely contained within voxels in </a:t>
            </a:r>
            <a:r>
              <a:rPr lang="el-GR" b="1" dirty="0" smtClean="0"/>
              <a:t>Π</a:t>
            </a:r>
            <a:r>
              <a:rPr lang="fi-FI" dirty="0" smtClean="0"/>
              <a:t>, the intersection point </a:t>
            </a:r>
            <a:r>
              <a:rPr lang="fi-FI" b="1" dirty="0" smtClean="0"/>
              <a:t>p</a:t>
            </a:r>
            <a:r>
              <a:rPr lang="fi-FI" dirty="0" smtClean="0"/>
              <a:t> must be in one of the voxels in </a:t>
            </a:r>
            <a:r>
              <a:rPr lang="el-GR" b="1" dirty="0" smtClean="0"/>
              <a:t>Π</a:t>
            </a:r>
            <a:r>
              <a:rPr lang="fi-FI" b="1" dirty="0" smtClean="0"/>
              <a:t>, </a:t>
            </a:r>
            <a:r>
              <a:rPr lang="fi-FI" dirty="0" smtClean="0"/>
              <a:t>say inside</a:t>
            </a:r>
            <a:r>
              <a:rPr lang="fi-FI" b="1" dirty="0" smtClean="0"/>
              <a:t> </a:t>
            </a:r>
            <a:r>
              <a:rPr lang="fi-FI" b="1" dirty="0"/>
              <a:t>V</a:t>
            </a:r>
            <a:r>
              <a:rPr lang="fi-FI" baseline="-25000" dirty="0"/>
              <a:t>i</a:t>
            </a:r>
            <a:r>
              <a:rPr lang="fi-FI" dirty="0"/>
              <a:t> </a:t>
            </a:r>
            <a:endParaRPr lang="fi-FI" b="1" dirty="0" smtClean="0"/>
          </a:p>
          <a:p>
            <a:pPr eaLnBrk="1" fontAlgn="auto" hangingPunct="1">
              <a:defRPr/>
            </a:pPr>
            <a:r>
              <a:rPr lang="en-US" dirty="0" smtClean="0"/>
              <a:t>All points in </a:t>
            </a:r>
            <a:r>
              <a:rPr lang="en-US" b="1" dirty="0"/>
              <a:t>C</a:t>
            </a:r>
            <a:r>
              <a:rPr lang="fi-FI" dirty="0"/>
              <a:t>(</a:t>
            </a:r>
            <a:r>
              <a:rPr lang="el-GR" b="1" dirty="0"/>
              <a:t>Π</a:t>
            </a:r>
            <a:r>
              <a:rPr lang="fi-FI" dirty="0"/>
              <a:t>) </a:t>
            </a:r>
            <a:r>
              <a:rPr lang="fi-FI" dirty="0" smtClean="0"/>
              <a:t>are on an intersection target </a:t>
            </a:r>
            <a:r>
              <a:rPr lang="fi-FI" dirty="0" smtClean="0">
                <a:sym typeface="Wingdings" pitchFamily="2" charset="2"/>
              </a:rPr>
              <a:t></a:t>
            </a:r>
            <a:r>
              <a:rPr lang="fi-FI" dirty="0" smtClean="0"/>
              <a:t> </a:t>
            </a:r>
            <a:r>
              <a:rPr lang="fi-FI" b="1" dirty="0" smtClean="0"/>
              <a:t>p </a:t>
            </a:r>
            <a:r>
              <a:rPr lang="fi-FI" dirty="0" smtClean="0"/>
              <a:t>is on intersection target of </a:t>
            </a:r>
            <a:r>
              <a:rPr lang="fi-FI" b="1" dirty="0" smtClean="0"/>
              <a:t>V</a:t>
            </a:r>
            <a:r>
              <a:rPr lang="fi-FI" baseline="-25000" dirty="0" smtClean="0"/>
              <a:t>i</a:t>
            </a:r>
          </a:p>
          <a:p>
            <a:pPr eaLnBrk="1" fontAlgn="auto" hangingPunct="1">
              <a:defRPr/>
            </a:pPr>
            <a:r>
              <a:rPr lang="fi-FI" b="1" dirty="0" smtClean="0"/>
              <a:t>p</a:t>
            </a:r>
            <a:r>
              <a:rPr lang="fi-FI" dirty="0" smtClean="0"/>
              <a:t> is both on </a:t>
            </a:r>
            <a:r>
              <a:rPr lang="fi-FI" b="1" dirty="0" smtClean="0"/>
              <a:t>S</a:t>
            </a:r>
            <a:r>
              <a:rPr lang="fi-FI" dirty="0" smtClean="0"/>
              <a:t> and on the target of </a:t>
            </a:r>
            <a:r>
              <a:rPr lang="fi-FI" b="1" dirty="0" smtClean="0"/>
              <a:t>V</a:t>
            </a:r>
            <a:r>
              <a:rPr lang="fi-FI" baseline="-25000" dirty="0" smtClean="0"/>
              <a:t>i</a:t>
            </a:r>
            <a:r>
              <a:rPr lang="fi-FI" dirty="0"/>
              <a:t> </a:t>
            </a:r>
            <a:r>
              <a:rPr lang="fi-FI" dirty="0" smtClean="0">
                <a:sym typeface="Wingdings" pitchFamily="2" charset="2"/>
              </a:rPr>
              <a:t> target of </a:t>
            </a:r>
            <a:r>
              <a:rPr lang="fi-FI" b="1" dirty="0" smtClean="0">
                <a:sym typeface="Wingdings" pitchFamily="2" charset="2"/>
              </a:rPr>
              <a:t>V</a:t>
            </a:r>
            <a:r>
              <a:rPr lang="fi-FI" baseline="-25000" dirty="0" smtClean="0">
                <a:sym typeface="Wingdings" pitchFamily="2" charset="2"/>
              </a:rPr>
              <a:t>i</a:t>
            </a:r>
            <a:r>
              <a:rPr lang="fi-FI" dirty="0" smtClean="0">
                <a:sym typeface="Wingdings" pitchFamily="2" charset="2"/>
              </a:rPr>
              <a:t> intersects </a:t>
            </a:r>
            <a:r>
              <a:rPr lang="fi-FI" b="1" dirty="0" smtClean="0">
                <a:sym typeface="Wingdings" pitchFamily="2" charset="2"/>
              </a:rPr>
              <a:t>S</a:t>
            </a:r>
            <a:r>
              <a:rPr lang="fi-FI" dirty="0" smtClean="0">
                <a:sym typeface="Wingdings" pitchFamily="2" charset="2"/>
              </a:rPr>
              <a:t> </a:t>
            </a:r>
            <a:r>
              <a:rPr lang="fi-FI" dirty="0" smtClean="0"/>
              <a:t> voxel </a:t>
            </a:r>
            <a:r>
              <a:rPr lang="fi-FI" b="1" dirty="0" smtClean="0"/>
              <a:t>V</a:t>
            </a:r>
            <a:r>
              <a:rPr lang="fi-FI" baseline="-25000" dirty="0" smtClean="0"/>
              <a:t>i</a:t>
            </a:r>
            <a:r>
              <a:rPr lang="fi-FI" dirty="0" smtClean="0"/>
              <a:t> must be included in </a:t>
            </a:r>
            <a:r>
              <a:rPr lang="fi-FI" b="1" dirty="0" smtClean="0"/>
              <a:t>S</a:t>
            </a:r>
            <a:r>
              <a:rPr lang="fi-FI" b="1" baseline="30000" dirty="0" smtClean="0"/>
              <a:t>d</a:t>
            </a:r>
            <a:endParaRPr lang="en-US" b="1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174231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smtClean="0">
                <a:latin typeface="Arial" charset="0"/>
              </a:rPr>
              <a:t>Proof, 3/3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fi-FI" dirty="0" smtClean="0"/>
              <a:t>It follows that for </a:t>
            </a:r>
            <a:r>
              <a:rPr lang="fi-FI" i="1" dirty="0" smtClean="0"/>
              <a:t>any </a:t>
            </a:r>
            <a:r>
              <a:rPr lang="fi-FI" b="1" dirty="0" smtClean="0"/>
              <a:t>k</a:t>
            </a:r>
            <a:r>
              <a:rPr lang="fi-FI" dirty="0" smtClean="0"/>
              <a:t>-connected path </a:t>
            </a:r>
            <a:r>
              <a:rPr lang="el-GR" b="1" dirty="0" smtClean="0"/>
              <a:t>Π</a:t>
            </a:r>
            <a:r>
              <a:rPr lang="fi-FI" b="1" baseline="-25000" dirty="0" smtClean="0"/>
              <a:t>k</a:t>
            </a:r>
            <a:r>
              <a:rPr lang="fi-FI" dirty="0"/>
              <a:t> t</a:t>
            </a:r>
            <a:r>
              <a:rPr lang="fi-FI" dirty="0" smtClean="0"/>
              <a:t>hrough the voxelized surface, we can construct a continuous path </a:t>
            </a:r>
            <a:r>
              <a:rPr lang="en-US" b="1" dirty="0"/>
              <a:t>C</a:t>
            </a:r>
            <a:r>
              <a:rPr lang="fi-FI" dirty="0"/>
              <a:t>(</a:t>
            </a:r>
            <a:r>
              <a:rPr lang="el-GR" b="1" dirty="0"/>
              <a:t>Π</a:t>
            </a:r>
            <a:r>
              <a:rPr lang="fi-FI" dirty="0"/>
              <a:t>) </a:t>
            </a:r>
            <a:r>
              <a:rPr lang="fi-FI" dirty="0" smtClean="0"/>
              <a:t>that contradicts the definition of </a:t>
            </a:r>
            <a:r>
              <a:rPr lang="el-GR" b="1" dirty="0"/>
              <a:t>Π</a:t>
            </a:r>
            <a:r>
              <a:rPr lang="fi-FI" b="1" baseline="-25000" dirty="0"/>
              <a:t>k </a:t>
            </a:r>
            <a:endParaRPr lang="fi-FI" b="1" baseline="-25000" dirty="0" smtClean="0"/>
          </a:p>
          <a:p>
            <a:pPr eaLnBrk="1" fontAlgn="auto" hangingPunct="1">
              <a:defRPr/>
            </a:pPr>
            <a:r>
              <a:rPr lang="fi-FI" dirty="0" smtClean="0"/>
              <a:t>Hence, no such </a:t>
            </a:r>
            <a:r>
              <a:rPr lang="el-GR" b="1" dirty="0"/>
              <a:t>Π</a:t>
            </a:r>
            <a:r>
              <a:rPr lang="fi-FI" b="1" baseline="-25000" dirty="0"/>
              <a:t>k </a:t>
            </a:r>
            <a:r>
              <a:rPr lang="fi-FI" dirty="0" smtClean="0"/>
              <a:t>can exist, and </a:t>
            </a:r>
            <a:r>
              <a:rPr lang="fi-FI" b="1" dirty="0" smtClean="0"/>
              <a:t>S</a:t>
            </a:r>
            <a:r>
              <a:rPr lang="fi-FI" b="1" baseline="30000" dirty="0" smtClean="0"/>
              <a:t>d</a:t>
            </a:r>
            <a:r>
              <a:rPr lang="fi-FI" dirty="0" smtClean="0"/>
              <a:t> is therefore </a:t>
            </a:r>
            <a:r>
              <a:rPr lang="fi-FI" b="1" dirty="0" smtClean="0"/>
              <a:t>k</a:t>
            </a:r>
            <a:r>
              <a:rPr lang="fi-FI" dirty="0" smtClean="0"/>
              <a:t>-separating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7455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Applications: 6-sep. surfaces in 3D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When voxelizing surfaces in 3D, this intersection target yields 6-separability</a:t>
            </a:r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r>
              <a:rPr lang="fi-FI" dirty="0" smtClean="0"/>
              <a:t>Equivalent to rasterization in three projections</a:t>
            </a:r>
          </a:p>
          <a:p>
            <a:pPr lvl="1"/>
            <a:r>
              <a:rPr lang="fi-FI" dirty="0" smtClean="0"/>
              <a:t>Note: also works for curved primitives!</a:t>
            </a:r>
          </a:p>
          <a:p>
            <a:pPr lvl="1"/>
            <a:r>
              <a:rPr lang="fi-FI" dirty="0" smtClean="0"/>
              <a:t>Perhaps not easy to see without the above reasoning</a:t>
            </a:r>
          </a:p>
          <a:p>
            <a:pPr lvl="1"/>
            <a:endParaRPr lang="fi-F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492896"/>
            <a:ext cx="2198598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12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Applications: 26-sep. surfaces in 3D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84784"/>
            <a:ext cx="8280920" cy="4896544"/>
          </a:xfrm>
        </p:spPr>
        <p:txBody>
          <a:bodyPr/>
          <a:lstStyle/>
          <a:p>
            <a:r>
              <a:rPr lang="fi-FI" dirty="0" smtClean="0"/>
              <a:t>Similarly, both of these yield 26-separability</a:t>
            </a:r>
          </a:p>
          <a:p>
            <a:pPr marL="457200" lvl="1" indent="0">
              <a:buNone/>
            </a:pPr>
            <a:endParaRPr lang="fi-FI" dirty="0"/>
          </a:p>
          <a:p>
            <a:pPr marL="457200" lvl="1" indent="0">
              <a:buNone/>
            </a:pPr>
            <a:endParaRPr lang="fi-FI" dirty="0"/>
          </a:p>
          <a:p>
            <a:pPr marL="457200" lvl="1" indent="0">
              <a:buNone/>
            </a:pPr>
            <a:endParaRPr lang="fi-FI" dirty="0"/>
          </a:p>
          <a:p>
            <a:pPr lvl="1"/>
            <a:endParaRPr lang="fi-FI" dirty="0" smtClean="0"/>
          </a:p>
          <a:p>
            <a:pPr lvl="1"/>
            <a:endParaRPr lang="fi-FI" dirty="0"/>
          </a:p>
          <a:p>
            <a:r>
              <a:rPr lang="fi-FI" dirty="0" smtClean="0"/>
              <a:t>No need to intersect </a:t>
            </a:r>
            <a:r>
              <a:rPr lang="fi-FI" b="1" dirty="0" smtClean="0"/>
              <a:t>S</a:t>
            </a:r>
            <a:r>
              <a:rPr lang="fi-FI" dirty="0" smtClean="0"/>
              <a:t> against the full voxel</a:t>
            </a:r>
          </a:p>
          <a:p>
            <a:pPr lvl="1"/>
            <a:r>
              <a:rPr lang="fi-FI" dirty="0" smtClean="0"/>
              <a:t>Which is the traditional ”thick” voxelization</a:t>
            </a:r>
          </a:p>
          <a:p>
            <a:r>
              <a:rPr lang="fi-FI" dirty="0" smtClean="0"/>
              <a:t>Simpler to calculate, produces fewer voxels</a:t>
            </a:r>
            <a:endParaRPr lang="fi-FI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204864"/>
            <a:ext cx="4392488" cy="197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1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Applications: 26-conn. curves in 3D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Although not discussed here, this target gives a 26-connected voxelization for effectively 1D input</a:t>
            </a:r>
          </a:p>
          <a:p>
            <a:pPr lvl="1"/>
            <a:r>
              <a:rPr lang="fi-FI" dirty="0" smtClean="0"/>
              <a:t>Paper shows why this is the case</a:t>
            </a:r>
          </a:p>
          <a:p>
            <a:pPr marL="457200" lvl="1" indent="0">
              <a:buNone/>
            </a:pPr>
            <a:endParaRPr lang="fi-FI" dirty="0"/>
          </a:p>
          <a:p>
            <a:pPr marL="457200" lvl="1" indent="0">
              <a:buNone/>
            </a:pPr>
            <a:endParaRPr lang="fi-FI" dirty="0"/>
          </a:p>
          <a:p>
            <a:pPr marL="457200" lvl="1" indent="0">
              <a:buNone/>
            </a:pPr>
            <a:endParaRPr lang="fi-FI" dirty="0"/>
          </a:p>
          <a:p>
            <a:pPr lvl="1"/>
            <a:endParaRPr lang="fi-FI" dirty="0" smtClean="0"/>
          </a:p>
          <a:p>
            <a:pPr lvl="1"/>
            <a:endParaRPr lang="fi-FI" dirty="0"/>
          </a:p>
          <a:p>
            <a:r>
              <a:rPr lang="fi-FI" dirty="0" smtClean="0"/>
              <a:t>Useful when voxelizing, e.g., a curve, or a thin hair </a:t>
            </a:r>
            <a:r>
              <a:rPr lang="fi-FI" dirty="0" smtClean="0">
                <a:sym typeface="Wingdings" pitchFamily="2" charset="2"/>
              </a:rPr>
              <a:t></a:t>
            </a:r>
            <a:r>
              <a:rPr lang="fi-FI" dirty="0" smtClean="0"/>
              <a:t> no pieces missing in the middle</a:t>
            </a:r>
            <a:endParaRPr lang="fi-F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982062"/>
            <a:ext cx="2160240" cy="203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2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Variations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The intersection target does not need to be identical in every voxel</a:t>
            </a:r>
          </a:p>
          <a:p>
            <a:pPr lvl="1"/>
            <a:r>
              <a:rPr lang="fi-FI" dirty="0" smtClean="0"/>
              <a:t>As long as its connectivity properties are maintained, all properties of resulting </a:t>
            </a:r>
            <a:r>
              <a:rPr lang="fi-FI" b="1" dirty="0" smtClean="0"/>
              <a:t>S</a:t>
            </a:r>
            <a:r>
              <a:rPr lang="fi-FI" b="1" baseline="30000" dirty="0" smtClean="0"/>
              <a:t>d</a:t>
            </a:r>
            <a:r>
              <a:rPr lang="fi-FI" dirty="0" smtClean="0"/>
              <a:t> are conserved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28" y="3429000"/>
            <a:ext cx="6516216" cy="23097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9633" y="5759472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 smtClean="0"/>
              <a:t>8-connected, 4-separating,</a:t>
            </a:r>
          </a:p>
          <a:p>
            <a:pPr algn="ctr"/>
            <a:r>
              <a:rPr lang="fi-FI" dirty="0" smtClean="0"/>
              <a:t>randomized targets</a:t>
            </a:r>
            <a:endParaRPr lang="fi-FI" dirty="0"/>
          </a:p>
        </p:txBody>
      </p:sp>
      <p:sp>
        <p:nvSpPr>
          <p:cNvPr id="7" name="TextBox 6"/>
          <p:cNvSpPr txBox="1"/>
          <p:nvPr/>
        </p:nvSpPr>
        <p:spPr>
          <a:xfrm>
            <a:off x="4211961" y="5759472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 smtClean="0"/>
              <a:t>the same target, with</a:t>
            </a:r>
          </a:p>
          <a:p>
            <a:pPr algn="ctr"/>
            <a:r>
              <a:rPr lang="fi-FI" dirty="0" smtClean="0"/>
              <a:t>”arms” pushed to meet at corners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0511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Why?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Consider the following progression:</a:t>
            </a:r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r>
              <a:rPr lang="fi-FI" dirty="0" smtClean="0"/>
              <a:t>Hence the rightmost one still produces a 4-separating voxelization of curves in 2D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523" y="4581128"/>
            <a:ext cx="2663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 smtClean="0"/>
              <a:t>Original, obviously 4-connected</a:t>
            </a:r>
            <a:endParaRPr lang="fi-F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379843"/>
            <a:ext cx="6768753" cy="20983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62291" y="4581128"/>
            <a:ext cx="2254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 smtClean="0"/>
              <a:t>Still 4-connected ...</a:t>
            </a:r>
            <a:endParaRPr lang="fi-FI" dirty="0"/>
          </a:p>
        </p:txBody>
      </p:sp>
      <p:sp>
        <p:nvSpPr>
          <p:cNvPr id="10" name="TextBox 9"/>
          <p:cNvSpPr txBox="1"/>
          <p:nvPr/>
        </p:nvSpPr>
        <p:spPr>
          <a:xfrm>
            <a:off x="5894773" y="4581128"/>
            <a:ext cx="200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 smtClean="0"/>
              <a:t>Still 4-connected!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3372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Also in 3D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4581128"/>
            <a:ext cx="8280920" cy="2088232"/>
          </a:xfrm>
        </p:spPr>
        <p:txBody>
          <a:bodyPr/>
          <a:lstStyle/>
          <a:p>
            <a:r>
              <a:rPr lang="fi-FI" dirty="0" smtClean="0"/>
              <a:t>A </a:t>
            </a:r>
            <a:r>
              <a:rPr lang="fi-FI" i="1" dirty="0" smtClean="0"/>
              <a:t>single</a:t>
            </a:r>
            <a:r>
              <a:rPr lang="fi-FI" dirty="0" smtClean="0"/>
              <a:t> space diagonal per voxel is enough to produce a 6-separating (≈ ”thin”) voxelization of surfaces in 3D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60647"/>
            <a:ext cx="4824536" cy="438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51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Conclusions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A theory of voxelization using intersection targets</a:t>
            </a:r>
          </a:p>
          <a:p>
            <a:pPr lvl="1"/>
            <a:r>
              <a:rPr lang="fi-FI" dirty="0" smtClean="0"/>
              <a:t>Allows for easy proofs of resulting properties for </a:t>
            </a:r>
            <a:r>
              <a:rPr lang="fi-FI" b="1" dirty="0" smtClean="0"/>
              <a:t>S</a:t>
            </a:r>
            <a:r>
              <a:rPr lang="fi-FI" b="1" baseline="30000" dirty="0" smtClean="0"/>
              <a:t>d</a:t>
            </a:r>
          </a:p>
          <a:p>
            <a:pPr lvl="1"/>
            <a:r>
              <a:rPr lang="fi-FI" dirty="0" smtClean="0"/>
              <a:t>Topological in nature, easy to understand</a:t>
            </a:r>
          </a:p>
          <a:p>
            <a:pPr lvl="1"/>
            <a:r>
              <a:rPr lang="fi-FI" dirty="0" smtClean="0"/>
              <a:t>Applicable for input of any dimensionality</a:t>
            </a:r>
          </a:p>
          <a:p>
            <a:pPr lvl="1"/>
            <a:r>
              <a:rPr lang="fi-FI" dirty="0" smtClean="0"/>
              <a:t>Applicable in 2D and 3D</a:t>
            </a:r>
          </a:p>
          <a:p>
            <a:pPr lvl="1"/>
            <a:r>
              <a:rPr lang="fi-FI" dirty="0" smtClean="0"/>
              <a:t>Does not distinguish between flat and curved input</a:t>
            </a:r>
          </a:p>
          <a:p>
            <a:pPr lvl="1"/>
            <a:r>
              <a:rPr lang="fi-FI" dirty="0" smtClean="0"/>
              <a:t>Results trivially independent of tessellation of input</a:t>
            </a:r>
          </a:p>
          <a:p>
            <a:r>
              <a:rPr lang="fi-FI" dirty="0" smtClean="0"/>
              <a:t>Paper has a lot more discussion about connectivity, thinness, relationship to previous methods, etc.</a:t>
            </a:r>
          </a:p>
        </p:txBody>
      </p:sp>
    </p:spTree>
    <p:extLst>
      <p:ext uri="{BB962C8B-B14F-4D97-AF65-F5344CB8AC3E}">
        <p14:creationId xmlns:p14="http://schemas.microsoft.com/office/powerpoint/2010/main" val="20346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Thank You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7920038" cy="1368425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>
                <a:latin typeface="Arial" charset="0"/>
              </a:rPr>
              <a:t>Questions</a:t>
            </a:r>
          </a:p>
        </p:txBody>
      </p:sp>
      <p:pic>
        <p:nvPicPr>
          <p:cNvPr id="4" name="Picture 4" descr="nvidia-logo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5373688"/>
            <a:ext cx="1601787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686</TotalTime>
  <Words>1121</Words>
  <Application>Microsoft Office PowerPoint</Application>
  <PresentationFormat>On-screen Show (4:3)</PresentationFormat>
  <Paragraphs>155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A Topological Approach to Voxelization</vt:lpstr>
      <vt:lpstr>About the Title</vt:lpstr>
      <vt:lpstr>Preliminaries</vt:lpstr>
      <vt:lpstr>Preliminaries, cont’d</vt:lpstr>
      <vt:lpstr>Connectivity</vt:lpstr>
      <vt:lpstr>Separability</vt:lpstr>
      <vt:lpstr>Neighborhoods</vt:lpstr>
      <vt:lpstr>k-connectivity and k-separability</vt:lpstr>
      <vt:lpstr>Example</vt:lpstr>
      <vt:lpstr>Voxelization with Intersection Targets</vt:lpstr>
      <vt:lpstr>Choosing the Intersection Target Dimensionality</vt:lpstr>
      <vt:lpstr>Choosing the Intersection Target Shape</vt:lpstr>
      <vt:lpstr>Example</vt:lpstr>
      <vt:lpstr>Main Result of the Paper</vt:lpstr>
      <vt:lpstr>Proof, 1/3</vt:lpstr>
      <vt:lpstr>Proof, 2/3</vt:lpstr>
      <vt:lpstr>Proof, 3/3</vt:lpstr>
      <vt:lpstr>Applications: 6-sep. surfaces in 3D</vt:lpstr>
      <vt:lpstr>Applications: 26-sep. surfaces in 3D</vt:lpstr>
      <vt:lpstr>Applications: 26-conn. curves in 3D</vt:lpstr>
      <vt:lpstr>Variations</vt:lpstr>
      <vt:lpstr>Why?</vt:lpstr>
      <vt:lpstr>Also in 3D</vt:lpstr>
      <vt:lpstr>Conclusions</vt:lpstr>
      <vt:lpstr>Thank You</vt:lpstr>
    </vt:vector>
  </TitlesOfParts>
  <Company>NVIDIA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Topological Approach to Voxelization</dc:title>
  <dc:creator>Samuli Laine</dc:creator>
  <cp:lastModifiedBy>Samuli Laine</cp:lastModifiedBy>
  <cp:revision>76</cp:revision>
  <dcterms:created xsi:type="dcterms:W3CDTF">2011-06-23T08:08:50Z</dcterms:created>
  <dcterms:modified xsi:type="dcterms:W3CDTF">2013-07-08T11:11:31Z</dcterms:modified>
</cp:coreProperties>
</file>