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8" r:id="rId3"/>
    <p:sldId id="260" r:id="rId4"/>
    <p:sldId id="289" r:id="rId5"/>
    <p:sldId id="261" r:id="rId6"/>
    <p:sldId id="263" r:id="rId7"/>
    <p:sldId id="290" r:id="rId8"/>
    <p:sldId id="264" r:id="rId9"/>
    <p:sldId id="265" r:id="rId10"/>
    <p:sldId id="266" r:id="rId11"/>
    <p:sldId id="269" r:id="rId12"/>
    <p:sldId id="270" r:id="rId13"/>
    <p:sldId id="271" r:id="rId14"/>
    <p:sldId id="288" r:id="rId15"/>
    <p:sldId id="272" r:id="rId16"/>
    <p:sldId id="273" r:id="rId17"/>
    <p:sldId id="274" r:id="rId18"/>
    <p:sldId id="275" r:id="rId19"/>
    <p:sldId id="276" r:id="rId20"/>
    <p:sldId id="277" r:id="rId21"/>
    <p:sldId id="280" r:id="rId22"/>
    <p:sldId id="282" r:id="rId23"/>
    <p:sldId id="284" r:id="rId24"/>
    <p:sldId id="283" r:id="rId25"/>
    <p:sldId id="285" r:id="rId26"/>
    <p:sldId id="286" r:id="rId27"/>
    <p:sldId id="287" r:id="rId28"/>
    <p:sldId id="268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D"/>
    <a:srgbClr val="F7F5D5"/>
    <a:srgbClr val="FFCDC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10" y="-6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2616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6DC96E89-DBDF-724E-9E5A-7E92DA24B32C}" type="datetimeFigureOut">
              <a:rPr lang="en-US"/>
              <a:pPr/>
              <a:t>7/25/2011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6A48E354-F0F9-D340-8BC4-A77700AAB4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39934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6AFDB4-7BB2-2041-B54E-20596BFDB8A1}" type="datetimeFigureOut">
              <a:rPr lang="en-US"/>
              <a:pPr/>
              <a:t>7/25/2011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E9772A-ECEF-B94B-8887-920ACB5E2E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2462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604448" cy="994122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84784"/>
            <a:ext cx="8280920" cy="4641379"/>
          </a:xfrm>
        </p:spPr>
        <p:txBody>
          <a:bodyPr/>
          <a:lstStyle>
            <a:lvl1pPr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§"/>
              <a:defRPr sz="2800"/>
            </a:lvl1pPr>
            <a:lvl2pPr>
              <a:buClr>
                <a:schemeClr val="accent1"/>
              </a:buClr>
              <a:buFont typeface="Wingdings" pitchFamily="2" charset="2"/>
              <a:buChar char="§"/>
              <a:defRPr sz="2400"/>
            </a:lvl2pPr>
            <a:lvl3pPr>
              <a:buClr>
                <a:schemeClr val="accent1"/>
              </a:buClr>
              <a:buFont typeface="Wingdings" pitchFamily="2" charset="2"/>
              <a:buChar char="§"/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2CDCCB-1087-4640-A320-28022C63735A}" type="datetimeFigureOut">
              <a:rPr lang="en-US"/>
              <a:pPr/>
              <a:t>7/25/2011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C9E58F-DECC-784F-BC1F-31BC4D47E9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0937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A5598D-9ECF-F64F-B842-B6D255F9B054}" type="datetimeFigureOut">
              <a:rPr lang="en-US"/>
              <a:pPr/>
              <a:t>7/25/2011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EB91C8-8D16-4C4D-9764-60264681C9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1015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D24040-DD89-6244-A254-71B2D362172E}" type="datetimeFigureOut">
              <a:rPr lang="en-US"/>
              <a:pPr/>
              <a:t>7/25/2011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129A04-BD9C-2245-869C-00BE9DA086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857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EC4FEB-E222-9441-9E53-B12E45BFD1D9}" type="datetimeFigureOut">
              <a:rPr lang="en-US"/>
              <a:pPr/>
              <a:t>7/25/2011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189FC-83E2-6A47-BE55-B4C514D8748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4133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9FD16D-C9BC-014A-832C-5CE0736FED96}" type="datetimeFigureOut">
              <a:rPr lang="en-US"/>
              <a:pPr/>
              <a:t>7/25/2011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32C6D6-4FE6-7243-970A-DDD1D48881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445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9ACB53-E9CB-FD48-8297-3C4AFA8F52C2}" type="datetimeFigureOut">
              <a:rPr lang="en-US"/>
              <a:pPr/>
              <a:t>7/25/2011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B4AE5D-72AC-444E-8640-2CDCC50F44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1040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41C556-3849-B346-BFEA-F9FA2D5B00E3}" type="datetimeFigureOut">
              <a:rPr lang="en-US"/>
              <a:pPr/>
              <a:t>7/25/2011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88F983-EE9E-8349-B21E-2061E36645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3523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B100A5-1284-9F44-A820-314BA758D175}" type="datetimeFigureOut">
              <a:rPr lang="en-US"/>
              <a:pPr/>
              <a:t>7/25/2011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3550B8-674C-3C43-8215-ECFA1173DF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3208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CBBA29-E471-B84F-9377-30618AAC6CEC}" type="datetimeFigureOut">
              <a:rPr lang="en-US"/>
              <a:pPr/>
              <a:t>7/25/2011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9F4A3-19E0-564D-A6B3-9267FCE8DB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54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25F42B-C240-AE4E-A7CF-DC618C8EA370}" type="datetimeFigureOut">
              <a:rPr lang="en-US"/>
              <a:pPr/>
              <a:t>7/25/2011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6EEF1A-7A09-E641-BC49-F576C9E631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160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38188"/>
            <a:ext cx="9144000" cy="611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85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BB25E5D8-6D6C-9A4C-A0EC-486D4F40DB73}" type="datetimeFigureOut">
              <a:rPr lang="en-US"/>
              <a:pPr/>
              <a:t>7/25/2011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E97C4084-DF2C-F44C-BAA4-E8D62561FB3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539750" y="303213"/>
            <a:ext cx="7772400" cy="1470025"/>
          </a:xfrm>
        </p:spPr>
        <p:txBody>
          <a:bodyPr/>
          <a:lstStyle/>
          <a:p>
            <a:pPr algn="l" eaLnBrk="1" hangingPunct="1"/>
            <a:r>
              <a:rPr lang="fi-FI" b="1" dirty="0" err="1">
                <a:solidFill>
                  <a:schemeClr val="tx2"/>
                </a:solidFill>
                <a:latin typeface="Arial" charset="0"/>
                <a:cs typeface="Arial" charset="0"/>
              </a:rPr>
              <a:t>Stratified</a:t>
            </a:r>
            <a:r>
              <a:rPr lang="fi-FI" b="1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fi-FI" b="1" dirty="0" err="1">
                <a:solidFill>
                  <a:schemeClr val="tx2"/>
                </a:solidFill>
                <a:latin typeface="Arial" charset="0"/>
                <a:cs typeface="Arial" charset="0"/>
              </a:rPr>
              <a:t>Sampling</a:t>
            </a:r>
            <a:r>
              <a:rPr lang="fi-FI" b="1" dirty="0">
                <a:solidFill>
                  <a:schemeClr val="tx2"/>
                </a:solidFill>
                <a:latin typeface="Arial" charset="0"/>
                <a:cs typeface="Arial" charset="0"/>
              </a:rPr>
              <a:t> for </a:t>
            </a:r>
            <a:r>
              <a:rPr lang="fi-FI" b="1" dirty="0" err="1">
                <a:solidFill>
                  <a:schemeClr val="tx2"/>
                </a:solidFill>
                <a:latin typeface="Arial" charset="0"/>
                <a:cs typeface="Arial" charset="0"/>
              </a:rPr>
              <a:t>Stochastic</a:t>
            </a:r>
            <a:r>
              <a:rPr lang="fi-FI" b="1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fi-FI" b="1" dirty="0" err="1">
                <a:solidFill>
                  <a:schemeClr val="tx2"/>
                </a:solidFill>
                <a:latin typeface="Arial" charset="0"/>
                <a:cs typeface="Arial" charset="0"/>
              </a:rPr>
              <a:t>Transparency</a:t>
            </a:r>
            <a:endParaRPr lang="en-US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539750" y="2181225"/>
            <a:ext cx="6400800" cy="1752600"/>
          </a:xfrm>
        </p:spPr>
        <p:txBody>
          <a:bodyPr/>
          <a:lstStyle/>
          <a:p>
            <a:pPr algn="l" eaLnBrk="1" hangingPunct="1"/>
            <a:r>
              <a:rPr lang="fi-FI" sz="2800" b="1">
                <a:solidFill>
                  <a:schemeClr val="accent1"/>
                </a:solidFill>
                <a:latin typeface="Arial" charset="0"/>
                <a:cs typeface="Arial" charset="0"/>
              </a:rPr>
              <a:t>Samuli Laine, Tero Karras</a:t>
            </a:r>
          </a:p>
          <a:p>
            <a:pPr algn="l" eaLnBrk="1" hangingPunct="1"/>
            <a:r>
              <a:rPr lang="fi-FI" sz="2800">
                <a:solidFill>
                  <a:schemeClr val="accent1"/>
                </a:solidFill>
                <a:latin typeface="Arial" charset="0"/>
                <a:cs typeface="Arial" charset="0"/>
              </a:rPr>
              <a:t>NVIDIA Research</a:t>
            </a:r>
            <a:endParaRPr lang="en-US" sz="280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pic>
        <p:nvPicPr>
          <p:cNvPr id="2052" name="Picture 4" descr="nvidia-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288" y="5373688"/>
            <a:ext cx="1601787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>
                <a:latin typeface="Arial" charset="0"/>
              </a:rPr>
              <a:t>Stratified Stochastic Transparency</a:t>
            </a:r>
            <a:endParaRPr lang="en-US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dirty="0" smtClean="0">
                <a:ea typeface="+mn-ea"/>
              </a:rPr>
              <a:t>Goal: Improve image quality of stochastic transparency </a:t>
            </a:r>
            <a:r>
              <a:rPr lang="en-US" sz="2400" dirty="0" smtClean="0">
                <a:solidFill>
                  <a:schemeClr val="accent1"/>
                </a:solidFill>
                <a:ea typeface="+mn-ea"/>
              </a:rPr>
              <a:t>[</a:t>
            </a:r>
            <a:r>
              <a:rPr lang="en-US" sz="2400" dirty="0" err="1" smtClean="0">
                <a:solidFill>
                  <a:schemeClr val="accent1"/>
                </a:solidFill>
                <a:ea typeface="+mn-ea"/>
              </a:rPr>
              <a:t>Enderton</a:t>
            </a:r>
            <a:r>
              <a:rPr lang="en-US" sz="2400" dirty="0" smtClean="0">
                <a:solidFill>
                  <a:schemeClr val="accent1"/>
                </a:solidFill>
                <a:ea typeface="+mn-ea"/>
              </a:rPr>
              <a:t> et al. 2010]</a:t>
            </a:r>
            <a:endParaRPr lang="en-US" dirty="0" smtClean="0">
              <a:solidFill>
                <a:schemeClr val="accent1"/>
              </a:solidFill>
              <a:ea typeface="+mn-ea"/>
            </a:endParaRPr>
          </a:p>
          <a:p>
            <a:pPr eaLnBrk="1" fontAlgn="auto" hangingPunct="1">
              <a:defRPr/>
            </a:pPr>
            <a:r>
              <a:rPr lang="en-US" dirty="0" smtClean="0">
                <a:ea typeface="+mn-ea"/>
              </a:rPr>
              <a:t>Motivation: As always, good sampling produces less noise than bad sampling</a:t>
            </a:r>
          </a:p>
          <a:p>
            <a:pPr eaLnBrk="1" fontAlgn="auto" hangingPunct="1">
              <a:defRPr/>
            </a:pPr>
            <a:endParaRPr lang="en-US" i="1" dirty="0" smtClean="0">
              <a:solidFill>
                <a:schemeClr val="accent5"/>
              </a:solidFill>
              <a:ea typeface="+mn-ea"/>
            </a:endParaRPr>
          </a:p>
        </p:txBody>
      </p:sp>
      <p:pic>
        <p:nvPicPr>
          <p:cNvPr id="307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713" y="3806825"/>
            <a:ext cx="20574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5113" y="3806825"/>
            <a:ext cx="20574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1763713" y="5940425"/>
            <a:ext cx="2044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Random sampling</a:t>
            </a:r>
          </a:p>
        </p:txBody>
      </p:sp>
      <p:sp>
        <p:nvSpPr>
          <p:cNvPr id="3079" name="TextBox 6"/>
          <p:cNvSpPr txBox="1">
            <a:spLocks noChangeArrowheads="1"/>
          </p:cNvSpPr>
          <p:nvPr/>
        </p:nvSpPr>
        <p:spPr bwMode="auto">
          <a:xfrm>
            <a:off x="5299075" y="5940425"/>
            <a:ext cx="21796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/>
              <a:t>Stratified sampling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 dirty="0" err="1" smtClean="0">
                <a:latin typeface="Arial" charset="0"/>
              </a:rPr>
              <a:t>What</a:t>
            </a:r>
            <a:r>
              <a:rPr lang="fi-FI" dirty="0" smtClean="0">
                <a:latin typeface="Arial" charset="0"/>
              </a:rPr>
              <a:t> Is </a:t>
            </a:r>
            <a:r>
              <a:rPr lang="fi-FI" dirty="0" err="1" smtClean="0">
                <a:latin typeface="Arial" charset="0"/>
              </a:rPr>
              <a:t>Stochastic</a:t>
            </a:r>
            <a:r>
              <a:rPr lang="fi-FI" dirty="0" smtClean="0">
                <a:latin typeface="Arial" charset="0"/>
              </a:rPr>
              <a:t> </a:t>
            </a:r>
            <a:r>
              <a:rPr lang="fi-FI" dirty="0" err="1" smtClean="0">
                <a:latin typeface="Arial" charset="0"/>
              </a:rPr>
              <a:t>Transparency</a:t>
            </a:r>
            <a:r>
              <a:rPr lang="fi-FI" dirty="0" smtClean="0">
                <a:latin typeface="Arial" charset="0"/>
              </a:rPr>
              <a:t>?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>
            <a:normAutofit/>
          </a:bodyPr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>
                <a:latin typeface="Arial" charset="0"/>
              </a:rPr>
              <a:t>Order-independent transparency (OIT) algorithm</a:t>
            </a: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>
                <a:latin typeface="Arial" charset="0"/>
              </a:rPr>
              <a:t>Draw surface into </a:t>
            </a:r>
            <a:r>
              <a:rPr lang="en-US" dirty="0" smtClean="0">
                <a:latin typeface="Arial" charset="0"/>
              </a:rPr>
              <a:t>a </a:t>
            </a:r>
            <a:r>
              <a:rPr lang="en-US" dirty="0">
                <a:latin typeface="Arial" charset="0"/>
              </a:rPr>
              <a:t>sample with probability α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 dirty="0">
                <a:latin typeface="Arial" charset="0"/>
              </a:rPr>
              <a:t>Binary decision, no blending with previous color</a:t>
            </a: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>
                <a:latin typeface="Arial" charset="0"/>
              </a:rPr>
              <a:t>MSAA resolve produces the blended result</a:t>
            </a:r>
          </a:p>
          <a:p>
            <a:pPr eaLnBrk="1" hangingPunct="1">
              <a:spcAft>
                <a:spcPct val="0"/>
              </a:spcAft>
              <a:buFont typeface="Wingdings" charset="0"/>
              <a:buNone/>
            </a:pPr>
            <a:r>
              <a:rPr lang="en-US" dirty="0">
                <a:solidFill>
                  <a:srgbClr val="4F6228"/>
                </a:solidFill>
                <a:latin typeface="Arial" charset="0"/>
              </a:rPr>
              <a:t>+</a:t>
            </a:r>
            <a:r>
              <a:rPr lang="en-US" dirty="0">
                <a:latin typeface="Arial" charset="0"/>
              </a:rPr>
              <a:t>	Fixed storage requirements</a:t>
            </a:r>
          </a:p>
          <a:p>
            <a:pPr eaLnBrk="1" hangingPunct="1">
              <a:spcAft>
                <a:spcPct val="0"/>
              </a:spcAft>
              <a:buFont typeface="Wingdings" charset="0"/>
              <a:buNone/>
            </a:pPr>
            <a:r>
              <a:rPr lang="en-US" dirty="0">
                <a:solidFill>
                  <a:srgbClr val="4F6228"/>
                </a:solidFill>
                <a:latin typeface="Arial" charset="0"/>
              </a:rPr>
              <a:t>+</a:t>
            </a:r>
            <a:r>
              <a:rPr lang="en-US" dirty="0">
                <a:latin typeface="Arial" charset="0"/>
              </a:rPr>
              <a:t>	Correct expected value</a:t>
            </a:r>
          </a:p>
          <a:p>
            <a:pPr eaLnBrk="1" hangingPunct="1">
              <a:spcAft>
                <a:spcPct val="0"/>
              </a:spcAft>
              <a:buFont typeface="Wingdings" charset="0"/>
              <a:buNone/>
            </a:pPr>
            <a:r>
              <a:rPr lang="en-US" dirty="0">
                <a:solidFill>
                  <a:srgbClr val="C00000"/>
                </a:solidFill>
                <a:latin typeface="Arial" charset="0"/>
              </a:rPr>
              <a:t>−</a:t>
            </a:r>
            <a:r>
              <a:rPr lang="en-US" dirty="0">
                <a:latin typeface="Arial" charset="0"/>
              </a:rPr>
              <a:t>	Noise in the result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 dirty="0" smtClean="0">
                <a:latin typeface="Arial" charset="0"/>
              </a:rPr>
              <a:t>How to </a:t>
            </a:r>
            <a:r>
              <a:rPr lang="fi-FI" dirty="0" err="1" smtClean="0">
                <a:latin typeface="Arial" charset="0"/>
              </a:rPr>
              <a:t>Realize</a:t>
            </a:r>
            <a:r>
              <a:rPr lang="fi-FI" dirty="0" smtClean="0">
                <a:latin typeface="Arial" charset="0"/>
              </a:rPr>
              <a:t> </a:t>
            </a:r>
            <a:r>
              <a:rPr lang="fi-FI" dirty="0" err="1" smtClean="0">
                <a:latin typeface="Arial" charset="0"/>
              </a:rPr>
              <a:t>Probability</a:t>
            </a:r>
            <a:r>
              <a:rPr lang="fi-FI" dirty="0" smtClean="0">
                <a:latin typeface="Arial" charset="0"/>
              </a:rPr>
              <a:t> </a:t>
            </a:r>
            <a:r>
              <a:rPr lang="en-US" dirty="0">
                <a:latin typeface="Arial" charset="0"/>
              </a:rPr>
              <a:t>α</a:t>
            </a:r>
            <a:r>
              <a:rPr lang="fi-FI" dirty="0" smtClean="0">
                <a:latin typeface="Arial" charset="0"/>
              </a:rPr>
              <a:t>?</a:t>
            </a:r>
            <a:endParaRPr lang="en-US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>
            <a:normAutofit/>
          </a:bodyPr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 smtClean="0">
                <a:latin typeface="Arial" charset="0"/>
              </a:rPr>
              <a:t>Build on the basic algorithm of </a:t>
            </a:r>
            <a:r>
              <a:rPr lang="en-US" dirty="0" err="1" smtClean="0"/>
              <a:t>Enderton</a:t>
            </a:r>
            <a:r>
              <a:rPr lang="en-US" dirty="0" smtClean="0"/>
              <a:t> </a:t>
            </a:r>
            <a:r>
              <a:rPr lang="en-US" dirty="0"/>
              <a:t>et al.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endParaRPr lang="en-US" dirty="0" smtClean="0">
              <a:solidFill>
                <a:schemeClr val="accent1"/>
              </a:solidFill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 smtClean="0">
                <a:latin typeface="Arial" charset="0"/>
              </a:rPr>
              <a:t>For each sample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 dirty="0" smtClean="0">
                <a:latin typeface="Arial" charset="0"/>
              </a:rPr>
              <a:t>Pick reference value </a:t>
            </a:r>
            <a:r>
              <a:rPr lang="en-US" i="1" dirty="0" smtClean="0">
                <a:latin typeface="Arial" charset="0"/>
              </a:rPr>
              <a:t>x</a:t>
            </a:r>
            <a:endParaRPr lang="en-US" dirty="0" smtClean="0">
              <a:latin typeface="Arial" charset="0"/>
            </a:endParaRPr>
          </a:p>
          <a:p>
            <a:pPr lvl="1" eaLnBrk="1" hangingPunct="1">
              <a:buFont typeface="Wingdings" charset="0"/>
              <a:buChar char="§"/>
            </a:pPr>
            <a:r>
              <a:rPr lang="en-US" dirty="0" smtClean="0">
                <a:latin typeface="Arial" charset="0"/>
              </a:rPr>
              <a:t>If α &lt; x, discard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 dirty="0" smtClean="0">
                <a:latin typeface="Arial" charset="0"/>
              </a:rPr>
              <a:t>Otherwise proceed (Z test, stencil, ROP, etc.)</a:t>
            </a:r>
          </a:p>
          <a:p>
            <a:pPr eaLnBrk="1" hangingPunct="1">
              <a:buFont typeface="Wingdings" charset="0"/>
              <a:buChar char="§"/>
            </a:pPr>
            <a:r>
              <a:rPr lang="en-US" dirty="0" smtClean="0">
                <a:latin typeface="Arial" charset="0"/>
              </a:rPr>
              <a:t>As long as </a:t>
            </a:r>
            <a:r>
              <a:rPr lang="en-US" i="1" dirty="0" smtClean="0">
                <a:latin typeface="Arial" charset="0"/>
              </a:rPr>
              <a:t>x</a:t>
            </a:r>
            <a:r>
              <a:rPr lang="en-US" dirty="0" smtClean="0">
                <a:latin typeface="Arial" charset="0"/>
              </a:rPr>
              <a:t> is properly distributed, the expected value is correct</a:t>
            </a:r>
          </a:p>
          <a:p>
            <a:pPr lvl="1" eaLnBrk="1" hangingPunct="1">
              <a:buFont typeface="Wingdings" charset="0"/>
              <a:buChar char="§"/>
            </a:pPr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197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>
                <a:latin typeface="Arial" charset="0"/>
              </a:rPr>
              <a:t>Choice of </a:t>
            </a:r>
            <a:r>
              <a:rPr lang="el-GR">
                <a:latin typeface="Arial" charset="0"/>
              </a:rPr>
              <a:t>α </a:t>
            </a:r>
            <a:r>
              <a:rPr lang="fi-FI">
                <a:latin typeface="Arial" charset="0"/>
              </a:rPr>
              <a:t>Reference</a:t>
            </a:r>
            <a:endParaRPr lang="en-US">
              <a:latin typeface="Arial" charset="0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539750" y="1412875"/>
            <a:ext cx="8280400" cy="720725"/>
          </a:xfrm>
        </p:spPr>
        <p:txBody>
          <a:bodyPr/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>
                <a:latin typeface="Arial" charset="0"/>
              </a:rPr>
              <a:t>In each sample, what do we compare α against?</a:t>
            </a: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50" y="2351088"/>
            <a:ext cx="3240088" cy="3240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351088"/>
            <a:ext cx="3240088" cy="3240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26" name="TextBox 5"/>
          <p:cNvSpPr txBox="1">
            <a:spLocks noChangeArrowheads="1"/>
          </p:cNvSpPr>
          <p:nvPr/>
        </p:nvSpPr>
        <p:spPr bwMode="auto">
          <a:xfrm>
            <a:off x="755650" y="5662613"/>
            <a:ext cx="32400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 smtClean="0"/>
              <a:t>Random </a:t>
            </a:r>
            <a:r>
              <a:rPr lang="en-US" dirty="0"/>
              <a:t>number</a:t>
            </a:r>
            <a:br>
              <a:rPr lang="en-US" dirty="0"/>
            </a:br>
            <a:r>
              <a:rPr lang="en-US" dirty="0"/>
              <a:t>between 0 and 1</a:t>
            </a:r>
          </a:p>
        </p:txBody>
      </p:sp>
      <p:sp>
        <p:nvSpPr>
          <p:cNvPr id="5127" name="TextBox 7"/>
          <p:cNvSpPr txBox="1">
            <a:spLocks noChangeArrowheads="1"/>
          </p:cNvSpPr>
          <p:nvPr/>
        </p:nvSpPr>
        <p:spPr bwMode="auto">
          <a:xfrm>
            <a:off x="5076825" y="5662613"/>
            <a:ext cx="32400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/>
              <a:t>Reference values</a:t>
            </a:r>
            <a:br>
              <a:rPr lang="en-US" dirty="0"/>
            </a:br>
            <a:r>
              <a:rPr lang="en-US" dirty="0"/>
              <a:t>spaced 1/N </a:t>
            </a:r>
            <a:r>
              <a:rPr lang="en-US" dirty="0" smtClean="0"/>
              <a:t>apart</a:t>
            </a:r>
          </a:p>
          <a:p>
            <a:pPr algn="ctr" eaLnBrk="1" hangingPunct="1"/>
            <a:r>
              <a:rPr lang="en-US" dirty="0" smtClean="0"/>
              <a:t>(N = samples / pixel)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The Hard Part: Multiple Surfaces</a:t>
            </a:r>
            <a:endParaRPr lang="en-US" dirty="0">
              <a:latin typeface="Arial" charset="0"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/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>
                <a:latin typeface="Arial" charset="0"/>
              </a:rPr>
              <a:t>Can the reference value assignment be static?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Arial" charset="0"/>
              </a:rPr>
              <a:t>No, separate surfaces must be uncorrelated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Arial" charset="0"/>
              </a:rPr>
              <a:t>Current alpha-to-coverage</a:t>
            </a: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>
                <a:latin typeface="Arial" charset="0"/>
              </a:rPr>
              <a:t>Can they be changed</a:t>
            </a:r>
            <a:br>
              <a:rPr lang="en-US">
                <a:latin typeface="Arial" charset="0"/>
              </a:rPr>
            </a:br>
            <a:r>
              <a:rPr lang="en-US">
                <a:latin typeface="Arial" charset="0"/>
              </a:rPr>
              <a:t>between each triangle?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Arial" charset="0"/>
              </a:rPr>
              <a:t>No, interior edges of</a:t>
            </a:r>
            <a:br>
              <a:rPr lang="en-US">
                <a:latin typeface="Arial" charset="0"/>
              </a:rPr>
            </a:br>
            <a:r>
              <a:rPr lang="en-US">
                <a:latin typeface="Arial" charset="0"/>
              </a:rPr>
              <a:t>surfaces become visible</a:t>
            </a:r>
          </a:p>
          <a:p>
            <a:pPr eaLnBrk="1" hangingPunct="1">
              <a:spcAft>
                <a:spcPct val="0"/>
              </a:spcAft>
              <a:buFont typeface="Wingdings" charset="0"/>
              <a:buNone/>
            </a:pPr>
            <a:endParaRPr lang="en-US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>
              <a:latin typeface="Arial" charset="0"/>
            </a:endParaRP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997200"/>
            <a:ext cx="3143250" cy="3141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Our Bag of Tricks</a:t>
            </a:r>
            <a:endParaRPr lang="en-US" dirty="0">
              <a:latin typeface="Arial" charset="0"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/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 smtClean="0">
                <a:solidFill>
                  <a:schemeClr val="tx2"/>
                </a:solidFill>
                <a:latin typeface="Arial" charset="0"/>
              </a:rPr>
              <a:t>Trick 1:</a:t>
            </a:r>
            <a:r>
              <a:rPr lang="en-US" dirty="0" smtClean="0">
                <a:latin typeface="Arial" charset="0"/>
              </a:rPr>
              <a:t> Know when a surface changes</a:t>
            </a: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Trick 2:</a:t>
            </a:r>
            <a:r>
              <a:rPr lang="en-US" dirty="0" smtClean="0">
                <a:latin typeface="Arial" charset="0"/>
              </a:rPr>
              <a:t> Generate good, uncorrelated α reference values for every surface</a:t>
            </a: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 smtClean="0">
                <a:solidFill>
                  <a:srgbClr val="1F497D"/>
                </a:solidFill>
                <a:latin typeface="Arial" charset="0"/>
              </a:rPr>
              <a:t>Trick 3:</a:t>
            </a:r>
            <a:r>
              <a:rPr lang="en-US" dirty="0" smtClean="0">
                <a:latin typeface="Arial" charset="0"/>
              </a:rPr>
              <a:t> Improve stratification for partially occluded surfaces</a:t>
            </a:r>
            <a:endParaRPr lang="en-US" dirty="0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None/>
            </a:pPr>
            <a:endParaRPr lang="en-US" dirty="0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212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Trick 1: Surface Tracking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4641850"/>
          </a:xfrm>
        </p:spPr>
        <p:txBody>
          <a:bodyPr/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>
                <a:latin typeface="Arial" charset="0"/>
              </a:rPr>
              <a:t>Keep a surface ID per pixel</a:t>
            </a: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>
                <a:latin typeface="Arial" charset="0"/>
              </a:rPr>
              <a:t>Keep bit per sample indicating current surface </a:t>
            </a:r>
            <a:r>
              <a:rPr lang="en-US" dirty="0" smtClean="0">
                <a:latin typeface="Arial" charset="0"/>
              </a:rPr>
              <a:t>coverage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 dirty="0" smtClean="0">
                <a:latin typeface="Arial" charset="0"/>
              </a:rPr>
              <a:t>Bit = 1: We have already touched this sample with the current surface ID</a:t>
            </a:r>
            <a:endParaRPr lang="en-US" dirty="0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Surface Tracking Example</a:t>
            </a:r>
          </a:p>
        </p:txBody>
      </p:sp>
      <p:sp>
        <p:nvSpPr>
          <p:cNvPr id="9219" name="TextBox 7"/>
          <p:cNvSpPr txBox="1">
            <a:spLocks noChangeArrowheads="1"/>
          </p:cNvSpPr>
          <p:nvPr/>
        </p:nvSpPr>
        <p:spPr bwMode="auto">
          <a:xfrm>
            <a:off x="6300788" y="3068638"/>
            <a:ext cx="26971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Start a new surface here</a:t>
            </a:r>
            <a:br>
              <a:rPr lang="en-US"/>
            </a:br>
            <a:r>
              <a:rPr lang="en-US"/>
              <a:t>because of conflicts</a:t>
            </a:r>
          </a:p>
        </p:txBody>
      </p:sp>
      <p:grpSp>
        <p:nvGrpSpPr>
          <p:cNvPr id="9220" name="Group 26"/>
          <p:cNvGrpSpPr>
            <a:grpSpLocks/>
          </p:cNvGrpSpPr>
          <p:nvPr/>
        </p:nvGrpSpPr>
        <p:grpSpPr bwMode="auto">
          <a:xfrm>
            <a:off x="539750" y="1412875"/>
            <a:ext cx="7993063" cy="1263650"/>
            <a:chOff x="323528" y="1412776"/>
            <a:chExt cx="8424936" cy="1331719"/>
          </a:xfrm>
        </p:grpSpPr>
        <p:sp>
          <p:nvSpPr>
            <p:cNvPr id="11" name="Rectangle 10"/>
            <p:cNvSpPr/>
            <p:nvPr/>
          </p:nvSpPr>
          <p:spPr>
            <a:xfrm>
              <a:off x="370380" y="1667074"/>
              <a:ext cx="953766" cy="943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600237" y="1662056"/>
              <a:ext cx="952092" cy="941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823400" y="1662056"/>
              <a:ext cx="952094" cy="941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056603" y="1662056"/>
              <a:ext cx="952092" cy="941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283113" y="1663728"/>
              <a:ext cx="952094" cy="9419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517989" y="1668748"/>
              <a:ext cx="952094" cy="941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744499" y="1663728"/>
              <a:ext cx="953766" cy="9419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234" name="Picture 9" descr="tracking.gi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1412776"/>
              <a:ext cx="8424936" cy="1331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3429000"/>
            <a:ext cx="20574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429000"/>
            <a:ext cx="20574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Arrow Connector 19"/>
          <p:cNvCxnSpPr/>
          <p:nvPr/>
        </p:nvCxnSpPr>
        <p:spPr>
          <a:xfrm>
            <a:off x="2916238" y="4437063"/>
            <a:ext cx="576262" cy="1587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24" name="TextBox 23"/>
          <p:cNvSpPr txBox="1">
            <a:spLocks noChangeArrowheads="1"/>
          </p:cNvSpPr>
          <p:nvPr/>
        </p:nvSpPr>
        <p:spPr bwMode="auto">
          <a:xfrm>
            <a:off x="611188" y="5662613"/>
            <a:ext cx="20891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/>
              <a:t>Change surface</a:t>
            </a:r>
            <a:br>
              <a:rPr lang="en-US"/>
            </a:br>
            <a:r>
              <a:rPr lang="en-US"/>
              <a:t>at every triangle</a:t>
            </a:r>
          </a:p>
        </p:txBody>
      </p:sp>
      <p:sp>
        <p:nvSpPr>
          <p:cNvPr id="9225" name="TextBox 24"/>
          <p:cNvSpPr txBox="1">
            <a:spLocks noChangeArrowheads="1"/>
          </p:cNvSpPr>
          <p:nvPr/>
        </p:nvSpPr>
        <p:spPr bwMode="auto">
          <a:xfrm>
            <a:off x="3708400" y="5661025"/>
            <a:ext cx="20875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/>
              <a:t>Change surface</a:t>
            </a:r>
            <a:br>
              <a:rPr lang="en-US"/>
            </a:br>
            <a:r>
              <a:rPr lang="en-US"/>
              <a:t>when conflict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rot="5400000" flipH="1" flipV="1">
            <a:off x="6696076" y="2889250"/>
            <a:ext cx="360362" cy="1587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Trick 2: Generation of α Ref. Values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280400" cy="5113337"/>
          </a:xfrm>
        </p:spPr>
        <p:txBody>
          <a:bodyPr/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>
                <a:latin typeface="Arial" charset="0"/>
              </a:rPr>
              <a:t>We need to take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 dirty="0">
                <a:latin typeface="Arial" charset="0"/>
              </a:rPr>
              <a:t>Surface ID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 dirty="0">
                <a:latin typeface="Arial" charset="0"/>
              </a:rPr>
              <a:t>Pixel ID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 dirty="0">
                <a:latin typeface="Arial" charset="0"/>
              </a:rPr>
              <a:t>Sample ID</a:t>
            </a: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>
                <a:latin typeface="Arial" charset="0"/>
              </a:rPr>
              <a:t>.. And produce an α reference value that is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 dirty="0">
                <a:latin typeface="Arial" charset="0"/>
              </a:rPr>
              <a:t>Stratified within the </a:t>
            </a:r>
            <a:r>
              <a:rPr lang="en-US" dirty="0" smtClean="0">
                <a:latin typeface="Arial" charset="0"/>
              </a:rPr>
              <a:t>pixel (spaced 1/N apart)</a:t>
            </a:r>
            <a:endParaRPr lang="en-US" dirty="0">
              <a:latin typeface="Arial" charset="0"/>
            </a:endParaRPr>
          </a:p>
          <a:p>
            <a:pPr lvl="1" eaLnBrk="1" hangingPunct="1">
              <a:buFont typeface="Wingdings" charset="0"/>
              <a:buChar char="§"/>
            </a:pPr>
            <a:r>
              <a:rPr lang="en-US" dirty="0">
                <a:latin typeface="Arial" charset="0"/>
              </a:rPr>
              <a:t>Well-interleaved between nearby </a:t>
            </a:r>
            <a:r>
              <a:rPr lang="en-US" dirty="0" smtClean="0">
                <a:latin typeface="Arial" charset="0"/>
              </a:rPr>
              <a:t>pixels</a:t>
            </a:r>
          </a:p>
          <a:p>
            <a:pPr lvl="2" eaLnBrk="1" hangingPunct="1">
              <a:buFont typeface="Wingdings" charset="0"/>
              <a:buChar char="§"/>
            </a:pPr>
            <a:r>
              <a:rPr lang="en-US" dirty="0" smtClean="0">
                <a:latin typeface="Arial" charset="0"/>
              </a:rPr>
              <a:t>For high-quality dithering</a:t>
            </a:r>
            <a:endParaRPr lang="en-US" dirty="0">
              <a:latin typeface="Arial" charset="0"/>
            </a:endParaRPr>
          </a:p>
          <a:p>
            <a:pPr lvl="2" eaLnBrk="1" hangingPunct="1">
              <a:buFont typeface="Wingdings" charset="0"/>
              <a:buChar char="§"/>
            </a:pPr>
            <a:r>
              <a:rPr lang="en-US" dirty="0" smtClean="0">
                <a:latin typeface="Arial" charset="0"/>
              </a:rPr>
              <a:t>Details in the paper</a:t>
            </a:r>
            <a:endParaRPr lang="en-US" dirty="0">
              <a:latin typeface="Arial" charset="0"/>
            </a:endParaRPr>
          </a:p>
          <a:p>
            <a:pPr lvl="1" eaLnBrk="1" hangingPunct="1">
              <a:buFont typeface="Wingdings" charset="0"/>
              <a:buChar char="§"/>
            </a:pPr>
            <a:r>
              <a:rPr lang="en-US" dirty="0">
                <a:latin typeface="Arial" charset="0"/>
              </a:rPr>
              <a:t>Uncorrelated for different surface IDs</a:t>
            </a:r>
          </a:p>
          <a:p>
            <a:pPr eaLnBrk="1" hangingPunct="1">
              <a:spcAft>
                <a:spcPct val="0"/>
              </a:spcAft>
              <a:buFont typeface="Wingdings" charset="0"/>
              <a:buNone/>
            </a:pPr>
            <a:endParaRPr lang="en-US" dirty="0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Reference Value Generator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539750" y="1412875"/>
            <a:ext cx="8353425" cy="5184775"/>
          </a:xfrm>
        </p:spPr>
        <p:txBody>
          <a:bodyPr/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>
                <a:latin typeface="Arial" charset="0"/>
              </a:rPr>
              <a:t>Start with standard base-2 radical inverse</a:t>
            </a: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fi-FI" dirty="0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fi-FI" dirty="0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 dirty="0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 dirty="0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 smtClean="0">
                <a:latin typeface="Arial" charset="0"/>
              </a:rPr>
              <a:t>Only one problem: Correlated </a:t>
            </a:r>
            <a:r>
              <a:rPr lang="en-US" dirty="0">
                <a:latin typeface="Arial" charset="0"/>
              </a:rPr>
              <a:t>sub-spans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 dirty="0">
                <a:latin typeface="Arial" charset="0"/>
              </a:rPr>
              <a:t>E.g., 0..3 and 4..7 are the same, offset 0.125 apart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 dirty="0">
                <a:latin typeface="Arial" charset="0"/>
              </a:rPr>
              <a:t>Would result in pixels and surfaces being almost perfectly correlated </a:t>
            </a:r>
            <a:r>
              <a:rPr lang="en-US" dirty="0">
                <a:latin typeface="Arial" charset="0"/>
                <a:sym typeface="Wingdings" charset="0"/>
              </a:rPr>
              <a:t> </a:t>
            </a:r>
            <a:r>
              <a:rPr lang="en-US" dirty="0">
                <a:latin typeface="Arial" charset="0"/>
              </a:rPr>
              <a:t>wrong results</a:t>
            </a: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 dirty="0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None/>
            </a:pPr>
            <a:endParaRPr lang="en-US" dirty="0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 dirty="0">
              <a:latin typeface="Arial" charset="0"/>
            </a:endParaRPr>
          </a:p>
        </p:txBody>
      </p:sp>
      <p:pic>
        <p:nvPicPr>
          <p:cNvPr id="12292" name="Picture 3" descr="tbl1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060575"/>
            <a:ext cx="4344987" cy="247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Improving the Reference Values</a:t>
            </a:r>
            <a:endParaRPr lang="en-US" dirty="0">
              <a:latin typeface="Arial" charset="0"/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353425" cy="1008062"/>
          </a:xfrm>
        </p:spPr>
        <p:txBody>
          <a:bodyPr/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>
                <a:latin typeface="Arial" charset="0"/>
              </a:rPr>
              <a:t>Add a scramble where each bit is flipped based on a hash of bits below </a:t>
            </a:r>
            <a:r>
              <a:rPr lang="en-US" dirty="0" smtClean="0">
                <a:latin typeface="Arial" charset="0"/>
              </a:rPr>
              <a:t>it</a:t>
            </a: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 dirty="0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 dirty="0" smtClean="0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 dirty="0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 dirty="0" smtClean="0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 smtClean="0">
                <a:latin typeface="Arial" charset="0"/>
              </a:rPr>
              <a:t>Similar to </a:t>
            </a:r>
            <a:r>
              <a:rPr lang="en-US" dirty="0" err="1" smtClean="0">
                <a:latin typeface="Arial" charset="0"/>
              </a:rPr>
              <a:t>Sobol</a:t>
            </a:r>
            <a:r>
              <a:rPr lang="en-US" dirty="0" smtClean="0">
                <a:latin typeface="Arial" charset="0"/>
              </a:rPr>
              <a:t> sequence but more generic</a:t>
            </a:r>
            <a:endParaRPr lang="en-US" dirty="0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 dirty="0">
              <a:latin typeface="Arial" charset="0"/>
            </a:endParaRPr>
          </a:p>
        </p:txBody>
      </p:sp>
      <p:pic>
        <p:nvPicPr>
          <p:cNvPr id="13316" name="Picture 4" descr="diag1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708275"/>
            <a:ext cx="3025775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Example Implementation</a:t>
            </a:r>
          </a:p>
        </p:txBody>
      </p:sp>
      <p:pic>
        <p:nvPicPr>
          <p:cNvPr id="14339" name="Picture 8" descr="pseudo1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1628775"/>
            <a:ext cx="6769100" cy="303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5508625" y="3213100"/>
            <a:ext cx="2114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i-FI"/>
              <a:t>Hash + XOR for all</a:t>
            </a:r>
            <a:br>
              <a:rPr lang="fi-FI"/>
            </a:br>
            <a:r>
              <a:rPr lang="fi-FI"/>
              <a:t>bits simultaneously</a:t>
            </a:r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rot="10800000">
            <a:off x="4716463" y="2997200"/>
            <a:ext cx="792162" cy="50323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4716463" y="3500438"/>
            <a:ext cx="792162" cy="576262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Example Result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539750" y="1412875"/>
            <a:ext cx="8353425" cy="5184775"/>
          </a:xfrm>
        </p:spPr>
        <p:txBody>
          <a:bodyPr/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>
                <a:latin typeface="Arial" charset="0"/>
              </a:rPr>
              <a:t>With scrambled base-2 inverse</a:t>
            </a: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fi-FI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fi-FI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>
                <a:latin typeface="Arial" charset="0"/>
              </a:rPr>
              <a:t>Equally well stratified but now different sub-spans are uncorrelated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Arial" charset="0"/>
              </a:rPr>
              <a:t>Perfect!</a:t>
            </a: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None/>
            </a:pPr>
            <a:endParaRPr lang="en-US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>
              <a:latin typeface="Arial" charset="0"/>
            </a:endParaRPr>
          </a:p>
        </p:txBody>
      </p:sp>
      <p:pic>
        <p:nvPicPr>
          <p:cNvPr id="15364" name="Picture 4" descr="tbl2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055813"/>
            <a:ext cx="4446588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Now for the Hairy Stuff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064500" cy="2232025"/>
          </a:xfrm>
        </p:spPr>
        <p:txBody>
          <a:bodyPr/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>
                <a:latin typeface="Arial" charset="0"/>
              </a:rPr>
              <a:t>We now have excellent stratification both spatially and in α domain for single surfaces</a:t>
            </a: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>
                <a:latin typeface="Arial" charset="0"/>
              </a:rPr>
              <a:t>What about stratification between multiple surfaces in the same pixel?</a:t>
            </a:r>
          </a:p>
          <a:p>
            <a:pPr eaLnBrk="1" hangingPunct="1">
              <a:spcAft>
                <a:spcPct val="0"/>
              </a:spcAft>
              <a:buFont typeface="Wingdings" charset="0"/>
              <a:buNone/>
            </a:pPr>
            <a:endParaRPr lang="en-US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endParaRPr lang="en-US"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17588" y="3933825"/>
            <a:ext cx="1828800" cy="175260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69988" y="4086225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627188" y="4238625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084388" y="4086225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389188" y="4543425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246188" y="4695825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931988" y="4772025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474788" y="5229225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236788" y="5153025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608388" y="3933825"/>
            <a:ext cx="1828800" cy="175260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760788" y="4086225"/>
            <a:ext cx="228600" cy="228600"/>
          </a:xfrm>
          <a:prstGeom prst="ellipse">
            <a:avLst/>
          </a:prstGeom>
          <a:solidFill>
            <a:srgbClr val="05FF2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217988" y="4238625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675188" y="4086225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979988" y="4543425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836988" y="4695825"/>
            <a:ext cx="228600" cy="228600"/>
          </a:xfrm>
          <a:prstGeom prst="ellipse">
            <a:avLst/>
          </a:prstGeom>
          <a:solidFill>
            <a:srgbClr val="05FF2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522788" y="4772025"/>
            <a:ext cx="228600" cy="228600"/>
          </a:xfrm>
          <a:prstGeom prst="ellipse">
            <a:avLst/>
          </a:prstGeom>
          <a:solidFill>
            <a:srgbClr val="05FF2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065588" y="5229225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827588" y="5153025"/>
            <a:ext cx="228600" cy="228600"/>
          </a:xfrm>
          <a:prstGeom prst="ellipse">
            <a:avLst/>
          </a:prstGeom>
          <a:solidFill>
            <a:srgbClr val="05FF2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406" name="TextBox 30"/>
          <p:cNvSpPr txBox="1">
            <a:spLocks noChangeArrowheads="1"/>
          </p:cNvSpPr>
          <p:nvPr/>
        </p:nvSpPr>
        <p:spPr bwMode="auto">
          <a:xfrm>
            <a:off x="1017588" y="5762625"/>
            <a:ext cx="1812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i-FI"/>
              <a:t>First draw</a:t>
            </a:r>
            <a:endParaRPr lang="en-US"/>
          </a:p>
          <a:p>
            <a:pPr algn="ctr" eaLnBrk="1" hangingPunct="1"/>
            <a:r>
              <a:rPr lang="en-US"/>
              <a:t>50% red in front</a:t>
            </a:r>
          </a:p>
        </p:txBody>
      </p:sp>
      <p:sp>
        <p:nvSpPr>
          <p:cNvPr id="16407" name="TextBox 31"/>
          <p:cNvSpPr txBox="1">
            <a:spLocks noChangeArrowheads="1"/>
          </p:cNvSpPr>
          <p:nvPr/>
        </p:nvSpPr>
        <p:spPr bwMode="auto">
          <a:xfrm>
            <a:off x="3467100" y="5762625"/>
            <a:ext cx="2095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i-FI"/>
              <a:t>Then draw</a:t>
            </a:r>
            <a:endParaRPr lang="en-US"/>
          </a:p>
          <a:p>
            <a:pPr algn="ctr" eaLnBrk="1" hangingPunct="1"/>
            <a:r>
              <a:rPr lang="en-US"/>
              <a:t>50% green in back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99188" y="3933825"/>
            <a:ext cx="1828800" cy="175260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351588" y="4086225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808788" y="4238625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7265988" y="4086225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570788" y="4543425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427788" y="4695825"/>
            <a:ext cx="228600" cy="228600"/>
          </a:xfrm>
          <a:prstGeom prst="ellipse">
            <a:avLst/>
          </a:prstGeom>
          <a:solidFill>
            <a:srgbClr val="05FF2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7113588" y="4772025"/>
            <a:ext cx="228600" cy="228600"/>
          </a:xfrm>
          <a:prstGeom prst="ellipse">
            <a:avLst/>
          </a:prstGeom>
          <a:solidFill>
            <a:srgbClr val="05FF2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656388" y="5229225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418388" y="5153025"/>
            <a:ext cx="228600" cy="228600"/>
          </a:xfrm>
          <a:prstGeom prst="ellipse">
            <a:avLst/>
          </a:prstGeom>
          <a:solidFill>
            <a:srgbClr val="05FF2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417" name="TextBox 32"/>
          <p:cNvSpPr txBox="1">
            <a:spLocks noChangeArrowheads="1"/>
          </p:cNvSpPr>
          <p:nvPr/>
        </p:nvSpPr>
        <p:spPr bwMode="auto">
          <a:xfrm>
            <a:off x="5846369" y="5762625"/>
            <a:ext cx="2520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/>
              <a:t>Wrong </a:t>
            </a:r>
            <a:r>
              <a:rPr lang="en-US" dirty="0" smtClean="0"/>
              <a:t>result</a:t>
            </a:r>
          </a:p>
          <a:p>
            <a:pPr algn="ctr" eaLnBrk="1" hangingPunct="1"/>
            <a:r>
              <a:rPr lang="en-US" dirty="0" smtClean="0"/>
              <a:t>(should be 25% green)</a:t>
            </a:r>
            <a:endParaRPr lang="en-US" dirty="0"/>
          </a:p>
        </p:txBody>
      </p:sp>
      <p:sp>
        <p:nvSpPr>
          <p:cNvPr id="16418" name="TextBox 33"/>
          <p:cNvSpPr txBox="1">
            <a:spLocks noChangeArrowheads="1"/>
          </p:cNvSpPr>
          <p:nvPr/>
        </p:nvSpPr>
        <p:spPr bwMode="auto">
          <a:xfrm>
            <a:off x="2849563" y="4376738"/>
            <a:ext cx="7651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i-FI" sz="4400"/>
              <a:t>+</a:t>
            </a:r>
            <a:endParaRPr lang="en-US" sz="4400"/>
          </a:p>
        </p:txBody>
      </p:sp>
      <p:sp>
        <p:nvSpPr>
          <p:cNvPr id="16419" name="TextBox 34"/>
          <p:cNvSpPr txBox="1">
            <a:spLocks noChangeArrowheads="1"/>
          </p:cNvSpPr>
          <p:nvPr/>
        </p:nvSpPr>
        <p:spPr bwMode="auto">
          <a:xfrm>
            <a:off x="5441950" y="4365625"/>
            <a:ext cx="76676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i-FI" sz="4400"/>
              <a:t>=</a:t>
            </a:r>
            <a:endParaRPr lang="en-US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A Fix for Multiple Surfaces?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064500" cy="649287"/>
          </a:xfrm>
        </p:spPr>
        <p:txBody>
          <a:bodyPr/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>
                <a:latin typeface="Arial" charset="0"/>
              </a:rPr>
              <a:t>First </a:t>
            </a:r>
            <a:r>
              <a:rPr lang="en-US" dirty="0" smtClean="0">
                <a:latin typeface="Arial" charset="0"/>
              </a:rPr>
              <a:t>stab: </a:t>
            </a:r>
            <a:r>
              <a:rPr lang="en-US" dirty="0">
                <a:latin typeface="Arial" charset="0"/>
              </a:rPr>
              <a:t>Compact samples after Z test</a:t>
            </a:r>
          </a:p>
          <a:p>
            <a:pPr eaLnBrk="1" hangingPunct="1">
              <a:spcAft>
                <a:spcPct val="0"/>
              </a:spcAft>
              <a:buFont typeface="Wingdings" charset="0"/>
              <a:buNone/>
            </a:pPr>
            <a:endParaRPr lang="en-US" dirty="0"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17588" y="2636838"/>
            <a:ext cx="1828800" cy="175260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69988" y="2789238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627188" y="2941638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084388" y="2789238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389188" y="3246438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246188" y="3398838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931988" y="3475038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474788" y="3932238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236788" y="3856038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608388" y="2636838"/>
            <a:ext cx="1828800" cy="175260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217988" y="2941638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836988" y="3398838"/>
            <a:ext cx="228600" cy="228600"/>
          </a:xfrm>
          <a:prstGeom prst="ellipse">
            <a:avLst/>
          </a:prstGeom>
          <a:solidFill>
            <a:srgbClr val="05FF2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522788" y="3475038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827588" y="3856038"/>
            <a:ext cx="228600" cy="228600"/>
          </a:xfrm>
          <a:prstGeom prst="ellipse">
            <a:avLst/>
          </a:prstGeom>
          <a:solidFill>
            <a:srgbClr val="05FF2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426" name="TextBox 30"/>
          <p:cNvSpPr txBox="1">
            <a:spLocks noChangeArrowheads="1"/>
          </p:cNvSpPr>
          <p:nvPr/>
        </p:nvSpPr>
        <p:spPr bwMode="auto">
          <a:xfrm>
            <a:off x="1017588" y="4465638"/>
            <a:ext cx="1812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i-FI"/>
              <a:t>First draw</a:t>
            </a:r>
            <a:endParaRPr lang="en-US"/>
          </a:p>
          <a:p>
            <a:pPr algn="ctr" eaLnBrk="1" hangingPunct="1"/>
            <a:r>
              <a:rPr lang="en-US"/>
              <a:t>50% red in front</a:t>
            </a:r>
          </a:p>
        </p:txBody>
      </p:sp>
      <p:sp>
        <p:nvSpPr>
          <p:cNvPr id="17427" name="TextBox 31"/>
          <p:cNvSpPr txBox="1">
            <a:spLocks noChangeArrowheads="1"/>
          </p:cNvSpPr>
          <p:nvPr/>
        </p:nvSpPr>
        <p:spPr bwMode="auto">
          <a:xfrm>
            <a:off x="3435350" y="4465638"/>
            <a:ext cx="2160588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i-FI"/>
              <a:t>Then draw</a:t>
            </a:r>
            <a:endParaRPr lang="en-US"/>
          </a:p>
          <a:p>
            <a:pPr algn="ctr" eaLnBrk="1" hangingPunct="1"/>
            <a:r>
              <a:rPr lang="en-US"/>
              <a:t>50% green in back,</a:t>
            </a:r>
            <a:br>
              <a:rPr lang="en-US"/>
            </a:br>
            <a:r>
              <a:rPr lang="en-US"/>
              <a:t>ONLY considering</a:t>
            </a:r>
            <a:br>
              <a:rPr lang="en-US"/>
            </a:br>
            <a:r>
              <a:rPr lang="en-US"/>
              <a:t>samples that</a:t>
            </a:r>
            <a:br>
              <a:rPr lang="en-US"/>
            </a:br>
            <a:r>
              <a:rPr lang="en-US"/>
              <a:t>survive Z test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99188" y="2636838"/>
            <a:ext cx="1828800" cy="175260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351588" y="2789238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808788" y="2941638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7265988" y="2789238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570788" y="3246438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427788" y="3398838"/>
            <a:ext cx="228600" cy="228600"/>
          </a:xfrm>
          <a:prstGeom prst="ellipse">
            <a:avLst/>
          </a:prstGeom>
          <a:solidFill>
            <a:srgbClr val="05FF2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7113588" y="3475038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656388" y="3932238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418388" y="3856038"/>
            <a:ext cx="228600" cy="228600"/>
          </a:xfrm>
          <a:prstGeom prst="ellipse">
            <a:avLst/>
          </a:prstGeom>
          <a:solidFill>
            <a:srgbClr val="05FF2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437" name="TextBox 32"/>
          <p:cNvSpPr txBox="1">
            <a:spLocks noChangeArrowheads="1"/>
          </p:cNvSpPr>
          <p:nvPr/>
        </p:nvSpPr>
        <p:spPr bwMode="auto">
          <a:xfrm>
            <a:off x="6321425" y="4465638"/>
            <a:ext cx="1570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/>
              <a:t>Correct result</a:t>
            </a:r>
          </a:p>
        </p:txBody>
      </p:sp>
      <p:sp>
        <p:nvSpPr>
          <p:cNvPr id="17438" name="TextBox 30"/>
          <p:cNvSpPr txBox="1">
            <a:spLocks noChangeArrowheads="1"/>
          </p:cNvSpPr>
          <p:nvPr/>
        </p:nvSpPr>
        <p:spPr bwMode="auto">
          <a:xfrm>
            <a:off x="2844800" y="3100388"/>
            <a:ext cx="7651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i-FI" sz="4400"/>
              <a:t>+</a:t>
            </a:r>
            <a:endParaRPr lang="en-US" sz="4400"/>
          </a:p>
        </p:txBody>
      </p:sp>
      <p:sp>
        <p:nvSpPr>
          <p:cNvPr id="17439" name="TextBox 31"/>
          <p:cNvSpPr txBox="1">
            <a:spLocks noChangeArrowheads="1"/>
          </p:cNvSpPr>
          <p:nvPr/>
        </p:nvSpPr>
        <p:spPr bwMode="auto">
          <a:xfrm>
            <a:off x="5437188" y="3089275"/>
            <a:ext cx="76676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i-FI" sz="4400"/>
              <a:t>=</a:t>
            </a:r>
            <a:endParaRPr lang="en-US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Almost Works, But…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064500" cy="1944687"/>
          </a:xfrm>
        </p:spPr>
        <p:txBody>
          <a:bodyPr/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>
                <a:latin typeface="Arial" charset="0"/>
              </a:rPr>
              <a:t>What</a:t>
            </a:r>
            <a:r>
              <a:rPr lang="ja-JP" altLang="en-US">
                <a:latin typeface="Arial" charset="0"/>
              </a:rPr>
              <a:t>’</a:t>
            </a:r>
            <a:r>
              <a:rPr lang="en-US">
                <a:latin typeface="Arial" charset="0"/>
              </a:rPr>
              <a:t>s going</a:t>
            </a:r>
            <a:br>
              <a:rPr lang="en-US">
                <a:latin typeface="Arial" charset="0"/>
              </a:rPr>
            </a:br>
            <a:r>
              <a:rPr lang="en-US">
                <a:latin typeface="Arial" charset="0"/>
              </a:rPr>
              <a:t>on here?</a:t>
            </a:r>
          </a:p>
          <a:p>
            <a:pPr eaLnBrk="1" hangingPunct="1">
              <a:spcAft>
                <a:spcPct val="0"/>
              </a:spcAft>
              <a:buFont typeface="Wingdings" charset="0"/>
              <a:buNone/>
            </a:pPr>
            <a:endParaRPr lang="en-US">
              <a:latin typeface="Arial" charset="0"/>
            </a:endParaRP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628775"/>
            <a:ext cx="4475162" cy="4475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437" name="TextBox 34"/>
          <p:cNvSpPr txBox="1">
            <a:spLocks noChangeArrowheads="1"/>
          </p:cNvSpPr>
          <p:nvPr/>
        </p:nvSpPr>
        <p:spPr bwMode="auto">
          <a:xfrm>
            <a:off x="1692275" y="3068638"/>
            <a:ext cx="1339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i-FI" sz="2000"/>
              <a:t>Low noise</a:t>
            </a:r>
            <a:endParaRPr lang="en-US" sz="200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3059113" y="3284538"/>
            <a:ext cx="1873250" cy="215900"/>
          </a:xfrm>
          <a:prstGeom prst="straightConnector1">
            <a:avLst/>
          </a:prstGeom>
          <a:ln w="381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439" name="TextBox 38"/>
          <p:cNvSpPr txBox="1">
            <a:spLocks noChangeArrowheads="1"/>
          </p:cNvSpPr>
          <p:nvPr/>
        </p:nvSpPr>
        <p:spPr bwMode="auto">
          <a:xfrm>
            <a:off x="1331913" y="4149725"/>
            <a:ext cx="1511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i-FI" sz="2000"/>
              <a:t>High noise</a:t>
            </a:r>
            <a:endParaRPr lang="en-US" sz="2000"/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2771775" y="3933825"/>
            <a:ext cx="1728788" cy="431800"/>
          </a:xfrm>
          <a:prstGeom prst="straightConnector1">
            <a:avLst/>
          </a:prstGeom>
          <a:ln w="38100">
            <a:solidFill>
              <a:schemeClr val="accent6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>
                <a:latin typeface="Arial" charset="0"/>
              </a:rPr>
              <a:t>Back-to-Front Still Broken </a:t>
            </a:r>
            <a:endParaRPr lang="en-US">
              <a:latin typeface="Arial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8064500" cy="1800225"/>
          </a:xfrm>
        </p:spPr>
        <p:txBody>
          <a:bodyPr/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>
                <a:latin typeface="Arial" charset="0"/>
              </a:rPr>
              <a:t>When rendering back-to-front, the samples </a:t>
            </a:r>
            <a:r>
              <a:rPr lang="en-US" dirty="0" smtClean="0">
                <a:latin typeface="Arial" charset="0"/>
              </a:rPr>
              <a:t>are not </a:t>
            </a:r>
            <a:r>
              <a:rPr lang="en-US" dirty="0">
                <a:latin typeface="Arial" charset="0"/>
              </a:rPr>
              <a:t>stratified for previously drawn surfaces</a:t>
            </a:r>
          </a:p>
          <a:p>
            <a:pPr lvl="1" eaLnBrk="1" hangingPunct="1">
              <a:buFont typeface="Wingdings" charset="0"/>
              <a:buChar char="§"/>
            </a:pPr>
            <a:r>
              <a:rPr lang="fi-FI" dirty="0" err="1">
                <a:latin typeface="Arial" charset="0"/>
              </a:rPr>
              <a:t>Compaction</a:t>
            </a:r>
            <a:r>
              <a:rPr lang="fi-FI" dirty="0">
                <a:latin typeface="Arial" charset="0"/>
              </a:rPr>
              <a:t> </a:t>
            </a:r>
            <a:r>
              <a:rPr lang="fi-FI" dirty="0" err="1">
                <a:latin typeface="Arial" charset="0"/>
              </a:rPr>
              <a:t>after</a:t>
            </a:r>
            <a:r>
              <a:rPr lang="fi-FI" dirty="0">
                <a:latin typeface="Arial" charset="0"/>
              </a:rPr>
              <a:t> Z </a:t>
            </a:r>
            <a:r>
              <a:rPr lang="fi-FI" dirty="0" err="1">
                <a:latin typeface="Arial" charset="0"/>
              </a:rPr>
              <a:t>test</a:t>
            </a:r>
            <a:r>
              <a:rPr lang="fi-FI" dirty="0">
                <a:latin typeface="Arial" charset="0"/>
              </a:rPr>
              <a:t> </a:t>
            </a:r>
            <a:r>
              <a:rPr lang="fi-FI" dirty="0" err="1">
                <a:latin typeface="Arial" charset="0"/>
              </a:rPr>
              <a:t>does</a:t>
            </a:r>
            <a:r>
              <a:rPr lang="fi-FI" dirty="0">
                <a:latin typeface="Arial" charset="0"/>
              </a:rPr>
              <a:t> </a:t>
            </a:r>
            <a:r>
              <a:rPr lang="fi-FI" dirty="0" err="1">
                <a:latin typeface="Arial" charset="0"/>
              </a:rPr>
              <a:t>not</a:t>
            </a:r>
            <a:r>
              <a:rPr lang="fi-FI" dirty="0">
                <a:latin typeface="Arial" charset="0"/>
              </a:rPr>
              <a:t> help </a:t>
            </a:r>
            <a:r>
              <a:rPr lang="fi-FI" dirty="0" err="1">
                <a:latin typeface="Arial" charset="0"/>
              </a:rPr>
              <a:t>here</a:t>
            </a:r>
            <a:endParaRPr lang="en-US" dirty="0">
              <a:latin typeface="Arial" charset="0"/>
            </a:endParaRPr>
          </a:p>
          <a:p>
            <a:pPr lvl="1" eaLnBrk="1" hangingPunct="1">
              <a:buFont typeface="Wingdings" charset="0"/>
              <a:buChar char="§"/>
            </a:pPr>
            <a:endParaRPr lang="en-US" dirty="0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None/>
            </a:pPr>
            <a:endParaRPr lang="en-US" dirty="0">
              <a:latin typeface="Arial" charset="0"/>
            </a:endParaRPr>
          </a:p>
        </p:txBody>
      </p:sp>
      <p:sp>
        <p:nvSpPr>
          <p:cNvPr id="19460" name="TextBox 30"/>
          <p:cNvSpPr txBox="1">
            <a:spLocks noChangeArrowheads="1"/>
          </p:cNvSpPr>
          <p:nvPr/>
        </p:nvSpPr>
        <p:spPr bwMode="auto">
          <a:xfrm>
            <a:off x="876300" y="5302250"/>
            <a:ext cx="20955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i-FI"/>
              <a:t>First draw</a:t>
            </a:r>
            <a:endParaRPr lang="en-US"/>
          </a:p>
          <a:p>
            <a:pPr algn="ctr" eaLnBrk="1" hangingPunct="1"/>
            <a:r>
              <a:rPr lang="en-US"/>
              <a:t>50% green in back</a:t>
            </a:r>
          </a:p>
        </p:txBody>
      </p:sp>
      <p:sp>
        <p:nvSpPr>
          <p:cNvPr id="19461" name="TextBox 31"/>
          <p:cNvSpPr txBox="1">
            <a:spLocks noChangeArrowheads="1"/>
          </p:cNvSpPr>
          <p:nvPr/>
        </p:nvSpPr>
        <p:spPr bwMode="auto">
          <a:xfrm>
            <a:off x="3608388" y="5302250"/>
            <a:ext cx="18129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i-FI"/>
              <a:t>Then draw</a:t>
            </a:r>
            <a:endParaRPr lang="en-US"/>
          </a:p>
          <a:p>
            <a:pPr algn="ctr" eaLnBrk="1" hangingPunct="1"/>
            <a:r>
              <a:rPr lang="en-US"/>
              <a:t>50% red in front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99188" y="3473450"/>
            <a:ext cx="1828800" cy="175260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351588" y="3625850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808788" y="3778250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9465" name="Group 43"/>
          <p:cNvGrpSpPr>
            <a:grpSpLocks/>
          </p:cNvGrpSpPr>
          <p:nvPr/>
        </p:nvGrpSpPr>
        <p:grpSpPr bwMode="auto">
          <a:xfrm>
            <a:off x="1014413" y="3473450"/>
            <a:ext cx="1828800" cy="1752600"/>
            <a:chOff x="3608784" y="3933056"/>
            <a:chExt cx="1828800" cy="1752600"/>
          </a:xfrm>
        </p:grpSpPr>
        <p:sp>
          <p:nvSpPr>
            <p:cNvPr id="34" name="Rectangle 33"/>
            <p:cNvSpPr/>
            <p:nvPr/>
          </p:nvSpPr>
          <p:spPr>
            <a:xfrm>
              <a:off x="3608784" y="3933056"/>
              <a:ext cx="1828800" cy="1752600"/>
            </a:xfrm>
            <a:prstGeom prst="rect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3761184" y="4085456"/>
              <a:ext cx="228600" cy="228600"/>
            </a:xfrm>
            <a:prstGeom prst="ellipse">
              <a:avLst/>
            </a:prstGeom>
            <a:solidFill>
              <a:srgbClr val="05FF2F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4218384" y="4237856"/>
              <a:ext cx="228600" cy="228600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4675584" y="4085456"/>
              <a:ext cx="228600" cy="228600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4980384" y="4542656"/>
              <a:ext cx="228600" cy="228600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837384" y="4695056"/>
              <a:ext cx="228600" cy="228600"/>
            </a:xfrm>
            <a:prstGeom prst="ellipse">
              <a:avLst/>
            </a:prstGeom>
            <a:solidFill>
              <a:srgbClr val="05FF2F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4523184" y="4771256"/>
              <a:ext cx="228600" cy="228600"/>
            </a:xfrm>
            <a:prstGeom prst="ellipse">
              <a:avLst/>
            </a:prstGeom>
            <a:solidFill>
              <a:srgbClr val="05FF2F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4065984" y="5228456"/>
              <a:ext cx="228600" cy="228600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4827984" y="5152256"/>
              <a:ext cx="228600" cy="228600"/>
            </a:xfrm>
            <a:prstGeom prst="ellipse">
              <a:avLst/>
            </a:prstGeom>
            <a:solidFill>
              <a:srgbClr val="05FF2F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5" name="Oval 24"/>
          <p:cNvSpPr/>
          <p:nvPr/>
        </p:nvSpPr>
        <p:spPr>
          <a:xfrm>
            <a:off x="7265988" y="3625850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570788" y="4083050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427788" y="4235450"/>
            <a:ext cx="228600" cy="228600"/>
          </a:xfrm>
          <a:prstGeom prst="ellipse">
            <a:avLst/>
          </a:prstGeom>
          <a:solidFill>
            <a:srgbClr val="05FF2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116763" y="4316413"/>
            <a:ext cx="228600" cy="228600"/>
          </a:xfrm>
          <a:prstGeom prst="ellipse">
            <a:avLst/>
          </a:prstGeom>
          <a:solidFill>
            <a:srgbClr val="05FF2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656388" y="4768850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418388" y="4692650"/>
            <a:ext cx="228600" cy="228600"/>
          </a:xfrm>
          <a:prstGeom prst="ellipse">
            <a:avLst/>
          </a:prstGeom>
          <a:solidFill>
            <a:srgbClr val="05FF2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472" name="TextBox 32"/>
          <p:cNvSpPr txBox="1">
            <a:spLocks noChangeArrowheads="1"/>
          </p:cNvSpPr>
          <p:nvPr/>
        </p:nvSpPr>
        <p:spPr bwMode="auto">
          <a:xfrm>
            <a:off x="6372225" y="5302250"/>
            <a:ext cx="146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/>
              <a:t>Result is still</a:t>
            </a:r>
            <a:br>
              <a:rPr lang="en-US"/>
            </a:br>
            <a:r>
              <a:rPr lang="en-US"/>
              <a:t>wrong</a:t>
            </a:r>
          </a:p>
        </p:txBody>
      </p:sp>
      <p:grpSp>
        <p:nvGrpSpPr>
          <p:cNvPr id="19473" name="Group 53"/>
          <p:cNvGrpSpPr>
            <a:grpSpLocks/>
          </p:cNvGrpSpPr>
          <p:nvPr/>
        </p:nvGrpSpPr>
        <p:grpSpPr bwMode="auto">
          <a:xfrm>
            <a:off x="3606800" y="3473450"/>
            <a:ext cx="1828800" cy="1752600"/>
            <a:chOff x="1017984" y="3933056"/>
            <a:chExt cx="1828800" cy="1752600"/>
          </a:xfrm>
        </p:grpSpPr>
        <p:sp>
          <p:nvSpPr>
            <p:cNvPr id="45" name="Rectangle 44"/>
            <p:cNvSpPr/>
            <p:nvPr/>
          </p:nvSpPr>
          <p:spPr>
            <a:xfrm>
              <a:off x="1017984" y="3933056"/>
              <a:ext cx="1828800" cy="1752600"/>
            </a:xfrm>
            <a:prstGeom prst="rect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1170384" y="4085456"/>
              <a:ext cx="228600" cy="228600"/>
            </a:xfrm>
            <a:prstGeom prst="ellipse">
              <a:avLst/>
            </a:prstGeom>
            <a:solidFill>
              <a:srgbClr val="FF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1627584" y="4237856"/>
              <a:ext cx="228600" cy="228600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2084784" y="4085456"/>
              <a:ext cx="228600" cy="228600"/>
            </a:xfrm>
            <a:prstGeom prst="ellipse">
              <a:avLst/>
            </a:prstGeom>
            <a:solidFill>
              <a:srgbClr val="FF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2389584" y="4542656"/>
              <a:ext cx="228600" cy="228600"/>
            </a:xfrm>
            <a:prstGeom prst="ellipse">
              <a:avLst/>
            </a:prstGeom>
            <a:solidFill>
              <a:srgbClr val="FF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1246584" y="4695056"/>
              <a:ext cx="228600" cy="228600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1932384" y="4771256"/>
              <a:ext cx="228600" cy="228600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1475184" y="5228456"/>
              <a:ext cx="228600" cy="228600"/>
            </a:xfrm>
            <a:prstGeom prst="ellipse">
              <a:avLst/>
            </a:prstGeom>
            <a:solidFill>
              <a:srgbClr val="FF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2237184" y="5152256"/>
              <a:ext cx="228600" cy="228600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9474" name="TextBox 42"/>
          <p:cNvSpPr txBox="1">
            <a:spLocks noChangeArrowheads="1"/>
          </p:cNvSpPr>
          <p:nvPr/>
        </p:nvSpPr>
        <p:spPr bwMode="auto">
          <a:xfrm>
            <a:off x="2844800" y="3937000"/>
            <a:ext cx="7651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i-FI" sz="4400"/>
              <a:t>+</a:t>
            </a:r>
            <a:endParaRPr lang="en-US" sz="4400"/>
          </a:p>
        </p:txBody>
      </p:sp>
      <p:sp>
        <p:nvSpPr>
          <p:cNvPr id="19475" name="TextBox 43"/>
          <p:cNvSpPr txBox="1">
            <a:spLocks noChangeArrowheads="1"/>
          </p:cNvSpPr>
          <p:nvPr/>
        </p:nvSpPr>
        <p:spPr bwMode="auto">
          <a:xfrm>
            <a:off x="5437188" y="3925888"/>
            <a:ext cx="76676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i-FI" sz="4400"/>
              <a:t>=</a:t>
            </a:r>
            <a:endParaRPr lang="en-US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Trick 3: Make It Work Both Ways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539750" y="1412875"/>
            <a:ext cx="8496300" cy="3529013"/>
          </a:xfrm>
        </p:spPr>
        <p:txBody>
          <a:bodyPr/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>
                <a:latin typeface="Arial" charset="0"/>
              </a:rPr>
              <a:t>Solution: Sort previous samples based on depth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Arial" charset="0"/>
              </a:rPr>
              <a:t>Groups samples from previous surfaces into</a:t>
            </a:r>
            <a:br>
              <a:rPr lang="en-US">
                <a:latin typeface="Arial" charset="0"/>
              </a:rPr>
            </a:br>
            <a:r>
              <a:rPr lang="en-US">
                <a:latin typeface="Arial" charset="0"/>
              </a:rPr>
              <a:t>continuous spans</a:t>
            </a:r>
          </a:p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>
                <a:latin typeface="Arial" charset="0"/>
              </a:rPr>
              <a:t>Each previously drawn surface gets a continuous span of α reference values </a:t>
            </a:r>
            <a:r>
              <a:rPr lang="en-US">
                <a:latin typeface="Arial" charset="0"/>
                <a:sym typeface="Wingdings" charset="0"/>
              </a:rPr>
              <a:t> good stratification</a:t>
            </a:r>
            <a:endParaRPr lang="en-US">
              <a:latin typeface="Arial" charset="0"/>
            </a:endParaRPr>
          </a:p>
          <a:p>
            <a:pPr lvl="1" eaLnBrk="1" hangingPunct="1">
              <a:buFont typeface="Wingdings" charset="0"/>
              <a:buChar char="§"/>
            </a:pPr>
            <a:endParaRPr lang="en-US">
              <a:latin typeface="Arial" charset="0"/>
            </a:endParaRPr>
          </a:p>
          <a:p>
            <a:pPr eaLnBrk="1" hangingPunct="1">
              <a:spcAft>
                <a:spcPct val="0"/>
              </a:spcAft>
              <a:buFont typeface="Wingdings" charset="0"/>
              <a:buNone/>
            </a:pPr>
            <a:endParaRPr lang="en-US">
              <a:latin typeface="Arial" charset="0"/>
            </a:endParaRPr>
          </a:p>
        </p:txBody>
      </p:sp>
      <p:sp>
        <p:nvSpPr>
          <p:cNvPr id="20484" name="TextBox 30"/>
          <p:cNvSpPr txBox="1">
            <a:spLocks noChangeArrowheads="1"/>
          </p:cNvSpPr>
          <p:nvPr/>
        </p:nvSpPr>
        <p:spPr bwMode="auto">
          <a:xfrm>
            <a:off x="876300" y="5878513"/>
            <a:ext cx="2095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i-FI"/>
              <a:t>First draw</a:t>
            </a:r>
            <a:endParaRPr lang="en-US"/>
          </a:p>
          <a:p>
            <a:pPr algn="ctr" eaLnBrk="1" hangingPunct="1"/>
            <a:r>
              <a:rPr lang="en-US"/>
              <a:t>50% green in back</a:t>
            </a:r>
          </a:p>
        </p:txBody>
      </p:sp>
      <p:sp>
        <p:nvSpPr>
          <p:cNvPr id="20485" name="TextBox 31"/>
          <p:cNvSpPr txBox="1">
            <a:spLocks noChangeArrowheads="1"/>
          </p:cNvSpPr>
          <p:nvPr/>
        </p:nvSpPr>
        <p:spPr bwMode="auto">
          <a:xfrm>
            <a:off x="3186113" y="5878513"/>
            <a:ext cx="26590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i-FI"/>
              <a:t>Then </a:t>
            </a:r>
            <a:r>
              <a:rPr lang="en-US"/>
              <a:t>50% red in front,</a:t>
            </a:r>
            <a:br>
              <a:rPr lang="en-US"/>
            </a:br>
            <a:r>
              <a:rPr lang="en-US"/>
              <a:t>assigned in sorted order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99188" y="4049713"/>
            <a:ext cx="1828800" cy="175260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351588" y="4202113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808788" y="4354513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0489" name="Group 43"/>
          <p:cNvGrpSpPr>
            <a:grpSpLocks/>
          </p:cNvGrpSpPr>
          <p:nvPr/>
        </p:nvGrpSpPr>
        <p:grpSpPr bwMode="auto">
          <a:xfrm>
            <a:off x="1014413" y="4049713"/>
            <a:ext cx="1828800" cy="1752600"/>
            <a:chOff x="3608784" y="3933056"/>
            <a:chExt cx="1828800" cy="1752600"/>
          </a:xfrm>
        </p:grpSpPr>
        <p:sp>
          <p:nvSpPr>
            <p:cNvPr id="34" name="Rectangle 33"/>
            <p:cNvSpPr/>
            <p:nvPr/>
          </p:nvSpPr>
          <p:spPr>
            <a:xfrm>
              <a:off x="3608784" y="3933056"/>
              <a:ext cx="1828800" cy="1752600"/>
            </a:xfrm>
            <a:prstGeom prst="rect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3761184" y="4085456"/>
              <a:ext cx="228600" cy="228600"/>
            </a:xfrm>
            <a:prstGeom prst="ellipse">
              <a:avLst/>
            </a:prstGeom>
            <a:solidFill>
              <a:srgbClr val="05FF2F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4218384" y="4237856"/>
              <a:ext cx="228600" cy="228600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4675584" y="4085456"/>
              <a:ext cx="228600" cy="228600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4980384" y="4542656"/>
              <a:ext cx="228600" cy="228600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837384" y="4695056"/>
              <a:ext cx="228600" cy="228600"/>
            </a:xfrm>
            <a:prstGeom prst="ellipse">
              <a:avLst/>
            </a:prstGeom>
            <a:solidFill>
              <a:srgbClr val="05FF2F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4523184" y="4771256"/>
              <a:ext cx="228600" cy="228600"/>
            </a:xfrm>
            <a:prstGeom prst="ellipse">
              <a:avLst/>
            </a:prstGeom>
            <a:solidFill>
              <a:srgbClr val="05FF2F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4065984" y="5228456"/>
              <a:ext cx="228600" cy="228600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4827984" y="5152256"/>
              <a:ext cx="228600" cy="228600"/>
            </a:xfrm>
            <a:prstGeom prst="ellipse">
              <a:avLst/>
            </a:prstGeom>
            <a:solidFill>
              <a:srgbClr val="05FF2F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5" name="Oval 24"/>
          <p:cNvSpPr/>
          <p:nvPr/>
        </p:nvSpPr>
        <p:spPr>
          <a:xfrm>
            <a:off x="7265988" y="4202113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570788" y="4659313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427788" y="4811713"/>
            <a:ext cx="228600" cy="228600"/>
          </a:xfrm>
          <a:prstGeom prst="ellipse">
            <a:avLst/>
          </a:prstGeom>
          <a:solidFill>
            <a:srgbClr val="05FF2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116763" y="4891088"/>
            <a:ext cx="228600" cy="228600"/>
          </a:xfrm>
          <a:prstGeom prst="ellipse">
            <a:avLst/>
          </a:prstGeom>
          <a:solidFill>
            <a:srgbClr val="05FF2F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656388" y="5345113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418388" y="5268913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496" name="TextBox 32"/>
          <p:cNvSpPr txBox="1">
            <a:spLocks noChangeArrowheads="1"/>
          </p:cNvSpPr>
          <p:nvPr/>
        </p:nvSpPr>
        <p:spPr bwMode="auto">
          <a:xfrm>
            <a:off x="6321425" y="5878513"/>
            <a:ext cx="1570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/>
              <a:t>Correct result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606800" y="4049713"/>
            <a:ext cx="1828800" cy="175260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759200" y="4202113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216400" y="4354513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673600" y="4202113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978400" y="4659313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3835400" y="4811713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4521200" y="4887913"/>
            <a:ext cx="228600" cy="2286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4064000" y="5345113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826000" y="5268913"/>
            <a:ext cx="228600" cy="228600"/>
          </a:xfrm>
          <a:prstGeom prst="ellipse">
            <a:avLst/>
          </a:prstGeom>
          <a:solidFill>
            <a:srgbClr val="FF00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06" name="TextBox 42"/>
          <p:cNvSpPr txBox="1">
            <a:spLocks noChangeArrowheads="1"/>
          </p:cNvSpPr>
          <p:nvPr/>
        </p:nvSpPr>
        <p:spPr bwMode="auto">
          <a:xfrm>
            <a:off x="2849563" y="4498975"/>
            <a:ext cx="76676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i-FI" sz="4400"/>
              <a:t>+</a:t>
            </a:r>
            <a:endParaRPr lang="en-US" sz="4400"/>
          </a:p>
        </p:txBody>
      </p:sp>
      <p:sp>
        <p:nvSpPr>
          <p:cNvPr id="20507" name="TextBox 43"/>
          <p:cNvSpPr txBox="1">
            <a:spLocks noChangeArrowheads="1"/>
          </p:cNvSpPr>
          <p:nvPr/>
        </p:nvSpPr>
        <p:spPr bwMode="auto">
          <a:xfrm>
            <a:off x="5443538" y="4487863"/>
            <a:ext cx="76676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i-FI" sz="4400"/>
              <a:t>=</a:t>
            </a:r>
            <a:endParaRPr lang="en-US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Example Result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5475" y="1773238"/>
            <a:ext cx="3717925" cy="3717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773238"/>
            <a:ext cx="3719512" cy="3717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509" name="TextBox 54"/>
          <p:cNvSpPr txBox="1">
            <a:spLocks noChangeArrowheads="1"/>
          </p:cNvSpPr>
          <p:nvPr/>
        </p:nvSpPr>
        <p:spPr bwMode="auto">
          <a:xfrm>
            <a:off x="611188" y="5667375"/>
            <a:ext cx="3732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/>
              <a:t>Compact after Z, no sort</a:t>
            </a:r>
          </a:p>
        </p:txBody>
      </p:sp>
      <p:sp>
        <p:nvSpPr>
          <p:cNvPr id="21510" name="TextBox 56"/>
          <p:cNvSpPr txBox="1">
            <a:spLocks noChangeArrowheads="1"/>
          </p:cNvSpPr>
          <p:nvPr/>
        </p:nvSpPr>
        <p:spPr bwMode="auto">
          <a:xfrm>
            <a:off x="4859338" y="5667375"/>
            <a:ext cx="37449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dirty="0"/>
              <a:t>Compact after </a:t>
            </a:r>
            <a:r>
              <a:rPr lang="en-US" sz="2000" dirty="0" smtClean="0"/>
              <a:t>Z and </a:t>
            </a:r>
            <a:r>
              <a:rPr lang="en-US" sz="2000" dirty="0"/>
              <a:t>sort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Putting Everything Together</a:t>
            </a:r>
            <a:endParaRPr lang="en-US" dirty="0">
              <a:latin typeface="Arial" charset="0"/>
            </a:endParaRPr>
          </a:p>
        </p:txBody>
      </p:sp>
      <p:pic>
        <p:nvPicPr>
          <p:cNvPr id="23555" name="Picture 4" descr="pseudo2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1412875"/>
            <a:ext cx="4826000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Results, 16 spp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484313"/>
            <a:ext cx="3759200" cy="375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213" y="1484313"/>
            <a:ext cx="3743325" cy="3754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581" name="TextBox 7"/>
          <p:cNvSpPr txBox="1">
            <a:spLocks noChangeArrowheads="1"/>
          </p:cNvSpPr>
          <p:nvPr/>
        </p:nvSpPr>
        <p:spPr bwMode="auto">
          <a:xfrm>
            <a:off x="684213" y="5332413"/>
            <a:ext cx="3730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/>
              <a:t>Previous method</a:t>
            </a:r>
            <a:br>
              <a:rPr lang="en-US" sz="2000"/>
            </a:br>
            <a:r>
              <a:rPr lang="en-US" sz="2000"/>
              <a:t>RMSE = 17.2</a:t>
            </a:r>
          </a:p>
        </p:txBody>
      </p:sp>
      <p:sp>
        <p:nvSpPr>
          <p:cNvPr id="24582" name="TextBox 8"/>
          <p:cNvSpPr txBox="1">
            <a:spLocks noChangeArrowheads="1"/>
          </p:cNvSpPr>
          <p:nvPr/>
        </p:nvSpPr>
        <p:spPr bwMode="auto">
          <a:xfrm>
            <a:off x="4787900" y="5332413"/>
            <a:ext cx="37322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/>
              <a:t>Our method</a:t>
            </a:r>
            <a:br>
              <a:rPr lang="en-US" sz="2000"/>
            </a:br>
            <a:r>
              <a:rPr lang="en-US" sz="2000"/>
              <a:t>RMSE = 10.3</a:t>
            </a:r>
          </a:p>
        </p:txBody>
      </p:sp>
      <p:sp>
        <p:nvSpPr>
          <p:cNvPr id="10" name="Rectangle 9"/>
          <p:cNvSpPr/>
          <p:nvPr/>
        </p:nvSpPr>
        <p:spPr>
          <a:xfrm>
            <a:off x="719138" y="1517650"/>
            <a:ext cx="1223962" cy="2159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822825" y="1511300"/>
            <a:ext cx="1223963" cy="2174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Results, 16 spp</a:t>
            </a:r>
          </a:p>
        </p:txBody>
      </p:sp>
      <p:sp>
        <p:nvSpPr>
          <p:cNvPr id="25603" name="TextBox 7"/>
          <p:cNvSpPr txBox="1">
            <a:spLocks noChangeArrowheads="1"/>
          </p:cNvSpPr>
          <p:nvPr/>
        </p:nvSpPr>
        <p:spPr bwMode="auto">
          <a:xfrm>
            <a:off x="684213" y="5332413"/>
            <a:ext cx="3730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/>
              <a:t>Previous method</a:t>
            </a:r>
            <a:br>
              <a:rPr lang="en-US" sz="2000"/>
            </a:br>
            <a:r>
              <a:rPr lang="en-US" sz="2000"/>
              <a:t>RMSE = 8.4</a:t>
            </a:r>
          </a:p>
        </p:txBody>
      </p:sp>
      <p:sp>
        <p:nvSpPr>
          <p:cNvPr id="25604" name="TextBox 8"/>
          <p:cNvSpPr txBox="1">
            <a:spLocks noChangeArrowheads="1"/>
          </p:cNvSpPr>
          <p:nvPr/>
        </p:nvSpPr>
        <p:spPr bwMode="auto">
          <a:xfrm>
            <a:off x="4787900" y="5332413"/>
            <a:ext cx="37322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/>
              <a:t>Our method</a:t>
            </a:r>
            <a:br>
              <a:rPr lang="en-US" sz="2000"/>
            </a:br>
            <a:r>
              <a:rPr lang="en-US" sz="2000"/>
              <a:t>RMSE = 5.6</a:t>
            </a:r>
          </a:p>
        </p:txBody>
      </p:sp>
      <p:pic>
        <p:nvPicPr>
          <p:cNvPr id="2560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484313"/>
            <a:ext cx="3744913" cy="3744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213" y="1484313"/>
            <a:ext cx="3754437" cy="3748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Results, 64 spp</a:t>
            </a:r>
          </a:p>
        </p:txBody>
      </p:sp>
      <p:sp>
        <p:nvSpPr>
          <p:cNvPr id="26627" name="TextBox 7"/>
          <p:cNvSpPr txBox="1">
            <a:spLocks noChangeArrowheads="1"/>
          </p:cNvSpPr>
          <p:nvPr/>
        </p:nvSpPr>
        <p:spPr bwMode="auto">
          <a:xfrm>
            <a:off x="684213" y="5332413"/>
            <a:ext cx="3730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/>
              <a:t>Previous method</a:t>
            </a:r>
          </a:p>
          <a:p>
            <a:pPr algn="ctr" eaLnBrk="1" hangingPunct="1"/>
            <a:r>
              <a:rPr lang="fi-FI" sz="2000"/>
              <a:t>RMSE = 8.7</a:t>
            </a:r>
            <a:endParaRPr lang="en-US" sz="2000"/>
          </a:p>
        </p:txBody>
      </p:sp>
      <p:sp>
        <p:nvSpPr>
          <p:cNvPr id="26628" name="TextBox 8"/>
          <p:cNvSpPr txBox="1">
            <a:spLocks noChangeArrowheads="1"/>
          </p:cNvSpPr>
          <p:nvPr/>
        </p:nvSpPr>
        <p:spPr bwMode="auto">
          <a:xfrm>
            <a:off x="4787900" y="5332413"/>
            <a:ext cx="37322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/>
              <a:t>Our method</a:t>
            </a:r>
          </a:p>
          <a:p>
            <a:pPr algn="ctr" eaLnBrk="1" hangingPunct="1"/>
            <a:r>
              <a:rPr lang="fi-FI" sz="2000"/>
              <a:t>RMSE = 4.0</a:t>
            </a:r>
            <a:endParaRPr lang="en-US" sz="2000"/>
          </a:p>
        </p:txBody>
      </p:sp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213" y="1484313"/>
            <a:ext cx="3741737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484313"/>
            <a:ext cx="3768725" cy="376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19138" y="1517650"/>
            <a:ext cx="1223962" cy="2159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822825" y="1511300"/>
            <a:ext cx="1223963" cy="2174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Results, 64 spp</a:t>
            </a:r>
          </a:p>
        </p:txBody>
      </p:sp>
      <p:sp>
        <p:nvSpPr>
          <p:cNvPr id="27651" name="TextBox 7"/>
          <p:cNvSpPr txBox="1">
            <a:spLocks noChangeArrowheads="1"/>
          </p:cNvSpPr>
          <p:nvPr/>
        </p:nvSpPr>
        <p:spPr bwMode="auto">
          <a:xfrm>
            <a:off x="684213" y="5332413"/>
            <a:ext cx="3730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/>
              <a:t>Previous method</a:t>
            </a:r>
            <a:br>
              <a:rPr lang="en-US" sz="2000"/>
            </a:br>
            <a:r>
              <a:rPr lang="en-US" sz="2000"/>
              <a:t>RMSE = 4.1</a:t>
            </a:r>
          </a:p>
        </p:txBody>
      </p:sp>
      <p:sp>
        <p:nvSpPr>
          <p:cNvPr id="27652" name="TextBox 8"/>
          <p:cNvSpPr txBox="1">
            <a:spLocks noChangeArrowheads="1"/>
          </p:cNvSpPr>
          <p:nvPr/>
        </p:nvSpPr>
        <p:spPr bwMode="auto">
          <a:xfrm>
            <a:off x="4787900" y="5332413"/>
            <a:ext cx="37322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/>
              <a:t>Our method</a:t>
            </a:r>
            <a:br>
              <a:rPr lang="en-US" sz="2000"/>
            </a:br>
            <a:r>
              <a:rPr lang="en-US" sz="2000"/>
              <a:t>RMSE = 2.0</a:t>
            </a:r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484313"/>
            <a:ext cx="3741738" cy="37417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213" y="1484313"/>
            <a:ext cx="3763962" cy="37417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Stratification </a:t>
            </a:r>
            <a:r>
              <a:rPr lang="en-US">
                <a:latin typeface="Arial" charset="0"/>
                <a:sym typeface="Wingdings" charset="0"/>
              </a:rPr>
              <a:t> </a:t>
            </a:r>
            <a:r>
              <a:rPr lang="en-US">
                <a:latin typeface="Arial" charset="0"/>
              </a:rPr>
              <a:t>Faster Convergence</a:t>
            </a:r>
          </a:p>
        </p:txBody>
      </p:sp>
      <p:pic>
        <p:nvPicPr>
          <p:cNvPr id="28675" name="Picture 6" descr="tbl3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838" y="1887538"/>
            <a:ext cx="7607300" cy="283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TextBox 9"/>
          <p:cNvSpPr txBox="1">
            <a:spLocks noChangeArrowheads="1"/>
          </p:cNvSpPr>
          <p:nvPr/>
        </p:nvSpPr>
        <p:spPr bwMode="auto">
          <a:xfrm>
            <a:off x="827088" y="4797425"/>
            <a:ext cx="7416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i-FI" sz="2000"/>
              <a:t>RMSE results for the test scenes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Thank You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7920038" cy="1368425"/>
          </a:xfrm>
        </p:spPr>
        <p:txBody>
          <a:bodyPr/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>
                <a:latin typeface="Arial" charset="0"/>
              </a:rPr>
              <a:t>Questions</a:t>
            </a:r>
          </a:p>
        </p:txBody>
      </p:sp>
      <p:pic>
        <p:nvPicPr>
          <p:cNvPr id="4" name="Picture 4" descr="nvidia-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288" y="5373688"/>
            <a:ext cx="1601787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604250" cy="993775"/>
          </a:xfrm>
        </p:spPr>
        <p:txBody>
          <a:bodyPr/>
          <a:lstStyle/>
          <a:p>
            <a:pPr eaLnBrk="1" hangingPunct="1"/>
            <a:r>
              <a:rPr lang="fi-FI">
                <a:latin typeface="Arial" charset="0"/>
              </a:rPr>
              <a:t>Dithering Example</a:t>
            </a:r>
            <a:endParaRPr lang="en-US">
              <a:latin typeface="Arial" charset="0"/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39750" y="1412875"/>
            <a:ext cx="8280400" cy="720725"/>
          </a:xfrm>
        </p:spPr>
        <p:txBody>
          <a:bodyPr/>
          <a:lstStyle/>
          <a:p>
            <a:pPr eaLnBrk="1" hangingPunct="1">
              <a:spcAft>
                <a:spcPct val="0"/>
              </a:spcAft>
              <a:buFont typeface="Wingdings" charset="0"/>
              <a:buChar char="§"/>
            </a:pPr>
            <a:r>
              <a:rPr lang="en-US" dirty="0" smtClean="0">
                <a:latin typeface="Arial" charset="0"/>
              </a:rPr>
              <a:t>Stratification </a:t>
            </a:r>
            <a:r>
              <a:rPr lang="en-US" dirty="0">
                <a:latin typeface="Arial" charset="0"/>
              </a:rPr>
              <a:t>between </a:t>
            </a:r>
            <a:r>
              <a:rPr lang="en-US" dirty="0" smtClean="0">
                <a:latin typeface="Arial" charset="0"/>
              </a:rPr>
              <a:t>pixels</a:t>
            </a:r>
            <a:endParaRPr lang="en-US" dirty="0">
              <a:latin typeface="Arial" charset="0"/>
            </a:endParaRPr>
          </a:p>
        </p:txBody>
      </p:sp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50" y="2349500"/>
            <a:ext cx="3240088" cy="3240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351088"/>
            <a:ext cx="3240088" cy="3240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270" name="TextBox 5"/>
          <p:cNvSpPr txBox="1">
            <a:spLocks noChangeArrowheads="1"/>
          </p:cNvSpPr>
          <p:nvPr/>
        </p:nvSpPr>
        <p:spPr bwMode="auto">
          <a:xfrm>
            <a:off x="611188" y="5662613"/>
            <a:ext cx="35290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/>
              <a:t>No cooperation between pixels,</a:t>
            </a:r>
            <a:br>
              <a:rPr lang="en-US" dirty="0"/>
            </a:br>
            <a:r>
              <a:rPr lang="en-US" dirty="0" smtClean="0"/>
              <a:t>results in </a:t>
            </a:r>
            <a:r>
              <a:rPr lang="en-US" dirty="0"/>
              <a:t>random dithering</a:t>
            </a:r>
          </a:p>
          <a:p>
            <a:pPr algn="ctr" eaLnBrk="1" hangingPunct="1"/>
            <a:endParaRPr lang="en-US" dirty="0"/>
          </a:p>
        </p:txBody>
      </p:sp>
      <p:sp>
        <p:nvSpPr>
          <p:cNvPr id="11271" name="TextBox 7"/>
          <p:cNvSpPr txBox="1">
            <a:spLocks noChangeArrowheads="1"/>
          </p:cNvSpPr>
          <p:nvPr/>
        </p:nvSpPr>
        <p:spPr bwMode="auto">
          <a:xfrm>
            <a:off x="4932363" y="5662613"/>
            <a:ext cx="35274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/>
              <a:t>Stratification within aligned 2x2,</a:t>
            </a:r>
            <a:br>
              <a:rPr lang="en-US"/>
            </a:br>
            <a:r>
              <a:rPr lang="en-US"/>
              <a:t>4x4, etc. pixel blocks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221</TotalTime>
  <Words>675</Words>
  <Application>Microsoft Office PowerPoint</Application>
  <PresentationFormat>On-screen Show (4:3)</PresentationFormat>
  <Paragraphs>155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Stratified Sampling for Stochastic Transparency</vt:lpstr>
      <vt:lpstr>Stratified Stochastic Transparency</vt:lpstr>
      <vt:lpstr>What Is Stochastic Transparency?</vt:lpstr>
      <vt:lpstr>How to Realize Probability α?</vt:lpstr>
      <vt:lpstr>Choice of α Reference</vt:lpstr>
      <vt:lpstr>The Hard Part: Multiple Surfaces</vt:lpstr>
      <vt:lpstr>Our Bag of Tricks</vt:lpstr>
      <vt:lpstr>Trick 1: Surface Tracking</vt:lpstr>
      <vt:lpstr>Surface Tracking Example</vt:lpstr>
      <vt:lpstr>Trick 2: Generation of α Ref. Values</vt:lpstr>
      <vt:lpstr>Reference Value Generator</vt:lpstr>
      <vt:lpstr>Improving the Reference Values</vt:lpstr>
      <vt:lpstr>Example Implementation</vt:lpstr>
      <vt:lpstr>Example Result</vt:lpstr>
      <vt:lpstr>Now for the Hairy Stuff</vt:lpstr>
      <vt:lpstr>A Fix for Multiple Surfaces?</vt:lpstr>
      <vt:lpstr>Almost Works, But…</vt:lpstr>
      <vt:lpstr>Back-to-Front Still Broken </vt:lpstr>
      <vt:lpstr>Trick 3: Make It Work Both Ways</vt:lpstr>
      <vt:lpstr>Example Result</vt:lpstr>
      <vt:lpstr>Putting Everything Together</vt:lpstr>
      <vt:lpstr>Results, 16 spp</vt:lpstr>
      <vt:lpstr>Results, 16 spp</vt:lpstr>
      <vt:lpstr>Results, 64 spp</vt:lpstr>
      <vt:lpstr>Results, 64 spp</vt:lpstr>
      <vt:lpstr>Stratification  Faster Convergence</vt:lpstr>
      <vt:lpstr>Thank You</vt:lpstr>
      <vt:lpstr>Dithering Example</vt:lpstr>
    </vt:vector>
  </TitlesOfParts>
  <Company>NVIDIA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Stratified Sampling for Stochastic Transparency</dc:title>
  <dc:creator>Samuli Laine</dc:creator>
  <cp:lastModifiedBy>Samuli Laine</cp:lastModifiedBy>
  <cp:revision>43</cp:revision>
  <dcterms:created xsi:type="dcterms:W3CDTF">2011-06-23T08:08:50Z</dcterms:created>
  <dcterms:modified xsi:type="dcterms:W3CDTF">2011-07-25T14:44:15Z</dcterms:modified>
</cp:coreProperties>
</file>