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96" r:id="rId6"/>
    <p:sldId id="298" r:id="rId7"/>
    <p:sldId id="299" r:id="rId8"/>
    <p:sldId id="300" r:id="rId9"/>
    <p:sldId id="301" r:id="rId10"/>
    <p:sldId id="293" r:id="rId11"/>
    <p:sldId id="279" r:id="rId12"/>
    <p:sldId id="280" r:id="rId13"/>
    <p:sldId id="285" r:id="rId14"/>
    <p:sldId id="281" r:id="rId15"/>
    <p:sldId id="282" r:id="rId16"/>
    <p:sldId id="284" r:id="rId17"/>
    <p:sldId id="286" r:id="rId18"/>
    <p:sldId id="287" r:id="rId19"/>
    <p:sldId id="291" r:id="rId20"/>
    <p:sldId id="292" r:id="rId21"/>
    <p:sldId id="290" r:id="rId22"/>
    <p:sldId id="306" r:id="rId23"/>
    <p:sldId id="307" r:id="rId24"/>
    <p:sldId id="294" r:id="rId25"/>
    <p:sldId id="260" r:id="rId26"/>
    <p:sldId id="312" r:id="rId27"/>
    <p:sldId id="327" r:id="rId28"/>
    <p:sldId id="309" r:id="rId29"/>
    <p:sldId id="318" r:id="rId30"/>
    <p:sldId id="308" r:id="rId31"/>
    <p:sldId id="316" r:id="rId32"/>
    <p:sldId id="278" r:id="rId33"/>
    <p:sldId id="323" r:id="rId34"/>
    <p:sldId id="261" r:id="rId35"/>
    <p:sldId id="262" r:id="rId36"/>
    <p:sldId id="263" r:id="rId37"/>
    <p:sldId id="302" r:id="rId38"/>
    <p:sldId id="305" r:id="rId39"/>
    <p:sldId id="317" r:id="rId40"/>
    <p:sldId id="265" r:id="rId41"/>
    <p:sldId id="266" r:id="rId42"/>
    <p:sldId id="270" r:id="rId43"/>
    <p:sldId id="321" r:id="rId44"/>
    <p:sldId id="267" r:id="rId45"/>
    <p:sldId id="319" r:id="rId46"/>
    <p:sldId id="320" r:id="rId47"/>
    <p:sldId id="268" r:id="rId48"/>
    <p:sldId id="269" r:id="rId49"/>
    <p:sldId id="271" r:id="rId50"/>
    <p:sldId id="272" r:id="rId51"/>
    <p:sldId id="273" r:id="rId52"/>
    <p:sldId id="277" r:id="rId53"/>
    <p:sldId id="275" r:id="rId54"/>
    <p:sldId id="304" r:id="rId55"/>
    <p:sldId id="314" r:id="rId56"/>
    <p:sldId id="326" r:id="rId57"/>
    <p:sldId id="315" r:id="rId58"/>
    <p:sldId id="322" r:id="rId59"/>
    <p:sldId id="324" r:id="rId60"/>
    <p:sldId id="325" r:id="rId61"/>
    <p:sldId id="313" r:id="rId62"/>
    <p:sldId id="328" r:id="rId63"/>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64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12"/>
    <p:restoredTop sz="96327"/>
  </p:normalViewPr>
  <p:slideViewPr>
    <p:cSldViewPr snapToGrid="0" snapToObjects="1">
      <p:cViewPr varScale="1">
        <p:scale>
          <a:sx n="98" d="100"/>
          <a:sy n="98" d="100"/>
        </p:scale>
        <p:origin x="216" y="1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713C5-CF70-9E42-AA93-89A7E69AEA0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I"/>
          </a:p>
        </p:txBody>
      </p:sp>
      <p:sp>
        <p:nvSpPr>
          <p:cNvPr id="3" name="Subtitle 2">
            <a:extLst>
              <a:ext uri="{FF2B5EF4-FFF2-40B4-BE49-F238E27FC236}">
                <a16:creationId xmlns:a16="http://schemas.microsoft.com/office/drawing/2014/main" id="{CBC56F8D-FFB8-D94C-B5CF-4D7E36C1FE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3F4ABE28-15C6-0F4A-8CFB-4F194E198EA0}"/>
              </a:ext>
            </a:extLst>
          </p:cNvPr>
          <p:cNvSpPr>
            <a:spLocks noGrp="1"/>
          </p:cNvSpPr>
          <p:nvPr>
            <p:ph type="dt" sz="half" idx="10"/>
          </p:nvPr>
        </p:nvSpPr>
        <p:spPr/>
        <p:txBody>
          <a:bodyPr/>
          <a:lstStyle/>
          <a:p>
            <a:fld id="{9700A5E9-16AC-654F-AD03-7C1E4AF3B6D0}" type="datetimeFigureOut">
              <a:rPr lang="en-FI" smtClean="0"/>
              <a:t>30.3.2023</a:t>
            </a:fld>
            <a:endParaRPr lang="en-FI"/>
          </a:p>
        </p:txBody>
      </p:sp>
      <p:sp>
        <p:nvSpPr>
          <p:cNvPr id="5" name="Footer Placeholder 4">
            <a:extLst>
              <a:ext uri="{FF2B5EF4-FFF2-40B4-BE49-F238E27FC236}">
                <a16:creationId xmlns:a16="http://schemas.microsoft.com/office/drawing/2014/main" id="{12A50C55-EE8B-1B47-B102-6BE95578388A}"/>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EE90549A-641E-5540-8ED6-71DE5EB7B485}"/>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137446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3652-6E6B-8F41-83B1-3FCA3450E1D2}"/>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C56ADA92-CAF0-9045-9F0B-7E55336358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4CAD4D8E-E2D0-6C46-8732-8A4F285986FA}"/>
              </a:ext>
            </a:extLst>
          </p:cNvPr>
          <p:cNvSpPr>
            <a:spLocks noGrp="1"/>
          </p:cNvSpPr>
          <p:nvPr>
            <p:ph type="dt" sz="half" idx="10"/>
          </p:nvPr>
        </p:nvSpPr>
        <p:spPr/>
        <p:txBody>
          <a:bodyPr/>
          <a:lstStyle/>
          <a:p>
            <a:fld id="{9700A5E9-16AC-654F-AD03-7C1E4AF3B6D0}" type="datetimeFigureOut">
              <a:rPr lang="en-FI" smtClean="0"/>
              <a:t>30.3.2023</a:t>
            </a:fld>
            <a:endParaRPr lang="en-FI"/>
          </a:p>
        </p:txBody>
      </p:sp>
      <p:sp>
        <p:nvSpPr>
          <p:cNvPr id="5" name="Footer Placeholder 4">
            <a:extLst>
              <a:ext uri="{FF2B5EF4-FFF2-40B4-BE49-F238E27FC236}">
                <a16:creationId xmlns:a16="http://schemas.microsoft.com/office/drawing/2014/main" id="{D52C9B1A-39A9-AE41-AE3A-5F9A5DEA5362}"/>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26F3803D-5135-2240-A13D-DF8201C7C5A6}"/>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4071046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0E61FB-291E-A247-AE53-0E620E8E54B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C5932321-42F4-3E4C-8550-27C607D7C8D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0290E5EA-45DD-534F-9883-CA05BAF3A9D3}"/>
              </a:ext>
            </a:extLst>
          </p:cNvPr>
          <p:cNvSpPr>
            <a:spLocks noGrp="1"/>
          </p:cNvSpPr>
          <p:nvPr>
            <p:ph type="dt" sz="half" idx="10"/>
          </p:nvPr>
        </p:nvSpPr>
        <p:spPr/>
        <p:txBody>
          <a:bodyPr/>
          <a:lstStyle/>
          <a:p>
            <a:fld id="{9700A5E9-16AC-654F-AD03-7C1E4AF3B6D0}" type="datetimeFigureOut">
              <a:rPr lang="en-FI" smtClean="0"/>
              <a:t>30.3.2023</a:t>
            </a:fld>
            <a:endParaRPr lang="en-FI"/>
          </a:p>
        </p:txBody>
      </p:sp>
      <p:sp>
        <p:nvSpPr>
          <p:cNvPr id="5" name="Footer Placeholder 4">
            <a:extLst>
              <a:ext uri="{FF2B5EF4-FFF2-40B4-BE49-F238E27FC236}">
                <a16:creationId xmlns:a16="http://schemas.microsoft.com/office/drawing/2014/main" id="{490FC07A-0B47-384C-859F-218AB2AE5736}"/>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B7DDDDB-12CA-A648-99B3-4A72302FD05E}"/>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1068334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23110-2C14-794C-846F-1DF83403D748}"/>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8CC96C04-B488-234A-9648-18911CFE505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AA8E6D88-AD8D-F848-809F-976068096358}"/>
              </a:ext>
            </a:extLst>
          </p:cNvPr>
          <p:cNvSpPr>
            <a:spLocks noGrp="1"/>
          </p:cNvSpPr>
          <p:nvPr>
            <p:ph type="dt" sz="half" idx="10"/>
          </p:nvPr>
        </p:nvSpPr>
        <p:spPr/>
        <p:txBody>
          <a:bodyPr/>
          <a:lstStyle/>
          <a:p>
            <a:fld id="{9700A5E9-16AC-654F-AD03-7C1E4AF3B6D0}" type="datetimeFigureOut">
              <a:rPr lang="en-FI" smtClean="0"/>
              <a:t>30.3.2023</a:t>
            </a:fld>
            <a:endParaRPr lang="en-FI"/>
          </a:p>
        </p:txBody>
      </p:sp>
      <p:sp>
        <p:nvSpPr>
          <p:cNvPr id="5" name="Footer Placeholder 4">
            <a:extLst>
              <a:ext uri="{FF2B5EF4-FFF2-40B4-BE49-F238E27FC236}">
                <a16:creationId xmlns:a16="http://schemas.microsoft.com/office/drawing/2014/main" id="{06D8F662-59CB-0049-ABA3-FE850A7EE5D5}"/>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B4677CA2-8D3E-484E-B2C1-7B582C5649C5}"/>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129080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EE211-335D-C247-A7B1-D04F84D2DCE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70E13C70-CE69-8242-B0DA-F6C13F7B9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6466585-1BDF-1240-BD59-DA67CCBF99D5}"/>
              </a:ext>
            </a:extLst>
          </p:cNvPr>
          <p:cNvSpPr>
            <a:spLocks noGrp="1"/>
          </p:cNvSpPr>
          <p:nvPr>
            <p:ph type="dt" sz="half" idx="10"/>
          </p:nvPr>
        </p:nvSpPr>
        <p:spPr/>
        <p:txBody>
          <a:bodyPr/>
          <a:lstStyle/>
          <a:p>
            <a:fld id="{9700A5E9-16AC-654F-AD03-7C1E4AF3B6D0}" type="datetimeFigureOut">
              <a:rPr lang="en-FI" smtClean="0"/>
              <a:t>30.3.2023</a:t>
            </a:fld>
            <a:endParaRPr lang="en-FI"/>
          </a:p>
        </p:txBody>
      </p:sp>
      <p:sp>
        <p:nvSpPr>
          <p:cNvPr id="5" name="Footer Placeholder 4">
            <a:extLst>
              <a:ext uri="{FF2B5EF4-FFF2-40B4-BE49-F238E27FC236}">
                <a16:creationId xmlns:a16="http://schemas.microsoft.com/office/drawing/2014/main" id="{10AE5128-006B-6145-8F7C-F3F072EAFF3F}"/>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884C9532-5B5C-664B-9E6B-AAB974450923}"/>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327292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324FB-CA2E-9F48-817C-FE2F22B87018}"/>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A0F79CDB-E78D-984E-B8AE-E68F2DCF0E1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C1BA0779-A266-AB4B-B26C-ACF0796E70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0468B611-B477-2649-A430-99D84CE3837C}"/>
              </a:ext>
            </a:extLst>
          </p:cNvPr>
          <p:cNvSpPr>
            <a:spLocks noGrp="1"/>
          </p:cNvSpPr>
          <p:nvPr>
            <p:ph type="dt" sz="half" idx="10"/>
          </p:nvPr>
        </p:nvSpPr>
        <p:spPr/>
        <p:txBody>
          <a:bodyPr/>
          <a:lstStyle/>
          <a:p>
            <a:fld id="{9700A5E9-16AC-654F-AD03-7C1E4AF3B6D0}" type="datetimeFigureOut">
              <a:rPr lang="en-FI" smtClean="0"/>
              <a:t>30.3.2023</a:t>
            </a:fld>
            <a:endParaRPr lang="en-FI"/>
          </a:p>
        </p:txBody>
      </p:sp>
      <p:sp>
        <p:nvSpPr>
          <p:cNvPr id="6" name="Footer Placeholder 5">
            <a:extLst>
              <a:ext uri="{FF2B5EF4-FFF2-40B4-BE49-F238E27FC236}">
                <a16:creationId xmlns:a16="http://schemas.microsoft.com/office/drawing/2014/main" id="{128838D2-1A6A-634A-AC86-08D1DED6491F}"/>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CD07FF24-0339-D547-8A59-EAEA6A79F601}"/>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3349266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1AF7E-5EBC-3F45-8342-CFD65894ECF8}"/>
              </a:ext>
            </a:extLst>
          </p:cNvPr>
          <p:cNvSpPr>
            <a:spLocks noGrp="1"/>
          </p:cNvSpPr>
          <p:nvPr>
            <p:ph type="title"/>
          </p:nvPr>
        </p:nvSpPr>
        <p:spPr>
          <a:xfrm>
            <a:off x="839788" y="365125"/>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F616A57F-8E3D-8442-9247-836335DE00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BE755BB-E19F-8841-9369-1BFC4FE655F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6707767D-1A7D-A841-B16E-392F834347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80C45F6-835A-AA45-B1AD-B96128D497A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7" name="Date Placeholder 6">
            <a:extLst>
              <a:ext uri="{FF2B5EF4-FFF2-40B4-BE49-F238E27FC236}">
                <a16:creationId xmlns:a16="http://schemas.microsoft.com/office/drawing/2014/main" id="{0CC60882-1A9C-014B-A68F-F9154EFA03B0}"/>
              </a:ext>
            </a:extLst>
          </p:cNvPr>
          <p:cNvSpPr>
            <a:spLocks noGrp="1"/>
          </p:cNvSpPr>
          <p:nvPr>
            <p:ph type="dt" sz="half" idx="10"/>
          </p:nvPr>
        </p:nvSpPr>
        <p:spPr/>
        <p:txBody>
          <a:bodyPr/>
          <a:lstStyle/>
          <a:p>
            <a:fld id="{9700A5E9-16AC-654F-AD03-7C1E4AF3B6D0}" type="datetimeFigureOut">
              <a:rPr lang="en-FI" smtClean="0"/>
              <a:t>30.3.2023</a:t>
            </a:fld>
            <a:endParaRPr lang="en-FI"/>
          </a:p>
        </p:txBody>
      </p:sp>
      <p:sp>
        <p:nvSpPr>
          <p:cNvPr id="8" name="Footer Placeholder 7">
            <a:extLst>
              <a:ext uri="{FF2B5EF4-FFF2-40B4-BE49-F238E27FC236}">
                <a16:creationId xmlns:a16="http://schemas.microsoft.com/office/drawing/2014/main" id="{DEF8FCF1-1327-6746-9D07-CF9094FB67A1}"/>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F364E007-7E46-1548-9AF7-BDF65A4D5EAD}"/>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3372504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93060-F300-A24F-B97F-DBFD7A2A8EA9}"/>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DBB4B5C5-AE03-4C42-8F68-18D8D3192B7B}"/>
              </a:ext>
            </a:extLst>
          </p:cNvPr>
          <p:cNvSpPr>
            <a:spLocks noGrp="1"/>
          </p:cNvSpPr>
          <p:nvPr>
            <p:ph type="dt" sz="half" idx="10"/>
          </p:nvPr>
        </p:nvSpPr>
        <p:spPr/>
        <p:txBody>
          <a:bodyPr/>
          <a:lstStyle/>
          <a:p>
            <a:fld id="{9700A5E9-16AC-654F-AD03-7C1E4AF3B6D0}" type="datetimeFigureOut">
              <a:rPr lang="en-FI" smtClean="0"/>
              <a:t>30.3.2023</a:t>
            </a:fld>
            <a:endParaRPr lang="en-FI"/>
          </a:p>
        </p:txBody>
      </p:sp>
      <p:sp>
        <p:nvSpPr>
          <p:cNvPr id="4" name="Footer Placeholder 3">
            <a:extLst>
              <a:ext uri="{FF2B5EF4-FFF2-40B4-BE49-F238E27FC236}">
                <a16:creationId xmlns:a16="http://schemas.microsoft.com/office/drawing/2014/main" id="{C7688872-8534-CE49-8DFE-4D6E81005999}"/>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DB7EE90-ADBD-694C-8791-F17BFB2354E7}"/>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3144287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F3C937-9299-9F47-B787-CC99F1297EED}"/>
              </a:ext>
            </a:extLst>
          </p:cNvPr>
          <p:cNvSpPr>
            <a:spLocks noGrp="1"/>
          </p:cNvSpPr>
          <p:nvPr>
            <p:ph type="dt" sz="half" idx="10"/>
          </p:nvPr>
        </p:nvSpPr>
        <p:spPr/>
        <p:txBody>
          <a:bodyPr/>
          <a:lstStyle/>
          <a:p>
            <a:fld id="{9700A5E9-16AC-654F-AD03-7C1E4AF3B6D0}" type="datetimeFigureOut">
              <a:rPr lang="en-FI" smtClean="0"/>
              <a:t>30.3.2023</a:t>
            </a:fld>
            <a:endParaRPr lang="en-FI"/>
          </a:p>
        </p:txBody>
      </p:sp>
      <p:sp>
        <p:nvSpPr>
          <p:cNvPr id="3" name="Footer Placeholder 2">
            <a:extLst>
              <a:ext uri="{FF2B5EF4-FFF2-40B4-BE49-F238E27FC236}">
                <a16:creationId xmlns:a16="http://schemas.microsoft.com/office/drawing/2014/main" id="{2295C1FC-5338-404F-9E6E-2BC6384D17ED}"/>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B9CCC5A4-0874-4D4C-A744-C7DE4657DA3C}"/>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2077089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1F9B-60C2-2344-91A2-DB25143804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ED9B5287-037D-4D49-A8CC-30D1FC88B2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D683E037-2DCF-DD4B-BE7B-78824E836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19DCCE-A072-F642-9CDF-14A08D6440DE}"/>
              </a:ext>
            </a:extLst>
          </p:cNvPr>
          <p:cNvSpPr>
            <a:spLocks noGrp="1"/>
          </p:cNvSpPr>
          <p:nvPr>
            <p:ph type="dt" sz="half" idx="10"/>
          </p:nvPr>
        </p:nvSpPr>
        <p:spPr/>
        <p:txBody>
          <a:bodyPr/>
          <a:lstStyle/>
          <a:p>
            <a:fld id="{9700A5E9-16AC-654F-AD03-7C1E4AF3B6D0}" type="datetimeFigureOut">
              <a:rPr lang="en-FI" smtClean="0"/>
              <a:t>30.3.2023</a:t>
            </a:fld>
            <a:endParaRPr lang="en-FI"/>
          </a:p>
        </p:txBody>
      </p:sp>
      <p:sp>
        <p:nvSpPr>
          <p:cNvPr id="6" name="Footer Placeholder 5">
            <a:extLst>
              <a:ext uri="{FF2B5EF4-FFF2-40B4-BE49-F238E27FC236}">
                <a16:creationId xmlns:a16="http://schemas.microsoft.com/office/drawing/2014/main" id="{F5BE21E3-6795-3D40-9336-20AD630A31E7}"/>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AE8277CF-2A18-8340-B45A-79C5B6489A53}"/>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85092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415C-FCF3-A94E-B29C-52527612F5C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0EA4521F-DD87-A349-8CB2-5E6F12A208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AAECE6BC-1469-FC43-AEE6-73BC99F4B8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B58DA48-F02D-3744-A6BB-74612B89A39C}"/>
              </a:ext>
            </a:extLst>
          </p:cNvPr>
          <p:cNvSpPr>
            <a:spLocks noGrp="1"/>
          </p:cNvSpPr>
          <p:nvPr>
            <p:ph type="dt" sz="half" idx="10"/>
          </p:nvPr>
        </p:nvSpPr>
        <p:spPr/>
        <p:txBody>
          <a:bodyPr/>
          <a:lstStyle/>
          <a:p>
            <a:fld id="{9700A5E9-16AC-654F-AD03-7C1E4AF3B6D0}" type="datetimeFigureOut">
              <a:rPr lang="en-FI" smtClean="0"/>
              <a:t>30.3.2023</a:t>
            </a:fld>
            <a:endParaRPr lang="en-FI"/>
          </a:p>
        </p:txBody>
      </p:sp>
      <p:sp>
        <p:nvSpPr>
          <p:cNvPr id="6" name="Footer Placeholder 5">
            <a:extLst>
              <a:ext uri="{FF2B5EF4-FFF2-40B4-BE49-F238E27FC236}">
                <a16:creationId xmlns:a16="http://schemas.microsoft.com/office/drawing/2014/main" id="{D7ABF5F6-6537-DE41-AE3A-13573ECAEEAC}"/>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B57DED12-4D78-3541-AD37-8989E1254E50}"/>
              </a:ext>
            </a:extLst>
          </p:cNvPr>
          <p:cNvSpPr>
            <a:spLocks noGrp="1"/>
          </p:cNvSpPr>
          <p:nvPr>
            <p:ph type="sldNum" sz="quarter" idx="12"/>
          </p:nvPr>
        </p:nvSpPr>
        <p:spPr/>
        <p:txBody>
          <a:bodyPr/>
          <a:lstStyle/>
          <a:p>
            <a:fld id="{DFB981DC-F6B0-454D-A9FF-4ED6E76C854D}" type="slidenum">
              <a:rPr lang="en-FI" smtClean="0"/>
              <a:t>‹#›</a:t>
            </a:fld>
            <a:endParaRPr lang="en-FI"/>
          </a:p>
        </p:txBody>
      </p:sp>
    </p:spTree>
    <p:extLst>
      <p:ext uri="{BB962C8B-B14F-4D97-AF65-F5344CB8AC3E}">
        <p14:creationId xmlns:p14="http://schemas.microsoft.com/office/powerpoint/2010/main" val="408300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DE6BF1-DBF0-D54A-8574-70E6AA790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EF43D7A3-F137-764D-9C6C-D1F95ACE39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ABF826B6-F965-8948-9DD1-71445822E8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0A5E9-16AC-654F-AD03-7C1E4AF3B6D0}" type="datetimeFigureOut">
              <a:rPr lang="en-FI" smtClean="0"/>
              <a:t>30.3.2023</a:t>
            </a:fld>
            <a:endParaRPr lang="en-FI"/>
          </a:p>
        </p:txBody>
      </p:sp>
      <p:sp>
        <p:nvSpPr>
          <p:cNvPr id="5" name="Footer Placeholder 4">
            <a:extLst>
              <a:ext uri="{FF2B5EF4-FFF2-40B4-BE49-F238E27FC236}">
                <a16:creationId xmlns:a16="http://schemas.microsoft.com/office/drawing/2014/main" id="{57A221D0-6EA0-F44E-99DE-95BC588134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212523F3-6645-E743-9E69-33033EBA48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981DC-F6B0-454D-A9FF-4ED6E76C854D}" type="slidenum">
              <a:rPr lang="en-FI" smtClean="0"/>
              <a:t>‹#›</a:t>
            </a:fld>
            <a:endParaRPr lang="en-FI"/>
          </a:p>
        </p:txBody>
      </p:sp>
    </p:spTree>
    <p:extLst>
      <p:ext uri="{BB962C8B-B14F-4D97-AF65-F5344CB8AC3E}">
        <p14:creationId xmlns:p14="http://schemas.microsoft.com/office/powerpoint/2010/main" val="2608776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hyperlink" Target="http://www.cs.ucr.edu/~eamonn/Keogh_SIGKDD09_tutorial.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14.tiff"/></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14.tiff"/><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hyperlink" Target="http://people.csail.mit.edu/billf/publications/How_To_Do_Research.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8.tiff"/><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tiff"/></Relationships>
</file>

<file path=ppt/slides/_rels/slide24.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emf"/></Relationships>
</file>

<file path=ppt/slides/_rels/slide3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3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emf"/><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emf"/><Relationship Id="rId1" Type="http://schemas.openxmlformats.org/officeDocument/2006/relationships/slideLayout" Target="../slideLayouts/slideLayout2.xml"/><Relationship Id="rId5" Type="http://schemas.openxmlformats.org/officeDocument/2006/relationships/image" Target="../media/image71.tiff"/><Relationship Id="rId4" Type="http://schemas.openxmlformats.org/officeDocument/2006/relationships/image" Target="../media/image70.tiff"/></Relationships>
</file>

<file path=ppt/slides/_rels/slide48.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tiff"/><Relationship Id="rId1" Type="http://schemas.openxmlformats.org/officeDocument/2006/relationships/slideLayout" Target="../slideLayouts/slideLayout2.xml"/><Relationship Id="rId5" Type="http://schemas.openxmlformats.org/officeDocument/2006/relationships/image" Target="../media/image76.tiff"/><Relationship Id="rId4" Type="http://schemas.openxmlformats.org/officeDocument/2006/relationships/image" Target="../media/image75.tif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karpathy.github.io/2016/09/07/phd/" TargetMode="Externa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0.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5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 Id="rId4" Type="http://schemas.openxmlformats.org/officeDocument/2006/relationships/hyperlink" Target="https://arxiv.org/abs/1712.09913"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s://www.sportsci.org/jour/9901/wghstyle.html"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png"/><Relationship Id="rId3" Type="http://schemas.openxmlformats.org/officeDocument/2006/relationships/image" Target="../media/image91.png"/><Relationship Id="rId7" Type="http://schemas.openxmlformats.org/officeDocument/2006/relationships/image" Target="../media/image95.jpeg"/><Relationship Id="rId12" Type="http://schemas.openxmlformats.org/officeDocument/2006/relationships/image" Target="../media/image100.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 Id="rId1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8EDA7-99C6-5F49-9B01-D967AB00E4CA}"/>
              </a:ext>
            </a:extLst>
          </p:cNvPr>
          <p:cNvSpPr>
            <a:spLocks noGrp="1"/>
          </p:cNvSpPr>
          <p:nvPr>
            <p:ph type="ctrTitle"/>
          </p:nvPr>
        </p:nvSpPr>
        <p:spPr/>
        <p:txBody>
          <a:bodyPr/>
          <a:lstStyle/>
          <a:p>
            <a:r>
              <a:rPr lang="en-FI" dirty="0"/>
              <a:t>How to do machine learning research</a:t>
            </a:r>
          </a:p>
        </p:txBody>
      </p:sp>
      <p:sp>
        <p:nvSpPr>
          <p:cNvPr id="3" name="Subtitle 2">
            <a:extLst>
              <a:ext uri="{FF2B5EF4-FFF2-40B4-BE49-F238E27FC236}">
                <a16:creationId xmlns:a16="http://schemas.microsoft.com/office/drawing/2014/main" id="{93CD4020-1611-C142-8CE5-820A517D2ACE}"/>
              </a:ext>
            </a:extLst>
          </p:cNvPr>
          <p:cNvSpPr>
            <a:spLocks noGrp="1"/>
          </p:cNvSpPr>
          <p:nvPr>
            <p:ph type="subTitle" idx="1"/>
          </p:nvPr>
        </p:nvSpPr>
        <p:spPr/>
        <p:txBody>
          <a:bodyPr>
            <a:normAutofit fontScale="77500" lnSpcReduction="20000"/>
          </a:bodyPr>
          <a:lstStyle/>
          <a:p>
            <a:r>
              <a:rPr lang="en-GB" dirty="0"/>
              <a:t>by Bill Freeman, Andrej </a:t>
            </a:r>
            <a:r>
              <a:rPr lang="en-GB" dirty="0" err="1"/>
              <a:t>Karpathy</a:t>
            </a:r>
            <a:r>
              <a:rPr lang="en-GB" dirty="0"/>
              <a:t>, Eamonn Keogh</a:t>
            </a:r>
            <a:endParaRPr lang="en-FI" dirty="0"/>
          </a:p>
          <a:p>
            <a:endParaRPr lang="en-FI" dirty="0"/>
          </a:p>
          <a:p>
            <a:r>
              <a:rPr lang="en-FI" dirty="0"/>
              <a:t>Summarised by </a:t>
            </a:r>
          </a:p>
          <a:p>
            <a:r>
              <a:rPr lang="en-FI" dirty="0"/>
              <a:t>Markus Heinonen, Aalto University</a:t>
            </a:r>
          </a:p>
          <a:p>
            <a:r>
              <a:rPr lang="en-FI" dirty="0"/>
              <a:t>March 2023</a:t>
            </a:r>
          </a:p>
        </p:txBody>
      </p:sp>
    </p:spTree>
    <p:extLst>
      <p:ext uri="{BB962C8B-B14F-4D97-AF65-F5344CB8AC3E}">
        <p14:creationId xmlns:p14="http://schemas.microsoft.com/office/powerpoint/2010/main" val="1965089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1C527CD-92AA-844A-937C-BA253FFE1441}"/>
              </a:ext>
            </a:extLst>
          </p:cNvPr>
          <p:cNvPicPr>
            <a:picLocks noGrp="1" noChangeAspect="1"/>
          </p:cNvPicPr>
          <p:nvPr>
            <p:ph idx="1"/>
          </p:nvPr>
        </p:nvPicPr>
        <p:blipFill>
          <a:blip r:embed="rId2"/>
          <a:stretch>
            <a:fillRect/>
          </a:stretch>
        </p:blipFill>
        <p:spPr>
          <a:xfrm rot="5400000">
            <a:off x="2135273" y="1001009"/>
            <a:ext cx="4340178" cy="5786905"/>
          </a:xfrm>
        </p:spPr>
      </p:pic>
      <p:pic>
        <p:nvPicPr>
          <p:cNvPr id="6" name="Picture 5">
            <a:extLst>
              <a:ext uri="{FF2B5EF4-FFF2-40B4-BE49-F238E27FC236}">
                <a16:creationId xmlns:a16="http://schemas.microsoft.com/office/drawing/2014/main" id="{A990E2CE-FED9-2F42-9407-7970304C8ABF}"/>
              </a:ext>
            </a:extLst>
          </p:cNvPr>
          <p:cNvPicPr>
            <a:picLocks noChangeAspect="1"/>
          </p:cNvPicPr>
          <p:nvPr/>
        </p:nvPicPr>
        <p:blipFill>
          <a:blip r:embed="rId3"/>
          <a:stretch>
            <a:fillRect/>
          </a:stretch>
        </p:blipFill>
        <p:spPr>
          <a:xfrm>
            <a:off x="8211405" y="2083242"/>
            <a:ext cx="2691516" cy="2691516"/>
          </a:xfrm>
          <a:prstGeom prst="rect">
            <a:avLst/>
          </a:prstGeom>
        </p:spPr>
      </p:pic>
      <p:sp>
        <p:nvSpPr>
          <p:cNvPr id="7" name="Rectangle 6">
            <a:extLst>
              <a:ext uri="{FF2B5EF4-FFF2-40B4-BE49-F238E27FC236}">
                <a16:creationId xmlns:a16="http://schemas.microsoft.com/office/drawing/2014/main" id="{785BB022-85B2-8741-B50A-586FEAC16965}"/>
              </a:ext>
            </a:extLst>
          </p:cNvPr>
          <p:cNvSpPr/>
          <p:nvPr/>
        </p:nvSpPr>
        <p:spPr>
          <a:xfrm>
            <a:off x="4609187" y="590198"/>
            <a:ext cx="6976534" cy="369332"/>
          </a:xfrm>
          <a:prstGeom prst="rect">
            <a:avLst/>
          </a:prstGeom>
        </p:spPr>
        <p:txBody>
          <a:bodyPr wrap="square">
            <a:spAutoFit/>
          </a:bodyPr>
          <a:lstStyle/>
          <a:p>
            <a:r>
              <a:rPr lang="en-FI" dirty="0">
                <a:hlinkClick r:id="rId4"/>
              </a:rPr>
              <a:t>http://www.cs.ucr.edu/~eamonn/Keogh_SIGKDD09_tutorial.pdf</a:t>
            </a:r>
            <a:endParaRPr lang="en-FI" dirty="0"/>
          </a:p>
        </p:txBody>
      </p:sp>
      <p:sp>
        <p:nvSpPr>
          <p:cNvPr id="8" name="TextBox 7">
            <a:extLst>
              <a:ext uri="{FF2B5EF4-FFF2-40B4-BE49-F238E27FC236}">
                <a16:creationId xmlns:a16="http://schemas.microsoft.com/office/drawing/2014/main" id="{6B683A02-8C07-B54F-8DA0-E38F3A2A83BA}"/>
              </a:ext>
            </a:extLst>
          </p:cNvPr>
          <p:cNvSpPr txBox="1"/>
          <p:nvPr/>
        </p:nvSpPr>
        <p:spPr>
          <a:xfrm>
            <a:off x="8498541" y="5289176"/>
            <a:ext cx="1981200" cy="646331"/>
          </a:xfrm>
          <a:prstGeom prst="rect">
            <a:avLst/>
          </a:prstGeom>
          <a:noFill/>
        </p:spPr>
        <p:txBody>
          <a:bodyPr wrap="square" rtlCol="0">
            <a:spAutoFit/>
          </a:bodyPr>
          <a:lstStyle/>
          <a:p>
            <a:r>
              <a:rPr lang="en-FI" dirty="0"/>
              <a:t>Eamonn Keogh, UC</a:t>
            </a:r>
          </a:p>
          <a:p>
            <a:r>
              <a:rPr lang="en-FI" dirty="0"/>
              <a:t>~55,000 citations</a:t>
            </a:r>
          </a:p>
        </p:txBody>
      </p:sp>
    </p:spTree>
    <p:extLst>
      <p:ext uri="{BB962C8B-B14F-4D97-AF65-F5344CB8AC3E}">
        <p14:creationId xmlns:p14="http://schemas.microsoft.com/office/powerpoint/2010/main" val="4254378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6500-3862-C240-82F4-6A6E05C746D1}"/>
              </a:ext>
            </a:extLst>
          </p:cNvPr>
          <p:cNvSpPr>
            <a:spLocks noGrp="1"/>
          </p:cNvSpPr>
          <p:nvPr>
            <p:ph type="title"/>
          </p:nvPr>
        </p:nvSpPr>
        <p:spPr/>
        <p:txBody>
          <a:bodyPr/>
          <a:lstStyle/>
          <a:p>
            <a:r>
              <a:rPr lang="en-FI" dirty="0"/>
              <a:t>Finding research problems</a:t>
            </a:r>
          </a:p>
        </p:txBody>
      </p:sp>
      <p:pic>
        <p:nvPicPr>
          <p:cNvPr id="5" name="Content Placeholder 4">
            <a:extLst>
              <a:ext uri="{FF2B5EF4-FFF2-40B4-BE49-F238E27FC236}">
                <a16:creationId xmlns:a16="http://schemas.microsoft.com/office/drawing/2014/main" id="{F3448BCC-D308-1D49-B0FA-C1BF442D68D6}"/>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3787"/>
          <a:stretch/>
        </p:blipFill>
        <p:spPr>
          <a:xfrm rot="5400000">
            <a:off x="3733542" y="439738"/>
            <a:ext cx="4577578" cy="7079478"/>
          </a:xfrm>
          <a:prstGeom prst="rect">
            <a:avLst/>
          </a:prstGeom>
          <a:solidFill>
            <a:schemeClr val="bg1"/>
          </a:solidFill>
          <a:ln w="1905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C90F31D6-8978-9B4C-B45F-0B3C0A3B482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spTree>
    <p:extLst>
      <p:ext uri="{BB962C8B-B14F-4D97-AF65-F5344CB8AC3E}">
        <p14:creationId xmlns:p14="http://schemas.microsoft.com/office/powerpoint/2010/main" val="1232696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F9DE6-C9FC-5F4F-A1B1-5B08BEC6BC66}"/>
              </a:ext>
            </a:extLst>
          </p:cNvPr>
          <p:cNvSpPr>
            <a:spLocks noGrp="1"/>
          </p:cNvSpPr>
          <p:nvPr>
            <p:ph type="title"/>
          </p:nvPr>
        </p:nvSpPr>
        <p:spPr/>
        <p:txBody>
          <a:bodyPr/>
          <a:lstStyle/>
          <a:p>
            <a:r>
              <a:rPr lang="en-FI" dirty="0"/>
              <a:t>Problem statement</a:t>
            </a:r>
          </a:p>
        </p:txBody>
      </p:sp>
      <p:pic>
        <p:nvPicPr>
          <p:cNvPr id="4" name="Picture 3">
            <a:extLst>
              <a:ext uri="{FF2B5EF4-FFF2-40B4-BE49-F238E27FC236}">
                <a16:creationId xmlns:a16="http://schemas.microsoft.com/office/drawing/2014/main" id="{C8274C7C-3F21-4145-B89F-8C77EE115B4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2162" r="20571"/>
          <a:stretch/>
        </p:blipFill>
        <p:spPr>
          <a:xfrm rot="5400000">
            <a:off x="3447187" y="-131864"/>
            <a:ext cx="4111409" cy="8149400"/>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0831371-88F9-2A40-8B2A-A71581665D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spTree>
    <p:extLst>
      <p:ext uri="{BB962C8B-B14F-4D97-AF65-F5344CB8AC3E}">
        <p14:creationId xmlns:p14="http://schemas.microsoft.com/office/powerpoint/2010/main" val="301716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7275-1E13-824E-8274-1ADB8939C087}"/>
              </a:ext>
            </a:extLst>
          </p:cNvPr>
          <p:cNvSpPr>
            <a:spLocks noGrp="1"/>
          </p:cNvSpPr>
          <p:nvPr>
            <p:ph type="title"/>
          </p:nvPr>
        </p:nvSpPr>
        <p:spPr/>
        <p:txBody>
          <a:bodyPr/>
          <a:lstStyle/>
          <a:p>
            <a:r>
              <a:rPr lang="en-FI" dirty="0"/>
              <a:t>First page as an anchor</a:t>
            </a:r>
          </a:p>
        </p:txBody>
      </p:sp>
      <p:pic>
        <p:nvPicPr>
          <p:cNvPr id="4" name="Picture 3">
            <a:extLst>
              <a:ext uri="{FF2B5EF4-FFF2-40B4-BE49-F238E27FC236}">
                <a16:creationId xmlns:a16="http://schemas.microsoft.com/office/drawing/2014/main" id="{29E707B8-1CD1-1942-8547-6368FB63734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3363"/>
          <a:stretch/>
        </p:blipFill>
        <p:spPr>
          <a:xfrm rot="5400000">
            <a:off x="3157299" y="231442"/>
            <a:ext cx="4996717" cy="7689923"/>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C0818FC-6CFD-B84A-956A-05DA891E20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spTree>
    <p:extLst>
      <p:ext uri="{BB962C8B-B14F-4D97-AF65-F5344CB8AC3E}">
        <p14:creationId xmlns:p14="http://schemas.microsoft.com/office/powerpoint/2010/main" val="1802037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7574C-B3B4-F545-89E2-7DD7123F4519}"/>
              </a:ext>
            </a:extLst>
          </p:cNvPr>
          <p:cNvSpPr>
            <a:spLocks noGrp="1"/>
          </p:cNvSpPr>
          <p:nvPr>
            <p:ph type="title"/>
          </p:nvPr>
        </p:nvSpPr>
        <p:spPr/>
        <p:txBody>
          <a:bodyPr/>
          <a:lstStyle/>
          <a:p>
            <a:r>
              <a:rPr lang="en-FI" dirty="0"/>
              <a:t>Eliminate simple ideas </a:t>
            </a:r>
            <a:r>
              <a:rPr lang="en-FI" i="1" dirty="0"/>
              <a:t>first</a:t>
            </a:r>
          </a:p>
        </p:txBody>
      </p:sp>
      <p:pic>
        <p:nvPicPr>
          <p:cNvPr id="4" name="Picture 3">
            <a:extLst>
              <a:ext uri="{FF2B5EF4-FFF2-40B4-BE49-F238E27FC236}">
                <a16:creationId xmlns:a16="http://schemas.microsoft.com/office/drawing/2014/main" id="{863E50BB-987E-3049-9055-F39EF235763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9491"/>
          <a:stretch/>
        </p:blipFill>
        <p:spPr>
          <a:xfrm rot="5400000">
            <a:off x="1764001" y="1412004"/>
            <a:ext cx="2349880" cy="5178043"/>
          </a:xfrm>
          <a:prstGeom prst="rect">
            <a:avLst/>
          </a:prstGeom>
        </p:spPr>
      </p:pic>
      <p:pic>
        <p:nvPicPr>
          <p:cNvPr id="6" name="Picture 5">
            <a:extLst>
              <a:ext uri="{FF2B5EF4-FFF2-40B4-BE49-F238E27FC236}">
                <a16:creationId xmlns:a16="http://schemas.microsoft.com/office/drawing/2014/main" id="{52DF2A60-4CFA-CE43-BD62-5B5D64239C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pic>
        <p:nvPicPr>
          <p:cNvPr id="5" name="Content Placeholder 4">
            <a:extLst>
              <a:ext uri="{FF2B5EF4-FFF2-40B4-BE49-F238E27FC236}">
                <a16:creationId xmlns:a16="http://schemas.microsoft.com/office/drawing/2014/main" id="{B5DB26E1-E4E2-F143-B0C0-9BA095C66175}"/>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l="13343"/>
          <a:stretch/>
        </p:blipFill>
        <p:spPr>
          <a:xfrm rot="5400000">
            <a:off x="6770424" y="1015967"/>
            <a:ext cx="3995585" cy="6147729"/>
          </a:xfrm>
        </p:spPr>
      </p:pic>
    </p:spTree>
    <p:extLst>
      <p:ext uri="{BB962C8B-B14F-4D97-AF65-F5344CB8AC3E}">
        <p14:creationId xmlns:p14="http://schemas.microsoft.com/office/powerpoint/2010/main" val="4173117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4EB5-9E18-5F4E-AD5D-393E7C68B6BB}"/>
              </a:ext>
            </a:extLst>
          </p:cNvPr>
          <p:cNvSpPr>
            <a:spLocks noGrp="1"/>
          </p:cNvSpPr>
          <p:nvPr>
            <p:ph type="title"/>
          </p:nvPr>
        </p:nvSpPr>
        <p:spPr/>
        <p:txBody>
          <a:bodyPr/>
          <a:lstStyle/>
          <a:p>
            <a:r>
              <a:rPr lang="en-FI" dirty="0"/>
              <a:t>Don’t make reviewers think!</a:t>
            </a:r>
          </a:p>
        </p:txBody>
      </p:sp>
      <p:pic>
        <p:nvPicPr>
          <p:cNvPr id="5" name="Picture 4">
            <a:extLst>
              <a:ext uri="{FF2B5EF4-FFF2-40B4-BE49-F238E27FC236}">
                <a16:creationId xmlns:a16="http://schemas.microsoft.com/office/drawing/2014/main" id="{091DEEBD-6AED-5649-9EEC-8622460F00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9957" r="2715"/>
          <a:stretch/>
        </p:blipFill>
        <p:spPr>
          <a:xfrm rot="5400000">
            <a:off x="2730200" y="-388818"/>
            <a:ext cx="2299421" cy="6478064"/>
          </a:xfrm>
          <a:prstGeom prst="rect">
            <a:avLst/>
          </a:prstGeom>
        </p:spPr>
      </p:pic>
      <p:pic>
        <p:nvPicPr>
          <p:cNvPr id="7" name="Picture 6">
            <a:extLst>
              <a:ext uri="{FF2B5EF4-FFF2-40B4-BE49-F238E27FC236}">
                <a16:creationId xmlns:a16="http://schemas.microsoft.com/office/drawing/2014/main" id="{56048FAA-94C0-8441-8308-5D7FAE8D35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8739" r="22252"/>
          <a:stretch/>
        </p:blipFill>
        <p:spPr>
          <a:xfrm rot="5400000">
            <a:off x="2684028" y="3109670"/>
            <a:ext cx="1618447" cy="4403123"/>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F81BB386-3917-014C-ADAC-0956C54B0E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pic>
        <p:nvPicPr>
          <p:cNvPr id="6" name="Picture 5">
            <a:extLst>
              <a:ext uri="{FF2B5EF4-FFF2-40B4-BE49-F238E27FC236}">
                <a16:creationId xmlns:a16="http://schemas.microsoft.com/office/drawing/2014/main" id="{6538268C-E036-124A-8190-F2A5FBB701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46275" t="60150" r="1"/>
          <a:stretch/>
        </p:blipFill>
        <p:spPr>
          <a:xfrm rot="5400000">
            <a:off x="7585371" y="1505430"/>
            <a:ext cx="2472786" cy="2331467"/>
          </a:xfrm>
          <a:prstGeom prst="rect">
            <a:avLst/>
          </a:prstGeom>
        </p:spPr>
      </p:pic>
      <p:pic>
        <p:nvPicPr>
          <p:cNvPr id="9" name="Picture 8">
            <a:extLst>
              <a:ext uri="{FF2B5EF4-FFF2-40B4-BE49-F238E27FC236}">
                <a16:creationId xmlns:a16="http://schemas.microsoft.com/office/drawing/2014/main" id="{EA51C5AC-8B96-854D-8E45-83D1D973725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46275" r="1" b="58409"/>
          <a:stretch/>
        </p:blipFill>
        <p:spPr>
          <a:xfrm rot="5400000">
            <a:off x="7636322" y="4107700"/>
            <a:ext cx="2472787" cy="2433372"/>
          </a:xfrm>
          <a:prstGeom prst="rect">
            <a:avLst/>
          </a:prstGeom>
        </p:spPr>
      </p:pic>
      <p:sp>
        <p:nvSpPr>
          <p:cNvPr id="10" name="Rectangle 9">
            <a:extLst>
              <a:ext uri="{FF2B5EF4-FFF2-40B4-BE49-F238E27FC236}">
                <a16:creationId xmlns:a16="http://schemas.microsoft.com/office/drawing/2014/main" id="{8918EDDD-CB47-DD4E-AD02-33C7D2B7D758}"/>
              </a:ext>
            </a:extLst>
          </p:cNvPr>
          <p:cNvSpPr/>
          <p:nvPr/>
        </p:nvSpPr>
        <p:spPr>
          <a:xfrm>
            <a:off x="10601641" y="4920126"/>
            <a:ext cx="393357" cy="1200329"/>
          </a:xfrm>
          <a:prstGeom prst="rect">
            <a:avLst/>
          </a:prstGeom>
        </p:spPr>
        <p:txBody>
          <a:bodyPr wrap="square">
            <a:spAutoFit/>
          </a:bodyPr>
          <a:lstStyle/>
          <a:p>
            <a:r>
              <a:rPr lang="en-FI" sz="7200" dirty="0"/>
              <a:t>👍</a:t>
            </a:r>
          </a:p>
        </p:txBody>
      </p:sp>
      <p:sp>
        <p:nvSpPr>
          <p:cNvPr id="11" name="Rectangle 10">
            <a:extLst>
              <a:ext uri="{FF2B5EF4-FFF2-40B4-BE49-F238E27FC236}">
                <a16:creationId xmlns:a16="http://schemas.microsoft.com/office/drawing/2014/main" id="{DA494590-8454-7C4E-86FD-40BCE73D1288}"/>
              </a:ext>
            </a:extLst>
          </p:cNvPr>
          <p:cNvSpPr/>
          <p:nvPr/>
        </p:nvSpPr>
        <p:spPr>
          <a:xfrm>
            <a:off x="10522197" y="2671163"/>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2096473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9912AE4-70A6-324E-ADCF-51B1B5D977D8}"/>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7231"/>
          <a:stretch/>
        </p:blipFill>
        <p:spPr>
          <a:xfrm rot="5400000">
            <a:off x="2641853" y="-1059138"/>
            <a:ext cx="5402093" cy="8702245"/>
          </a:xfrm>
        </p:spPr>
      </p:pic>
      <p:sp>
        <p:nvSpPr>
          <p:cNvPr id="7" name="Rectangle 6">
            <a:extLst>
              <a:ext uri="{FF2B5EF4-FFF2-40B4-BE49-F238E27FC236}">
                <a16:creationId xmlns:a16="http://schemas.microsoft.com/office/drawing/2014/main" id="{05BBFE5D-1570-2043-B962-84DBDCAD192A}"/>
              </a:ext>
            </a:extLst>
          </p:cNvPr>
          <p:cNvSpPr/>
          <p:nvPr/>
        </p:nvSpPr>
        <p:spPr>
          <a:xfrm>
            <a:off x="10327232" y="1585775"/>
            <a:ext cx="393357" cy="1200329"/>
          </a:xfrm>
          <a:prstGeom prst="rect">
            <a:avLst/>
          </a:prstGeom>
        </p:spPr>
        <p:txBody>
          <a:bodyPr wrap="square">
            <a:spAutoFit/>
          </a:bodyPr>
          <a:lstStyle/>
          <a:p>
            <a:r>
              <a:rPr lang="en-FI" sz="7200" dirty="0"/>
              <a:t>👎</a:t>
            </a:r>
          </a:p>
        </p:txBody>
      </p:sp>
      <p:sp>
        <p:nvSpPr>
          <p:cNvPr id="8" name="Rectangle 7">
            <a:extLst>
              <a:ext uri="{FF2B5EF4-FFF2-40B4-BE49-F238E27FC236}">
                <a16:creationId xmlns:a16="http://schemas.microsoft.com/office/drawing/2014/main" id="{DE3409C5-E18C-9142-AADB-D1D6D055987B}"/>
              </a:ext>
            </a:extLst>
          </p:cNvPr>
          <p:cNvSpPr/>
          <p:nvPr/>
        </p:nvSpPr>
        <p:spPr>
          <a:xfrm>
            <a:off x="10422923" y="4071897"/>
            <a:ext cx="393357" cy="1200329"/>
          </a:xfrm>
          <a:prstGeom prst="rect">
            <a:avLst/>
          </a:prstGeom>
        </p:spPr>
        <p:txBody>
          <a:bodyPr wrap="square">
            <a:spAutoFit/>
          </a:bodyPr>
          <a:lstStyle/>
          <a:p>
            <a:r>
              <a:rPr lang="en-FI" sz="7200" dirty="0"/>
              <a:t>👍</a:t>
            </a:r>
          </a:p>
        </p:txBody>
      </p:sp>
      <p:pic>
        <p:nvPicPr>
          <p:cNvPr id="9" name="Picture 8">
            <a:extLst>
              <a:ext uri="{FF2B5EF4-FFF2-40B4-BE49-F238E27FC236}">
                <a16:creationId xmlns:a16="http://schemas.microsoft.com/office/drawing/2014/main" id="{D57C89CE-09F5-F148-AF01-01058E36E4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spTree>
    <p:extLst>
      <p:ext uri="{BB962C8B-B14F-4D97-AF65-F5344CB8AC3E}">
        <p14:creationId xmlns:p14="http://schemas.microsoft.com/office/powerpoint/2010/main" val="37288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B474E-EA04-A149-ADAC-DC82C3C5BEF5}"/>
              </a:ext>
            </a:extLst>
          </p:cNvPr>
          <p:cNvSpPr>
            <a:spLocks noGrp="1"/>
          </p:cNvSpPr>
          <p:nvPr>
            <p:ph type="title"/>
          </p:nvPr>
        </p:nvSpPr>
        <p:spPr/>
        <p:txBody>
          <a:bodyPr/>
          <a:lstStyle/>
          <a:p>
            <a:r>
              <a:rPr lang="en-FI" dirty="0"/>
              <a:t>Reproducibility</a:t>
            </a:r>
          </a:p>
        </p:txBody>
      </p:sp>
      <p:pic>
        <p:nvPicPr>
          <p:cNvPr id="6" name="Content Placeholder 5">
            <a:extLst>
              <a:ext uri="{FF2B5EF4-FFF2-40B4-BE49-F238E27FC236}">
                <a16:creationId xmlns:a16="http://schemas.microsoft.com/office/drawing/2014/main" id="{0959DBA8-CC33-0248-A393-1E9C534D4BFE}"/>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4479" r="63939"/>
          <a:stretch/>
        </p:blipFill>
        <p:spPr>
          <a:xfrm rot="5400000">
            <a:off x="8009994" y="1156042"/>
            <a:ext cx="1069408" cy="6606746"/>
          </a:xfrm>
        </p:spPr>
      </p:pic>
      <p:pic>
        <p:nvPicPr>
          <p:cNvPr id="4" name="Picture 3">
            <a:extLst>
              <a:ext uri="{FF2B5EF4-FFF2-40B4-BE49-F238E27FC236}">
                <a16:creationId xmlns:a16="http://schemas.microsoft.com/office/drawing/2014/main" id="{AF139E15-7303-E549-B8B0-09EE261AB4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5556" r="4234"/>
          <a:stretch/>
        </p:blipFill>
        <p:spPr>
          <a:xfrm rot="5400000">
            <a:off x="7185173" y="-505454"/>
            <a:ext cx="2348348" cy="6236043"/>
          </a:xfrm>
          <a:prstGeom prst="rect">
            <a:avLst/>
          </a:prstGeom>
        </p:spPr>
      </p:pic>
      <p:pic>
        <p:nvPicPr>
          <p:cNvPr id="8" name="Picture 7">
            <a:extLst>
              <a:ext uri="{FF2B5EF4-FFF2-40B4-BE49-F238E27FC236}">
                <a16:creationId xmlns:a16="http://schemas.microsoft.com/office/drawing/2014/main" id="{DA166576-6D04-9145-9836-921C24A5C2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9309"/>
          <a:stretch/>
        </p:blipFill>
        <p:spPr>
          <a:xfrm rot="5400000">
            <a:off x="1536756" y="908080"/>
            <a:ext cx="2014527" cy="4425778"/>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ABBE38D-9C96-CD46-8DE8-F7031F366C8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pic>
        <p:nvPicPr>
          <p:cNvPr id="3" name="Picture 2">
            <a:extLst>
              <a:ext uri="{FF2B5EF4-FFF2-40B4-BE49-F238E27FC236}">
                <a16:creationId xmlns:a16="http://schemas.microsoft.com/office/drawing/2014/main" id="{F3EE4CC0-4227-9D4A-BE22-B81AC75F3777}"/>
              </a:ext>
            </a:extLst>
          </p:cNvPr>
          <p:cNvPicPr>
            <a:picLocks noChangeAspect="1"/>
          </p:cNvPicPr>
          <p:nvPr/>
        </p:nvPicPr>
        <p:blipFill>
          <a:blip r:embed="rId6"/>
          <a:stretch>
            <a:fillRect/>
          </a:stretch>
        </p:blipFill>
        <p:spPr>
          <a:xfrm>
            <a:off x="331130" y="5132088"/>
            <a:ext cx="6236045" cy="1649812"/>
          </a:xfrm>
          <a:prstGeom prst="rect">
            <a:avLst/>
          </a:prstGeom>
        </p:spPr>
      </p:pic>
    </p:spTree>
    <p:extLst>
      <p:ext uri="{BB962C8B-B14F-4D97-AF65-F5344CB8AC3E}">
        <p14:creationId xmlns:p14="http://schemas.microsoft.com/office/powerpoint/2010/main" val="1210006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9620F-DD30-DD48-9451-F3519116CBE3}"/>
              </a:ext>
            </a:extLst>
          </p:cNvPr>
          <p:cNvSpPr>
            <a:spLocks noGrp="1"/>
          </p:cNvSpPr>
          <p:nvPr>
            <p:ph type="title"/>
          </p:nvPr>
        </p:nvSpPr>
        <p:spPr/>
        <p:txBody>
          <a:bodyPr/>
          <a:lstStyle/>
          <a:p>
            <a:r>
              <a:rPr lang="en-FI" dirty="0"/>
              <a:t>Use color</a:t>
            </a:r>
          </a:p>
        </p:txBody>
      </p:sp>
      <p:pic>
        <p:nvPicPr>
          <p:cNvPr id="5" name="Content Placeholder 4">
            <a:extLst>
              <a:ext uri="{FF2B5EF4-FFF2-40B4-BE49-F238E27FC236}">
                <a16:creationId xmlns:a16="http://schemas.microsoft.com/office/drawing/2014/main" id="{F3D21D1C-394C-004A-B949-873A1A3B21E7}"/>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0692" r="40464" b="46781"/>
          <a:stretch/>
        </p:blipFill>
        <p:spPr>
          <a:xfrm rot="5400000">
            <a:off x="6878451" y="1504482"/>
            <a:ext cx="3527252" cy="5124214"/>
          </a:xfrm>
        </p:spPr>
      </p:pic>
      <p:pic>
        <p:nvPicPr>
          <p:cNvPr id="6" name="Picture 5">
            <a:extLst>
              <a:ext uri="{FF2B5EF4-FFF2-40B4-BE49-F238E27FC236}">
                <a16:creationId xmlns:a16="http://schemas.microsoft.com/office/drawing/2014/main" id="{485D7211-ACE2-7D4B-8A15-86C3057757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pic>
        <p:nvPicPr>
          <p:cNvPr id="7" name="Picture 6">
            <a:extLst>
              <a:ext uri="{FF2B5EF4-FFF2-40B4-BE49-F238E27FC236}">
                <a16:creationId xmlns:a16="http://schemas.microsoft.com/office/drawing/2014/main" id="{071B95BB-FEA1-4D46-B067-A6CBD78DED83}"/>
              </a:ext>
            </a:extLst>
          </p:cNvPr>
          <p:cNvPicPr>
            <a:picLocks noChangeAspect="1"/>
          </p:cNvPicPr>
          <p:nvPr/>
        </p:nvPicPr>
        <p:blipFill>
          <a:blip r:embed="rId4"/>
          <a:stretch>
            <a:fillRect/>
          </a:stretch>
        </p:blipFill>
        <p:spPr>
          <a:xfrm>
            <a:off x="838200" y="2432704"/>
            <a:ext cx="4274457" cy="3200400"/>
          </a:xfrm>
          <a:prstGeom prst="rect">
            <a:avLst/>
          </a:prstGeom>
          <a:effectLst>
            <a:outerShdw blurRad="165100" dist="38100" dir="2700000" sx="103000" sy="103000" algn="tl" rotWithShape="0">
              <a:prstClr val="black">
                <a:alpha val="40000"/>
              </a:prstClr>
            </a:outerShdw>
          </a:effectLst>
        </p:spPr>
      </p:pic>
    </p:spTree>
    <p:extLst>
      <p:ext uri="{BB962C8B-B14F-4D97-AF65-F5344CB8AC3E}">
        <p14:creationId xmlns:p14="http://schemas.microsoft.com/office/powerpoint/2010/main" val="2897880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1B0D6-AAD0-3E40-8490-B08149C56DB5}"/>
              </a:ext>
            </a:extLst>
          </p:cNvPr>
          <p:cNvSpPr>
            <a:spLocks noGrp="1"/>
          </p:cNvSpPr>
          <p:nvPr>
            <p:ph type="title"/>
          </p:nvPr>
        </p:nvSpPr>
        <p:spPr/>
        <p:txBody>
          <a:bodyPr/>
          <a:lstStyle/>
          <a:p>
            <a:r>
              <a:rPr lang="en-FI" dirty="0"/>
              <a:t>Too many digits</a:t>
            </a:r>
          </a:p>
        </p:txBody>
      </p:sp>
      <p:pic>
        <p:nvPicPr>
          <p:cNvPr id="5" name="Content Placeholder 4">
            <a:extLst>
              <a:ext uri="{FF2B5EF4-FFF2-40B4-BE49-F238E27FC236}">
                <a16:creationId xmlns:a16="http://schemas.microsoft.com/office/drawing/2014/main" id="{9BF45D3E-F387-8448-A57C-E222AB9C8239}"/>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25459"/>
          <a:stretch/>
        </p:blipFill>
        <p:spPr>
          <a:xfrm rot="5400000">
            <a:off x="2761567" y="-451321"/>
            <a:ext cx="4877136" cy="8723870"/>
          </a:xfrm>
          <a:solidFill>
            <a:schemeClr val="bg1"/>
          </a:solidFill>
          <a:ln w="38100">
            <a:solidFill>
              <a:srgbClr val="0070C0"/>
            </a:solidFill>
          </a:ln>
          <a:effectLst>
            <a:outerShdw blurRad="50800" dist="381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AB567F65-76DD-004E-91BA-BE262F6575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spTree>
    <p:extLst>
      <p:ext uri="{BB962C8B-B14F-4D97-AF65-F5344CB8AC3E}">
        <p14:creationId xmlns:p14="http://schemas.microsoft.com/office/powerpoint/2010/main" val="3712497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86F8F9-E21D-AA4B-9D6E-630C2F3452B7}"/>
              </a:ext>
            </a:extLst>
          </p:cNvPr>
          <p:cNvPicPr>
            <a:picLocks noChangeAspect="1"/>
          </p:cNvPicPr>
          <p:nvPr/>
        </p:nvPicPr>
        <p:blipFill>
          <a:blip r:embed="rId2"/>
          <a:stretch>
            <a:fillRect/>
          </a:stretch>
        </p:blipFill>
        <p:spPr>
          <a:xfrm>
            <a:off x="8066904" y="2108543"/>
            <a:ext cx="2918254" cy="2918254"/>
          </a:xfrm>
          <a:prstGeom prst="rect">
            <a:avLst/>
          </a:prstGeom>
        </p:spPr>
      </p:pic>
      <p:pic>
        <p:nvPicPr>
          <p:cNvPr id="5" name="Picture 4">
            <a:extLst>
              <a:ext uri="{FF2B5EF4-FFF2-40B4-BE49-F238E27FC236}">
                <a16:creationId xmlns:a16="http://schemas.microsoft.com/office/drawing/2014/main" id="{2B80163F-5A65-C442-86AE-59DF60438163}"/>
              </a:ext>
            </a:extLst>
          </p:cNvPr>
          <p:cNvPicPr>
            <a:picLocks noChangeAspect="1"/>
          </p:cNvPicPr>
          <p:nvPr/>
        </p:nvPicPr>
        <p:blipFill>
          <a:blip r:embed="rId3"/>
          <a:stretch>
            <a:fillRect/>
          </a:stretch>
        </p:blipFill>
        <p:spPr>
          <a:xfrm>
            <a:off x="687858" y="-218647"/>
            <a:ext cx="5910650" cy="7649076"/>
          </a:xfrm>
          <a:prstGeom prst="rect">
            <a:avLst/>
          </a:prstGeom>
        </p:spPr>
      </p:pic>
      <p:sp>
        <p:nvSpPr>
          <p:cNvPr id="6" name="Rectangle 5">
            <a:extLst>
              <a:ext uri="{FF2B5EF4-FFF2-40B4-BE49-F238E27FC236}">
                <a16:creationId xmlns:a16="http://schemas.microsoft.com/office/drawing/2014/main" id="{BFCC6D3D-D508-784B-A48A-CE550E5232DB}"/>
              </a:ext>
            </a:extLst>
          </p:cNvPr>
          <p:cNvSpPr/>
          <p:nvPr/>
        </p:nvSpPr>
        <p:spPr>
          <a:xfrm>
            <a:off x="4842932" y="204591"/>
            <a:ext cx="7145867" cy="369332"/>
          </a:xfrm>
          <a:prstGeom prst="rect">
            <a:avLst/>
          </a:prstGeom>
        </p:spPr>
        <p:txBody>
          <a:bodyPr wrap="square">
            <a:spAutoFit/>
          </a:bodyPr>
          <a:lstStyle/>
          <a:p>
            <a:r>
              <a:rPr lang="en-FI" dirty="0">
                <a:hlinkClick r:id="rId4"/>
              </a:rPr>
              <a:t>http://people.csail.mit.edu/billf/publications/How_To_Do_Research.pdf</a:t>
            </a:r>
            <a:endParaRPr lang="en-FI" dirty="0"/>
          </a:p>
        </p:txBody>
      </p:sp>
      <p:sp>
        <p:nvSpPr>
          <p:cNvPr id="7" name="TextBox 6">
            <a:extLst>
              <a:ext uri="{FF2B5EF4-FFF2-40B4-BE49-F238E27FC236}">
                <a16:creationId xmlns:a16="http://schemas.microsoft.com/office/drawing/2014/main" id="{DC7524B0-A310-C445-A1B8-93322ECADA3B}"/>
              </a:ext>
            </a:extLst>
          </p:cNvPr>
          <p:cNvSpPr txBox="1"/>
          <p:nvPr/>
        </p:nvSpPr>
        <p:spPr>
          <a:xfrm>
            <a:off x="8668871" y="5414682"/>
            <a:ext cx="2079812" cy="646331"/>
          </a:xfrm>
          <a:prstGeom prst="rect">
            <a:avLst/>
          </a:prstGeom>
          <a:noFill/>
        </p:spPr>
        <p:txBody>
          <a:bodyPr wrap="square" rtlCol="0">
            <a:spAutoFit/>
          </a:bodyPr>
          <a:lstStyle/>
          <a:p>
            <a:r>
              <a:rPr lang="en-FI" dirty="0"/>
              <a:t>Bill Freeman, MIT</a:t>
            </a:r>
          </a:p>
          <a:p>
            <a:r>
              <a:rPr lang="en-FI" dirty="0"/>
              <a:t>~90,000 citations</a:t>
            </a:r>
          </a:p>
        </p:txBody>
      </p:sp>
    </p:spTree>
    <p:extLst>
      <p:ext uri="{BB962C8B-B14F-4D97-AF65-F5344CB8AC3E}">
        <p14:creationId xmlns:p14="http://schemas.microsoft.com/office/powerpoint/2010/main" val="2689324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F423B-5896-DF40-A677-897B2B4EEBA4}"/>
              </a:ext>
            </a:extLst>
          </p:cNvPr>
          <p:cNvSpPr>
            <a:spLocks noGrp="1"/>
          </p:cNvSpPr>
          <p:nvPr>
            <p:ph type="title"/>
          </p:nvPr>
        </p:nvSpPr>
        <p:spPr/>
        <p:txBody>
          <a:bodyPr/>
          <a:lstStyle/>
          <a:p>
            <a:r>
              <a:rPr lang="en-FI" dirty="0"/>
              <a:t>Be precise</a:t>
            </a:r>
          </a:p>
        </p:txBody>
      </p:sp>
      <p:pic>
        <p:nvPicPr>
          <p:cNvPr id="5" name="Content Placeholder 4">
            <a:extLst>
              <a:ext uri="{FF2B5EF4-FFF2-40B4-BE49-F238E27FC236}">
                <a16:creationId xmlns:a16="http://schemas.microsoft.com/office/drawing/2014/main" id="{FE0D2204-8C72-2F4B-B680-7CBC927D515F}"/>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9779"/>
          <a:stretch/>
        </p:blipFill>
        <p:spPr>
          <a:xfrm rot="5400000">
            <a:off x="3640394" y="-498535"/>
            <a:ext cx="7216929" cy="11995175"/>
          </a:xfrm>
        </p:spPr>
      </p:pic>
      <p:pic>
        <p:nvPicPr>
          <p:cNvPr id="6" name="Picture 5">
            <a:extLst>
              <a:ext uri="{FF2B5EF4-FFF2-40B4-BE49-F238E27FC236}">
                <a16:creationId xmlns:a16="http://schemas.microsoft.com/office/drawing/2014/main" id="{9BF1F5CD-0DE2-C741-9861-CEC4932392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spTree>
    <p:extLst>
      <p:ext uri="{BB962C8B-B14F-4D97-AF65-F5344CB8AC3E}">
        <p14:creationId xmlns:p14="http://schemas.microsoft.com/office/powerpoint/2010/main" val="3922823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ED04-C849-594E-99EB-A070B009F06D}"/>
              </a:ext>
            </a:extLst>
          </p:cNvPr>
          <p:cNvSpPr>
            <a:spLocks noGrp="1"/>
          </p:cNvSpPr>
          <p:nvPr>
            <p:ph type="title"/>
          </p:nvPr>
        </p:nvSpPr>
        <p:spPr/>
        <p:txBody>
          <a:bodyPr/>
          <a:lstStyle/>
          <a:p>
            <a:r>
              <a:rPr lang="en-FI" dirty="0"/>
              <a:t>Report performance distribution</a:t>
            </a:r>
          </a:p>
        </p:txBody>
      </p:sp>
      <p:pic>
        <p:nvPicPr>
          <p:cNvPr id="5" name="Content Placeholder 4">
            <a:extLst>
              <a:ext uri="{FF2B5EF4-FFF2-40B4-BE49-F238E27FC236}">
                <a16:creationId xmlns:a16="http://schemas.microsoft.com/office/drawing/2014/main" id="{89D0FA36-76F6-A547-8687-769CCC08E63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50743"/>
          <a:stretch/>
        </p:blipFill>
        <p:spPr>
          <a:xfrm rot="5400000">
            <a:off x="4210254" y="-1543255"/>
            <a:ext cx="4052459" cy="10969564"/>
          </a:xfrm>
        </p:spPr>
      </p:pic>
      <p:pic>
        <p:nvPicPr>
          <p:cNvPr id="6" name="Picture 5">
            <a:extLst>
              <a:ext uri="{FF2B5EF4-FFF2-40B4-BE49-F238E27FC236}">
                <a16:creationId xmlns:a16="http://schemas.microsoft.com/office/drawing/2014/main" id="{0ED0C09D-E026-794A-AFF6-1A2BA4CC0A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spTree>
    <p:extLst>
      <p:ext uri="{BB962C8B-B14F-4D97-AF65-F5344CB8AC3E}">
        <p14:creationId xmlns:p14="http://schemas.microsoft.com/office/powerpoint/2010/main" val="417707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ED04-C849-594E-99EB-A070B009F06D}"/>
              </a:ext>
            </a:extLst>
          </p:cNvPr>
          <p:cNvSpPr>
            <a:spLocks noGrp="1"/>
          </p:cNvSpPr>
          <p:nvPr>
            <p:ph type="title"/>
          </p:nvPr>
        </p:nvSpPr>
        <p:spPr/>
        <p:txBody>
          <a:bodyPr/>
          <a:lstStyle/>
          <a:p>
            <a:r>
              <a:rPr lang="en-FI" dirty="0"/>
              <a:t>Report performance distribution</a:t>
            </a:r>
          </a:p>
        </p:txBody>
      </p:sp>
      <p:pic>
        <p:nvPicPr>
          <p:cNvPr id="5" name="Content Placeholder 4">
            <a:extLst>
              <a:ext uri="{FF2B5EF4-FFF2-40B4-BE49-F238E27FC236}">
                <a16:creationId xmlns:a16="http://schemas.microsoft.com/office/drawing/2014/main" id="{89D0FA36-76F6-A547-8687-769CCC08E63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50743"/>
          <a:stretch/>
        </p:blipFill>
        <p:spPr>
          <a:xfrm rot="5400000">
            <a:off x="4210254" y="-1543255"/>
            <a:ext cx="4052459" cy="10969564"/>
          </a:xfrm>
        </p:spPr>
      </p:pic>
      <p:pic>
        <p:nvPicPr>
          <p:cNvPr id="6" name="Picture 5">
            <a:extLst>
              <a:ext uri="{FF2B5EF4-FFF2-40B4-BE49-F238E27FC236}">
                <a16:creationId xmlns:a16="http://schemas.microsoft.com/office/drawing/2014/main" id="{0ED0C09D-E026-794A-AFF6-1A2BA4CC0A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18876" y="365125"/>
            <a:ext cx="970616" cy="970616"/>
          </a:xfrm>
          <a:prstGeom prst="rect">
            <a:avLst/>
          </a:prstGeom>
        </p:spPr>
      </p:pic>
      <p:cxnSp>
        <p:nvCxnSpPr>
          <p:cNvPr id="4" name="Straight Connector 3">
            <a:extLst>
              <a:ext uri="{FF2B5EF4-FFF2-40B4-BE49-F238E27FC236}">
                <a16:creationId xmlns:a16="http://schemas.microsoft.com/office/drawing/2014/main" id="{D31D5109-F3A3-9740-B145-F0E6B9672FF9}"/>
              </a:ext>
            </a:extLst>
          </p:cNvPr>
          <p:cNvCxnSpPr>
            <a:cxnSpLocks/>
          </p:cNvCxnSpPr>
          <p:nvPr/>
        </p:nvCxnSpPr>
        <p:spPr>
          <a:xfrm>
            <a:off x="1028921" y="3149600"/>
            <a:ext cx="10324879" cy="2547193"/>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89EA546-5A93-F14C-ACA3-46EE3197CF7C}"/>
              </a:ext>
            </a:extLst>
          </p:cNvPr>
          <p:cNvCxnSpPr>
            <a:cxnSpLocks/>
          </p:cNvCxnSpPr>
          <p:nvPr/>
        </p:nvCxnSpPr>
        <p:spPr>
          <a:xfrm flipV="1">
            <a:off x="1028921" y="3312160"/>
            <a:ext cx="10411378" cy="252274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B4AC597-B26C-124E-9E59-4D82E13B9B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23363" y="500606"/>
            <a:ext cx="860874" cy="970617"/>
          </a:xfrm>
          <a:prstGeom prst="rect">
            <a:avLst/>
          </a:prstGeom>
        </p:spPr>
      </p:pic>
      <p:sp>
        <p:nvSpPr>
          <p:cNvPr id="15" name="Rectangle 14">
            <a:extLst>
              <a:ext uri="{FF2B5EF4-FFF2-40B4-BE49-F238E27FC236}">
                <a16:creationId xmlns:a16="http://schemas.microsoft.com/office/drawing/2014/main" id="{8DBCD8FC-124D-D44F-8E21-1C3B24DAC3F4}"/>
              </a:ext>
            </a:extLst>
          </p:cNvPr>
          <p:cNvSpPr/>
          <p:nvPr/>
        </p:nvSpPr>
        <p:spPr>
          <a:xfrm>
            <a:off x="1028921" y="3149600"/>
            <a:ext cx="10492519" cy="281815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0" name="TextBox 9">
            <a:extLst>
              <a:ext uri="{FF2B5EF4-FFF2-40B4-BE49-F238E27FC236}">
                <a16:creationId xmlns:a16="http://schemas.microsoft.com/office/drawing/2014/main" id="{A477CD1E-B415-994F-B677-55262DE89557}"/>
              </a:ext>
            </a:extLst>
          </p:cNvPr>
          <p:cNvSpPr txBox="1"/>
          <p:nvPr/>
        </p:nvSpPr>
        <p:spPr>
          <a:xfrm>
            <a:off x="5741670" y="6211776"/>
            <a:ext cx="3211830" cy="400110"/>
          </a:xfrm>
          <a:prstGeom prst="rect">
            <a:avLst/>
          </a:prstGeom>
          <a:noFill/>
          <a:ln>
            <a:noFill/>
          </a:ln>
        </p:spPr>
        <p:txBody>
          <a:bodyPr wrap="square" rtlCol="0">
            <a:spAutoFit/>
          </a:bodyPr>
          <a:lstStyle/>
          <a:p>
            <a:r>
              <a:rPr lang="en-FI" sz="2000" dirty="0">
                <a:solidFill>
                  <a:srgbClr val="EA6447"/>
                </a:solidFill>
              </a:rPr>
              <a:t>All of these hide information</a:t>
            </a:r>
          </a:p>
        </p:txBody>
      </p:sp>
      <p:sp>
        <p:nvSpPr>
          <p:cNvPr id="11" name="Rectangle 10">
            <a:extLst>
              <a:ext uri="{FF2B5EF4-FFF2-40B4-BE49-F238E27FC236}">
                <a16:creationId xmlns:a16="http://schemas.microsoft.com/office/drawing/2014/main" id="{3F1CFEFD-1832-DA48-B2D3-56CA87417D12}"/>
              </a:ext>
            </a:extLst>
          </p:cNvPr>
          <p:cNvSpPr/>
          <p:nvPr/>
        </p:nvSpPr>
        <p:spPr>
          <a:xfrm>
            <a:off x="5544991" y="4172850"/>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273363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A57911-A618-2121-47EA-5EF91C9267A3}"/>
              </a:ext>
            </a:extLst>
          </p:cNvPr>
          <p:cNvPicPr>
            <a:picLocks noChangeAspect="1"/>
          </p:cNvPicPr>
          <p:nvPr/>
        </p:nvPicPr>
        <p:blipFill>
          <a:blip r:embed="rId2"/>
          <a:stretch>
            <a:fillRect/>
          </a:stretch>
        </p:blipFill>
        <p:spPr>
          <a:xfrm>
            <a:off x="7297655" y="3697947"/>
            <a:ext cx="4812211" cy="1631876"/>
          </a:xfrm>
          <a:prstGeom prst="rect">
            <a:avLst/>
          </a:prstGeom>
        </p:spPr>
      </p:pic>
      <p:sp>
        <p:nvSpPr>
          <p:cNvPr id="2" name="Title 1">
            <a:extLst>
              <a:ext uri="{FF2B5EF4-FFF2-40B4-BE49-F238E27FC236}">
                <a16:creationId xmlns:a16="http://schemas.microsoft.com/office/drawing/2014/main" id="{65C9F225-A6AC-604C-8100-B5CB2DF21407}"/>
              </a:ext>
            </a:extLst>
          </p:cNvPr>
          <p:cNvSpPr>
            <a:spLocks noGrp="1"/>
          </p:cNvSpPr>
          <p:nvPr>
            <p:ph type="title"/>
          </p:nvPr>
        </p:nvSpPr>
        <p:spPr>
          <a:xfrm>
            <a:off x="838200" y="111125"/>
            <a:ext cx="10515600" cy="1325563"/>
          </a:xfrm>
        </p:spPr>
        <p:txBody>
          <a:bodyPr/>
          <a:lstStyle/>
          <a:p>
            <a:r>
              <a:rPr lang="en-FI" dirty="0"/>
              <a:t>Show your distributions!</a:t>
            </a:r>
          </a:p>
        </p:txBody>
      </p:sp>
      <p:pic>
        <p:nvPicPr>
          <p:cNvPr id="4" name="Picture 3">
            <a:extLst>
              <a:ext uri="{FF2B5EF4-FFF2-40B4-BE49-F238E27FC236}">
                <a16:creationId xmlns:a16="http://schemas.microsoft.com/office/drawing/2014/main" id="{6052FAA1-D37B-BD42-8A30-9A943C882F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23363" y="378686"/>
            <a:ext cx="860874" cy="970617"/>
          </a:xfrm>
          <a:prstGeom prst="rect">
            <a:avLst/>
          </a:prstGeom>
        </p:spPr>
      </p:pic>
      <p:pic>
        <p:nvPicPr>
          <p:cNvPr id="6" name="Picture 5">
            <a:extLst>
              <a:ext uri="{FF2B5EF4-FFF2-40B4-BE49-F238E27FC236}">
                <a16:creationId xmlns:a16="http://schemas.microsoft.com/office/drawing/2014/main" id="{EE4B568D-C642-B64F-B653-49EE5C9F8C4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7627" y="3725592"/>
            <a:ext cx="2600961" cy="2299446"/>
          </a:xfrm>
          <a:prstGeom prst="rect">
            <a:avLst/>
          </a:prstGeom>
        </p:spPr>
      </p:pic>
      <p:pic>
        <p:nvPicPr>
          <p:cNvPr id="7" name="Picture 6">
            <a:extLst>
              <a:ext uri="{FF2B5EF4-FFF2-40B4-BE49-F238E27FC236}">
                <a16:creationId xmlns:a16="http://schemas.microsoft.com/office/drawing/2014/main" id="{EAC7BAE8-4F76-3145-9678-C2A8DBBAE7C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7230" y="1554480"/>
            <a:ext cx="3051528" cy="2053320"/>
          </a:xfrm>
          <a:prstGeom prst="rect">
            <a:avLst/>
          </a:prstGeom>
        </p:spPr>
      </p:pic>
      <p:pic>
        <p:nvPicPr>
          <p:cNvPr id="15" name="Picture 14">
            <a:extLst>
              <a:ext uri="{FF2B5EF4-FFF2-40B4-BE49-F238E27FC236}">
                <a16:creationId xmlns:a16="http://schemas.microsoft.com/office/drawing/2014/main" id="{98DE7172-8978-8F44-BE70-CDCDB744D1A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67574" y="1513424"/>
            <a:ext cx="3345466" cy="2415544"/>
          </a:xfrm>
          <a:prstGeom prst="rect">
            <a:avLst/>
          </a:prstGeom>
          <a:ln>
            <a:noFill/>
          </a:ln>
        </p:spPr>
      </p:pic>
      <p:sp>
        <p:nvSpPr>
          <p:cNvPr id="16" name="TextBox 15">
            <a:extLst>
              <a:ext uri="{FF2B5EF4-FFF2-40B4-BE49-F238E27FC236}">
                <a16:creationId xmlns:a16="http://schemas.microsoft.com/office/drawing/2014/main" id="{B382709B-A137-AF43-8DF0-F4FD94ED86E9}"/>
              </a:ext>
            </a:extLst>
          </p:cNvPr>
          <p:cNvSpPr txBox="1"/>
          <p:nvPr/>
        </p:nvSpPr>
        <p:spPr>
          <a:xfrm>
            <a:off x="7894320" y="986076"/>
            <a:ext cx="2392218" cy="400110"/>
          </a:xfrm>
          <a:prstGeom prst="rect">
            <a:avLst/>
          </a:prstGeom>
          <a:noFill/>
          <a:ln>
            <a:noFill/>
          </a:ln>
        </p:spPr>
        <p:txBody>
          <a:bodyPr wrap="square" rtlCol="0">
            <a:spAutoFit/>
          </a:bodyPr>
          <a:lstStyle/>
          <a:p>
            <a:r>
              <a:rPr lang="en-FI" sz="2000" dirty="0">
                <a:solidFill>
                  <a:srgbClr val="EA6447"/>
                </a:solidFill>
              </a:rPr>
              <a:t>Show both of these</a:t>
            </a:r>
          </a:p>
        </p:txBody>
      </p:sp>
      <p:sp>
        <p:nvSpPr>
          <p:cNvPr id="29" name="Freeform 28">
            <a:extLst>
              <a:ext uri="{FF2B5EF4-FFF2-40B4-BE49-F238E27FC236}">
                <a16:creationId xmlns:a16="http://schemas.microsoft.com/office/drawing/2014/main" id="{E8742B51-81E1-0749-BE9E-C9A86641C234}"/>
              </a:ext>
            </a:extLst>
          </p:cNvPr>
          <p:cNvSpPr/>
          <p:nvPr/>
        </p:nvSpPr>
        <p:spPr>
          <a:xfrm>
            <a:off x="5547360" y="1148080"/>
            <a:ext cx="2204720" cy="457200"/>
          </a:xfrm>
          <a:custGeom>
            <a:avLst/>
            <a:gdLst>
              <a:gd name="connsiteX0" fmla="*/ 2204720 w 2204720"/>
              <a:gd name="connsiteY0" fmla="*/ 0 h 457200"/>
              <a:gd name="connsiteX1" fmla="*/ 426720 w 2204720"/>
              <a:gd name="connsiteY1" fmla="*/ 81280 h 457200"/>
              <a:gd name="connsiteX2" fmla="*/ 0 w 2204720"/>
              <a:gd name="connsiteY2" fmla="*/ 457200 h 457200"/>
            </a:gdLst>
            <a:ahLst/>
            <a:cxnLst>
              <a:cxn ang="0">
                <a:pos x="connsiteX0" y="connsiteY0"/>
              </a:cxn>
              <a:cxn ang="0">
                <a:pos x="connsiteX1" y="connsiteY1"/>
              </a:cxn>
              <a:cxn ang="0">
                <a:pos x="connsiteX2" y="connsiteY2"/>
              </a:cxn>
            </a:cxnLst>
            <a:rect l="l" t="t" r="r" b="b"/>
            <a:pathLst>
              <a:path w="2204720" h="457200">
                <a:moveTo>
                  <a:pt x="2204720" y="0"/>
                </a:moveTo>
                <a:cubicBezTo>
                  <a:pt x="1499446" y="2540"/>
                  <a:pt x="794173" y="5080"/>
                  <a:pt x="426720" y="81280"/>
                </a:cubicBezTo>
                <a:cubicBezTo>
                  <a:pt x="59267" y="157480"/>
                  <a:pt x="29633" y="307340"/>
                  <a:pt x="0" y="457200"/>
                </a:cubicBezTo>
              </a:path>
            </a:pathLst>
          </a:custGeom>
          <a:noFill/>
          <a:ln w="381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EA6447"/>
              </a:solidFill>
            </a:endParaRPr>
          </a:p>
        </p:txBody>
      </p:sp>
      <p:sp>
        <p:nvSpPr>
          <p:cNvPr id="30" name="Freeform 29">
            <a:extLst>
              <a:ext uri="{FF2B5EF4-FFF2-40B4-BE49-F238E27FC236}">
                <a16:creationId xmlns:a16="http://schemas.microsoft.com/office/drawing/2014/main" id="{A63B0338-9B18-8547-B12A-4196150DCA63}"/>
              </a:ext>
            </a:extLst>
          </p:cNvPr>
          <p:cNvSpPr/>
          <p:nvPr/>
        </p:nvSpPr>
        <p:spPr>
          <a:xfrm>
            <a:off x="7366000" y="1310640"/>
            <a:ext cx="477520" cy="487680"/>
          </a:xfrm>
          <a:custGeom>
            <a:avLst/>
            <a:gdLst>
              <a:gd name="connsiteX0" fmla="*/ 477520 w 477520"/>
              <a:gd name="connsiteY0" fmla="*/ 0 h 487680"/>
              <a:gd name="connsiteX1" fmla="*/ 0 w 477520"/>
              <a:gd name="connsiteY1" fmla="*/ 487680 h 487680"/>
            </a:gdLst>
            <a:ahLst/>
            <a:cxnLst>
              <a:cxn ang="0">
                <a:pos x="connsiteX0" y="connsiteY0"/>
              </a:cxn>
              <a:cxn ang="0">
                <a:pos x="connsiteX1" y="connsiteY1"/>
              </a:cxn>
            </a:cxnLst>
            <a:rect l="l" t="t" r="r" b="b"/>
            <a:pathLst>
              <a:path w="477520" h="487680">
                <a:moveTo>
                  <a:pt x="477520" y="0"/>
                </a:moveTo>
                <a:lnTo>
                  <a:pt x="0" y="487680"/>
                </a:lnTo>
              </a:path>
            </a:pathLst>
          </a:custGeom>
          <a:noFill/>
          <a:ln w="381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EA6447"/>
              </a:solidFill>
            </a:endParaRPr>
          </a:p>
        </p:txBody>
      </p:sp>
      <p:sp>
        <p:nvSpPr>
          <p:cNvPr id="31" name="Oval 30">
            <a:extLst>
              <a:ext uri="{FF2B5EF4-FFF2-40B4-BE49-F238E27FC236}">
                <a16:creationId xmlns:a16="http://schemas.microsoft.com/office/drawing/2014/main" id="{8D457D79-87E5-1A46-AA04-BCD2A4913601}"/>
              </a:ext>
            </a:extLst>
          </p:cNvPr>
          <p:cNvSpPr/>
          <p:nvPr/>
        </p:nvSpPr>
        <p:spPr>
          <a:xfrm>
            <a:off x="6618996" y="1717040"/>
            <a:ext cx="899160" cy="22119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EA6447"/>
              </a:solidFill>
            </a:endParaRPr>
          </a:p>
        </p:txBody>
      </p:sp>
      <p:sp>
        <p:nvSpPr>
          <p:cNvPr id="32" name="Oval 31">
            <a:extLst>
              <a:ext uri="{FF2B5EF4-FFF2-40B4-BE49-F238E27FC236}">
                <a16:creationId xmlns:a16="http://schemas.microsoft.com/office/drawing/2014/main" id="{4ECF9832-11B8-8540-B507-A6C5989C3F75}"/>
              </a:ext>
            </a:extLst>
          </p:cNvPr>
          <p:cNvSpPr/>
          <p:nvPr/>
        </p:nvSpPr>
        <p:spPr>
          <a:xfrm>
            <a:off x="4904699" y="1639150"/>
            <a:ext cx="899160" cy="22119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solidFill>
                <a:srgbClr val="EA6447"/>
              </a:solidFill>
            </a:endParaRPr>
          </a:p>
        </p:txBody>
      </p:sp>
      <p:sp>
        <p:nvSpPr>
          <p:cNvPr id="13" name="Rectangle 12">
            <a:extLst>
              <a:ext uri="{FF2B5EF4-FFF2-40B4-BE49-F238E27FC236}">
                <a16:creationId xmlns:a16="http://schemas.microsoft.com/office/drawing/2014/main" id="{36B8F9A6-FBF8-9947-8A18-3158DE1A85CB}"/>
              </a:ext>
            </a:extLst>
          </p:cNvPr>
          <p:cNvSpPr/>
          <p:nvPr/>
        </p:nvSpPr>
        <p:spPr>
          <a:xfrm>
            <a:off x="8136614" y="1798320"/>
            <a:ext cx="393357" cy="1200329"/>
          </a:xfrm>
          <a:prstGeom prst="rect">
            <a:avLst/>
          </a:prstGeom>
        </p:spPr>
        <p:txBody>
          <a:bodyPr wrap="square">
            <a:spAutoFit/>
          </a:bodyPr>
          <a:lstStyle/>
          <a:p>
            <a:r>
              <a:rPr lang="en-FI" sz="7200" dirty="0"/>
              <a:t>👍</a:t>
            </a:r>
          </a:p>
        </p:txBody>
      </p:sp>
      <p:pic>
        <p:nvPicPr>
          <p:cNvPr id="14" name="Picture 13">
            <a:extLst>
              <a:ext uri="{FF2B5EF4-FFF2-40B4-BE49-F238E27FC236}">
                <a16:creationId xmlns:a16="http://schemas.microsoft.com/office/drawing/2014/main" id="{CBB80310-4350-274F-B97D-D44552110B3D}"/>
              </a:ext>
            </a:extLst>
          </p:cNvPr>
          <p:cNvPicPr>
            <a:picLocks noChangeAspect="1"/>
          </p:cNvPicPr>
          <p:nvPr/>
        </p:nvPicPr>
        <p:blipFill rotWithShape="1">
          <a:blip r:embed="rId7"/>
          <a:srcRect r="21318" b="74430"/>
          <a:stretch/>
        </p:blipFill>
        <p:spPr>
          <a:xfrm>
            <a:off x="4147769" y="5467984"/>
            <a:ext cx="6740773" cy="1114107"/>
          </a:xfrm>
          <a:prstGeom prst="rect">
            <a:avLst/>
          </a:prstGeom>
          <a:ln w="28575">
            <a:solidFill>
              <a:srgbClr val="FFC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1084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F96F6-AA62-2C4D-ABB8-7B23331E8A00}"/>
              </a:ext>
            </a:extLst>
          </p:cNvPr>
          <p:cNvSpPr>
            <a:spLocks noGrp="1"/>
          </p:cNvSpPr>
          <p:nvPr>
            <p:ph type="title"/>
          </p:nvPr>
        </p:nvSpPr>
        <p:spPr>
          <a:xfrm>
            <a:off x="3120881" y="2515755"/>
            <a:ext cx="10515600" cy="1325563"/>
          </a:xfrm>
        </p:spPr>
        <p:txBody>
          <a:bodyPr/>
          <a:lstStyle/>
          <a:p>
            <a:r>
              <a:rPr lang="en-FI" dirty="0"/>
              <a:t>My recommendations</a:t>
            </a:r>
          </a:p>
        </p:txBody>
      </p:sp>
      <p:pic>
        <p:nvPicPr>
          <p:cNvPr id="4" name="Picture 3">
            <a:extLst>
              <a:ext uri="{FF2B5EF4-FFF2-40B4-BE49-F238E27FC236}">
                <a16:creationId xmlns:a16="http://schemas.microsoft.com/office/drawing/2014/main" id="{B61EC574-2D2F-9142-AA04-DB9A8A9CF41A}"/>
              </a:ext>
            </a:extLst>
          </p:cNvPr>
          <p:cNvPicPr>
            <a:picLocks noChangeAspect="1"/>
          </p:cNvPicPr>
          <p:nvPr/>
        </p:nvPicPr>
        <p:blipFill>
          <a:blip r:embed="rId2"/>
          <a:stretch>
            <a:fillRect/>
          </a:stretch>
        </p:blipFill>
        <p:spPr>
          <a:xfrm>
            <a:off x="9311489" y="2008094"/>
            <a:ext cx="2082652" cy="2348146"/>
          </a:xfrm>
          <a:prstGeom prst="rect">
            <a:avLst/>
          </a:prstGeom>
        </p:spPr>
      </p:pic>
    </p:spTree>
    <p:extLst>
      <p:ext uri="{BB962C8B-B14F-4D97-AF65-F5344CB8AC3E}">
        <p14:creationId xmlns:p14="http://schemas.microsoft.com/office/powerpoint/2010/main" val="568460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F0CBC-C58F-CD49-A230-CC8B7B9D862B}"/>
              </a:ext>
            </a:extLst>
          </p:cNvPr>
          <p:cNvSpPr>
            <a:spLocks noGrp="1"/>
          </p:cNvSpPr>
          <p:nvPr>
            <p:ph type="title"/>
          </p:nvPr>
        </p:nvSpPr>
        <p:spPr/>
        <p:txBody>
          <a:bodyPr/>
          <a:lstStyle/>
          <a:p>
            <a:r>
              <a:rPr lang="en-FI" dirty="0"/>
              <a:t>Recognize sources of variability</a:t>
            </a:r>
          </a:p>
        </p:txBody>
      </p:sp>
      <p:sp>
        <p:nvSpPr>
          <p:cNvPr id="3" name="Content Placeholder 2">
            <a:extLst>
              <a:ext uri="{FF2B5EF4-FFF2-40B4-BE49-F238E27FC236}">
                <a16:creationId xmlns:a16="http://schemas.microsoft.com/office/drawing/2014/main" id="{CFBE0842-77F8-A740-83BC-6FC26796A559}"/>
              </a:ext>
            </a:extLst>
          </p:cNvPr>
          <p:cNvSpPr>
            <a:spLocks noGrp="1"/>
          </p:cNvSpPr>
          <p:nvPr>
            <p:ph idx="1"/>
          </p:nvPr>
        </p:nvSpPr>
        <p:spPr/>
        <p:txBody>
          <a:bodyPr>
            <a:normAutofit/>
          </a:bodyPr>
          <a:lstStyle/>
          <a:p>
            <a:r>
              <a:rPr lang="en-FI" dirty="0"/>
              <a:t>Always give some variance of all quantities (eg. accuracy)</a:t>
            </a:r>
          </a:p>
          <a:p>
            <a:r>
              <a:rPr lang="en-FI" dirty="0"/>
              <a:t>At least six sources of variability</a:t>
            </a:r>
          </a:p>
          <a:p>
            <a:pPr marL="914400" lvl="1" indent="-457200">
              <a:buFont typeface="+mj-lt"/>
              <a:buAutoNum type="arabicPeriod"/>
            </a:pPr>
            <a:r>
              <a:rPr lang="en-FI" dirty="0">
                <a:solidFill>
                  <a:srgbClr val="C00000"/>
                </a:solidFill>
              </a:rPr>
              <a:t>Test distribution</a:t>
            </a:r>
          </a:p>
          <a:p>
            <a:pPr marL="914400" lvl="1" indent="-457200">
              <a:buFont typeface="+mj-lt"/>
              <a:buAutoNum type="arabicPeriod"/>
            </a:pPr>
            <a:r>
              <a:rPr lang="en-FI" dirty="0">
                <a:solidFill>
                  <a:schemeClr val="accent6">
                    <a:lumMod val="75000"/>
                  </a:schemeClr>
                </a:solidFill>
              </a:rPr>
              <a:t>Function stochasticity</a:t>
            </a:r>
          </a:p>
          <a:p>
            <a:pPr marL="914400" lvl="1" indent="-457200">
              <a:buFont typeface="+mj-lt"/>
              <a:buAutoNum type="arabicPeriod"/>
            </a:pPr>
            <a:r>
              <a:rPr lang="en-FI" dirty="0">
                <a:solidFill>
                  <a:srgbClr val="FF0000"/>
                </a:solidFill>
              </a:rPr>
              <a:t>Parameter posterior</a:t>
            </a:r>
          </a:p>
          <a:p>
            <a:pPr marL="1371600" lvl="2" indent="-457200">
              <a:buFont typeface="+mj-lt"/>
              <a:buAutoNum type="arabicPeriod"/>
            </a:pPr>
            <a:r>
              <a:rPr lang="en-FI" dirty="0">
                <a:solidFill>
                  <a:srgbClr val="FFC000"/>
                </a:solidFill>
              </a:rPr>
              <a:t>Parameter initialisations</a:t>
            </a:r>
          </a:p>
          <a:p>
            <a:pPr marL="1371600" lvl="2" indent="-457200">
              <a:buFont typeface="+mj-lt"/>
              <a:buAutoNum type="arabicPeriod"/>
            </a:pPr>
            <a:r>
              <a:rPr lang="en-FI" dirty="0">
                <a:solidFill>
                  <a:srgbClr val="92D050"/>
                </a:solidFill>
              </a:rPr>
              <a:t>Hyperparameters</a:t>
            </a:r>
          </a:p>
          <a:p>
            <a:pPr marL="1371600" lvl="2" indent="-457200">
              <a:buFont typeface="+mj-lt"/>
              <a:buAutoNum type="arabicPeriod"/>
            </a:pPr>
            <a:r>
              <a:rPr lang="en-FI" dirty="0">
                <a:solidFill>
                  <a:srgbClr val="00B0F0"/>
                </a:solidFill>
              </a:rPr>
              <a:t>Training samples</a:t>
            </a:r>
          </a:p>
          <a:p>
            <a:pPr marL="1371600" lvl="2" indent="-457200">
              <a:buFont typeface="+mj-lt"/>
              <a:buAutoNum type="arabicPeriod"/>
            </a:pPr>
            <a:r>
              <a:rPr lang="en-FI" dirty="0">
                <a:solidFill>
                  <a:srgbClr val="7030A0"/>
                </a:solidFill>
              </a:rPr>
              <a:t>Random seed</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64A2B42-8274-8941-A075-2063C6B02B64}"/>
                  </a:ext>
                </a:extLst>
              </p:cNvPr>
              <p:cNvSpPr/>
              <p:nvPr/>
            </p:nvSpPr>
            <p:spPr>
              <a:xfrm>
                <a:off x="1280550" y="5547845"/>
                <a:ext cx="4922821" cy="76405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i-FI" sz="4000" b="0" i="1" smtClean="0">
                              <a:latin typeface="Cambria Math" panose="02040503050406030204" pitchFamily="18" charset="0"/>
                              <a:ea typeface="Cambria Math" panose="02040503050406030204" pitchFamily="18" charset="0"/>
                            </a:rPr>
                          </m:ctrlPr>
                        </m:sSubPr>
                        <m:e>
                          <m:r>
                            <m:rPr>
                              <m:sty m:val="p"/>
                            </m:rPr>
                            <a:rPr lang="el-GR" sz="4000" b="0" i="1" smtClean="0">
                              <a:latin typeface="Cambria Math" panose="02040503050406030204" pitchFamily="18" charset="0"/>
                              <a:ea typeface="Cambria Math" panose="02040503050406030204" pitchFamily="18" charset="0"/>
                            </a:rPr>
                            <m:t>Ε</m:t>
                          </m:r>
                        </m:e>
                        <m:sub>
                          <m:r>
                            <a:rPr lang="fi-FI" sz="4000" b="0" i="1" smtClean="0">
                              <a:latin typeface="Cambria Math" panose="02040503050406030204" pitchFamily="18" charset="0"/>
                              <a:ea typeface="Cambria Math" panose="02040503050406030204" pitchFamily="18" charset="0"/>
                            </a:rPr>
                            <m:t>𝑥</m:t>
                          </m:r>
                          <m:r>
                            <a:rPr lang="fi-FI" sz="4000" b="0" i="1" smtClean="0">
                              <a:latin typeface="Cambria Math" panose="02040503050406030204" pitchFamily="18" charset="0"/>
                              <a:ea typeface="Cambria Math" panose="02040503050406030204" pitchFamily="18" charset="0"/>
                            </a:rPr>
                            <m:t>∼</m:t>
                          </m:r>
                          <m:r>
                            <a:rPr lang="fi-FI" sz="4000" b="0" i="1" smtClean="0">
                              <a:latin typeface="Cambria Math" panose="02040503050406030204" pitchFamily="18" charset="0"/>
                              <a:ea typeface="Cambria Math" panose="02040503050406030204" pitchFamily="18" charset="0"/>
                            </a:rPr>
                            <m:t>𝑝</m:t>
                          </m:r>
                          <m:d>
                            <m:dPr>
                              <m:ctrlPr>
                                <a:rPr lang="fi-FI" sz="4000" b="0" i="1" smtClean="0">
                                  <a:latin typeface="Cambria Math" panose="02040503050406030204" pitchFamily="18" charset="0"/>
                                  <a:ea typeface="Cambria Math" panose="02040503050406030204" pitchFamily="18" charset="0"/>
                                </a:rPr>
                              </m:ctrlPr>
                            </m:dPr>
                            <m:e>
                              <m:sSub>
                                <m:sSubPr>
                                  <m:ctrlPr>
                                    <a:rPr lang="fi-FI" sz="4000" b="0" i="1" smtClean="0">
                                      <a:solidFill>
                                        <a:srgbClr val="C00000"/>
                                      </a:solidFill>
                                      <a:latin typeface="Cambria Math" panose="02040503050406030204" pitchFamily="18" charset="0"/>
                                      <a:ea typeface="Cambria Math" panose="02040503050406030204" pitchFamily="18" charset="0"/>
                                    </a:rPr>
                                  </m:ctrlPr>
                                </m:sSubPr>
                                <m:e>
                                  <m:r>
                                    <a:rPr lang="fi-FI" sz="4000" b="0" i="1" smtClean="0">
                                      <a:solidFill>
                                        <a:srgbClr val="C00000"/>
                                      </a:solidFill>
                                      <a:latin typeface="Cambria Math" panose="02040503050406030204" pitchFamily="18" charset="0"/>
                                      <a:ea typeface="Cambria Math" panose="02040503050406030204" pitchFamily="18" charset="0"/>
                                    </a:rPr>
                                    <m:t>𝑋</m:t>
                                  </m:r>
                                </m:e>
                                <m:sub>
                                  <m:r>
                                    <a:rPr lang="fi-FI" sz="4000" b="0" i="1" smtClean="0">
                                      <a:solidFill>
                                        <a:srgbClr val="C00000"/>
                                      </a:solidFill>
                                      <a:latin typeface="Cambria Math" panose="02040503050406030204" pitchFamily="18" charset="0"/>
                                      <a:ea typeface="Cambria Math" panose="02040503050406030204" pitchFamily="18" charset="0"/>
                                    </a:rPr>
                                    <m:t>𝑡𝑒𝑠𝑡</m:t>
                                  </m:r>
                                </m:sub>
                              </m:sSub>
                            </m:e>
                          </m:d>
                        </m:sub>
                      </m:sSub>
                      <m:r>
                        <a:rPr lang="fi-FI" sz="4000" b="0" i="1" smtClean="0">
                          <a:latin typeface="Cambria Math" panose="02040503050406030204" pitchFamily="18" charset="0"/>
                          <a:ea typeface="Cambria Math" panose="02040503050406030204" pitchFamily="18" charset="0"/>
                        </a:rPr>
                        <m:t>𝑓</m:t>
                      </m:r>
                      <m:d>
                        <m:dPr>
                          <m:ctrlPr>
                            <a:rPr lang="fi-FI" sz="4000" b="0" i="1" smtClean="0">
                              <a:latin typeface="Cambria Math" panose="02040503050406030204" pitchFamily="18" charset="0"/>
                              <a:ea typeface="Cambria Math" panose="02040503050406030204" pitchFamily="18" charset="0"/>
                            </a:rPr>
                          </m:ctrlPr>
                        </m:dPr>
                        <m:e>
                          <m:r>
                            <a:rPr lang="fi-FI" sz="4000" b="0" i="1" smtClean="0">
                              <a:latin typeface="Cambria Math" panose="02040503050406030204" pitchFamily="18" charset="0"/>
                              <a:ea typeface="Cambria Math" panose="02040503050406030204" pitchFamily="18" charset="0"/>
                            </a:rPr>
                            <m:t>𝑥</m:t>
                          </m:r>
                        </m:e>
                        <m:e>
                          <m:r>
                            <a:rPr lang="fi-FI" sz="4000" b="0" i="1" smtClean="0">
                              <a:solidFill>
                                <a:srgbClr val="FF0000"/>
                              </a:solidFill>
                              <a:latin typeface="Cambria Math" panose="02040503050406030204" pitchFamily="18" charset="0"/>
                              <a:ea typeface="Cambria Math" panose="02040503050406030204" pitchFamily="18" charset="0"/>
                            </a:rPr>
                            <m:t>𝜃</m:t>
                          </m:r>
                          <m:r>
                            <a:rPr lang="fi-FI" sz="4000" b="0" i="1" smtClean="0">
                              <a:solidFill>
                                <a:srgbClr val="FF0000"/>
                              </a:solidFill>
                              <a:latin typeface="Cambria Math" panose="02040503050406030204" pitchFamily="18" charset="0"/>
                              <a:ea typeface="Cambria Math" panose="02040503050406030204" pitchFamily="18" charset="0"/>
                            </a:rPr>
                            <m:t>,</m:t>
                          </m:r>
                          <m:r>
                            <a:rPr lang="fi-FI" sz="4000" b="0" i="1" smtClean="0">
                              <a:solidFill>
                                <a:schemeClr val="accent6">
                                  <a:lumMod val="75000"/>
                                </a:schemeClr>
                              </a:solidFill>
                              <a:latin typeface="Cambria Math" panose="02040503050406030204" pitchFamily="18" charset="0"/>
                              <a:ea typeface="Cambria Math" panose="02040503050406030204" pitchFamily="18" charset="0"/>
                            </a:rPr>
                            <m:t>𝜖</m:t>
                          </m:r>
                        </m:e>
                      </m:d>
                      <m:r>
                        <a:rPr lang="fi-FI" sz="4000" b="0" i="1" smtClean="0">
                          <a:latin typeface="Cambria Math" panose="02040503050406030204" pitchFamily="18" charset="0"/>
                        </a:rPr>
                        <m:t>𝑝</m:t>
                      </m:r>
                      <m:d>
                        <m:dPr>
                          <m:ctrlPr>
                            <a:rPr lang="fi-FI" sz="4000" b="0" i="1" smtClean="0">
                              <a:latin typeface="Cambria Math" panose="02040503050406030204" pitchFamily="18" charset="0"/>
                            </a:rPr>
                          </m:ctrlPr>
                        </m:dPr>
                        <m:e>
                          <m:r>
                            <a:rPr lang="fi-FI" sz="4000" b="0" i="1" smtClean="0">
                              <a:solidFill>
                                <a:srgbClr val="FF0000"/>
                              </a:solidFill>
                              <a:latin typeface="Cambria Math" panose="02040503050406030204" pitchFamily="18" charset="0"/>
                              <a:ea typeface="Cambria Math" panose="02040503050406030204" pitchFamily="18" charset="0"/>
                            </a:rPr>
                            <m:t>𝜃</m:t>
                          </m:r>
                        </m:e>
                        <m:e>
                          <m:sSub>
                            <m:sSubPr>
                              <m:ctrlPr>
                                <a:rPr lang="fi-FI" sz="4000" b="0" i="1" smtClean="0">
                                  <a:solidFill>
                                    <a:srgbClr val="FFC000"/>
                                  </a:solidFill>
                                  <a:latin typeface="Cambria Math" panose="02040503050406030204" pitchFamily="18" charset="0"/>
                                  <a:ea typeface="Cambria Math" panose="02040503050406030204" pitchFamily="18" charset="0"/>
                                </a:rPr>
                              </m:ctrlPr>
                            </m:sSubPr>
                            <m:e>
                              <m:r>
                                <a:rPr lang="fi-FI" sz="4000" b="0" i="1" smtClean="0">
                                  <a:solidFill>
                                    <a:srgbClr val="FFC000"/>
                                  </a:solidFill>
                                  <a:latin typeface="Cambria Math" panose="02040503050406030204" pitchFamily="18" charset="0"/>
                                  <a:ea typeface="Cambria Math" panose="02040503050406030204" pitchFamily="18" charset="0"/>
                                </a:rPr>
                                <m:t>𝜃</m:t>
                              </m:r>
                            </m:e>
                            <m:sub>
                              <m:r>
                                <a:rPr lang="fi-FI" sz="4000" b="0" i="1" smtClean="0">
                                  <a:solidFill>
                                    <a:srgbClr val="FFC000"/>
                                  </a:solidFill>
                                  <a:latin typeface="Cambria Math" panose="02040503050406030204" pitchFamily="18" charset="0"/>
                                  <a:ea typeface="Cambria Math" panose="02040503050406030204" pitchFamily="18" charset="0"/>
                                </a:rPr>
                                <m:t>0</m:t>
                              </m:r>
                            </m:sub>
                          </m:sSub>
                          <m:r>
                            <a:rPr lang="fi-FI" sz="4000" b="0" i="1" smtClean="0">
                              <a:latin typeface="Cambria Math" panose="02040503050406030204" pitchFamily="18" charset="0"/>
                              <a:ea typeface="Cambria Math" panose="02040503050406030204" pitchFamily="18" charset="0"/>
                            </a:rPr>
                            <m:t>, </m:t>
                          </m:r>
                          <m:r>
                            <a:rPr lang="fi-FI" sz="4000" b="0" i="1" smtClean="0">
                              <a:solidFill>
                                <a:srgbClr val="92D050"/>
                              </a:solidFill>
                              <a:latin typeface="Cambria Math" panose="02040503050406030204" pitchFamily="18" charset="0"/>
                              <a:ea typeface="Cambria Math" panose="02040503050406030204" pitchFamily="18" charset="0"/>
                            </a:rPr>
                            <m:t>𝛾</m:t>
                          </m:r>
                          <m:r>
                            <a:rPr lang="fi-FI" sz="4000" b="0" i="1" smtClean="0">
                              <a:latin typeface="Cambria Math" panose="02040503050406030204" pitchFamily="18" charset="0"/>
                              <a:ea typeface="Cambria Math" panose="02040503050406030204" pitchFamily="18" charset="0"/>
                            </a:rPr>
                            <m:t>, </m:t>
                          </m:r>
                          <m:sSub>
                            <m:sSubPr>
                              <m:ctrlPr>
                                <a:rPr lang="fi-FI" sz="4000" b="0" i="1" smtClean="0">
                                  <a:solidFill>
                                    <a:srgbClr val="00B0F0"/>
                                  </a:solidFill>
                                  <a:latin typeface="Cambria Math" panose="02040503050406030204" pitchFamily="18" charset="0"/>
                                  <a:ea typeface="Cambria Math" panose="02040503050406030204" pitchFamily="18" charset="0"/>
                                </a:rPr>
                              </m:ctrlPr>
                            </m:sSubPr>
                            <m:e>
                              <m:r>
                                <a:rPr lang="fi-FI" sz="4000" b="0" i="1" smtClean="0">
                                  <a:solidFill>
                                    <a:srgbClr val="00B0F0"/>
                                  </a:solidFill>
                                  <a:latin typeface="Cambria Math" panose="02040503050406030204" pitchFamily="18" charset="0"/>
                                  <a:ea typeface="Cambria Math" panose="02040503050406030204" pitchFamily="18" charset="0"/>
                                </a:rPr>
                                <m:t>𝑋</m:t>
                              </m:r>
                            </m:e>
                            <m:sub>
                              <m:r>
                                <a:rPr lang="fi-FI" sz="4000" b="0" i="1" smtClean="0">
                                  <a:solidFill>
                                    <a:srgbClr val="00B0F0"/>
                                  </a:solidFill>
                                  <a:latin typeface="Cambria Math" panose="02040503050406030204" pitchFamily="18" charset="0"/>
                                  <a:ea typeface="Cambria Math" panose="02040503050406030204" pitchFamily="18" charset="0"/>
                                </a:rPr>
                                <m:t>𝑡𝑟𝑎𝑖𝑛</m:t>
                              </m:r>
                            </m:sub>
                          </m:sSub>
                          <m:r>
                            <a:rPr lang="fi-FI" sz="4000" b="0" i="1" smtClean="0">
                              <a:latin typeface="Cambria Math" panose="02040503050406030204" pitchFamily="18" charset="0"/>
                              <a:ea typeface="Cambria Math" panose="02040503050406030204" pitchFamily="18" charset="0"/>
                            </a:rPr>
                            <m:t>, </m:t>
                          </m:r>
                          <m:r>
                            <a:rPr lang="fi-FI" sz="4000" b="0" i="1" smtClean="0">
                              <a:solidFill>
                                <a:srgbClr val="7030A0"/>
                              </a:solidFill>
                              <a:latin typeface="Cambria Math" panose="02040503050406030204" pitchFamily="18" charset="0"/>
                              <a:ea typeface="Cambria Math" panose="02040503050406030204" pitchFamily="18" charset="0"/>
                            </a:rPr>
                            <m:t>𝑠𝑒𝑒𝑑</m:t>
                          </m:r>
                        </m:e>
                      </m:d>
                      <m:r>
                        <a:rPr lang="fi-FI" sz="4000" b="0" i="1" smtClean="0">
                          <a:latin typeface="Cambria Math" panose="02040503050406030204" pitchFamily="18" charset="0"/>
                          <a:ea typeface="Cambria Math" panose="02040503050406030204" pitchFamily="18" charset="0"/>
                        </a:rPr>
                        <m:t> </m:t>
                      </m:r>
                    </m:oMath>
                  </m:oMathPara>
                </a14:m>
                <a:endParaRPr lang="en-FI" sz="3200" dirty="0"/>
              </a:p>
            </p:txBody>
          </p:sp>
        </mc:Choice>
        <mc:Fallback xmlns="">
          <p:sp>
            <p:nvSpPr>
              <p:cNvPr id="4" name="Rectangle 3">
                <a:extLst>
                  <a:ext uri="{FF2B5EF4-FFF2-40B4-BE49-F238E27FC236}">
                    <a16:creationId xmlns:a16="http://schemas.microsoft.com/office/drawing/2014/main" id="{F64A2B42-8274-8941-A075-2063C6B02B64}"/>
                  </a:ext>
                </a:extLst>
              </p:cNvPr>
              <p:cNvSpPr>
                <a:spLocks noRot="1" noChangeAspect="1" noMove="1" noResize="1" noEditPoints="1" noAdjustHandles="1" noChangeArrowheads="1" noChangeShapeType="1" noTextEdit="1"/>
              </p:cNvSpPr>
              <p:nvPr/>
            </p:nvSpPr>
            <p:spPr>
              <a:xfrm>
                <a:off x="1280550" y="5547845"/>
                <a:ext cx="4922821" cy="764055"/>
              </a:xfrm>
              <a:prstGeom prst="rect">
                <a:avLst/>
              </a:prstGeom>
              <a:blipFill>
                <a:blip r:embed="rId2"/>
                <a:stretch>
                  <a:fillRect l="-1546" r="-91753" b="-16393"/>
                </a:stretch>
              </a:blipFill>
            </p:spPr>
            <p:txBody>
              <a:bodyPr/>
              <a:lstStyle/>
              <a:p>
                <a:r>
                  <a:rPr lang="en-FI">
                    <a:noFill/>
                  </a:rPr>
                  <a:t> </a:t>
                </a:r>
              </a:p>
            </p:txBody>
          </p:sp>
        </mc:Fallback>
      </mc:AlternateContent>
      <p:sp>
        <p:nvSpPr>
          <p:cNvPr id="5" name="TextBox 4">
            <a:extLst>
              <a:ext uri="{FF2B5EF4-FFF2-40B4-BE49-F238E27FC236}">
                <a16:creationId xmlns:a16="http://schemas.microsoft.com/office/drawing/2014/main" id="{23AAC57D-EAEF-094D-9085-6752727BC9FC}"/>
              </a:ext>
            </a:extLst>
          </p:cNvPr>
          <p:cNvSpPr txBox="1"/>
          <p:nvPr/>
        </p:nvSpPr>
        <p:spPr>
          <a:xfrm>
            <a:off x="8302978" y="3273776"/>
            <a:ext cx="2722986" cy="156966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rtlCol="0">
            <a:spAutoFit/>
          </a:bodyPr>
          <a:lstStyle/>
          <a:p>
            <a:r>
              <a:rPr lang="en-FI" sz="2400" dirty="0"/>
              <a:t>A good paper demonstrates how the model behaves wrt all</a:t>
            </a:r>
            <a:r>
              <a:rPr lang="en-FI" sz="2400" dirty="0">
                <a:solidFill>
                  <a:srgbClr val="FF0000"/>
                </a:solidFill>
              </a:rPr>
              <a:t> </a:t>
            </a:r>
            <a:r>
              <a:rPr lang="en-FI" sz="2400" dirty="0"/>
              <a:t>sources</a:t>
            </a:r>
          </a:p>
        </p:txBody>
      </p:sp>
    </p:spTree>
    <p:extLst>
      <p:ext uri="{BB962C8B-B14F-4D97-AF65-F5344CB8AC3E}">
        <p14:creationId xmlns:p14="http://schemas.microsoft.com/office/powerpoint/2010/main" val="596483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91239-C201-124F-90F6-8DC2980D8AAA}"/>
              </a:ext>
            </a:extLst>
          </p:cNvPr>
          <p:cNvPicPr>
            <a:picLocks noChangeAspect="1"/>
          </p:cNvPicPr>
          <p:nvPr/>
        </p:nvPicPr>
        <p:blipFill>
          <a:blip r:embed="rId2"/>
          <a:stretch>
            <a:fillRect/>
          </a:stretch>
        </p:blipFill>
        <p:spPr>
          <a:xfrm>
            <a:off x="2587441" y="1191491"/>
            <a:ext cx="7734927" cy="5065281"/>
          </a:xfrm>
          <a:prstGeom prst="rect">
            <a:avLst/>
          </a:prstGeom>
        </p:spPr>
      </p:pic>
      <p:sp>
        <p:nvSpPr>
          <p:cNvPr id="2" name="Title 1">
            <a:extLst>
              <a:ext uri="{FF2B5EF4-FFF2-40B4-BE49-F238E27FC236}">
                <a16:creationId xmlns:a16="http://schemas.microsoft.com/office/drawing/2014/main" id="{D6C8DAE5-28AB-9E43-A65A-D4B30A9B807D}"/>
              </a:ext>
            </a:extLst>
          </p:cNvPr>
          <p:cNvSpPr>
            <a:spLocks noGrp="1"/>
          </p:cNvSpPr>
          <p:nvPr>
            <p:ph type="title"/>
          </p:nvPr>
        </p:nvSpPr>
        <p:spPr>
          <a:xfrm>
            <a:off x="838200" y="-13988"/>
            <a:ext cx="10515600" cy="1325563"/>
          </a:xfrm>
        </p:spPr>
        <p:txBody>
          <a:bodyPr/>
          <a:lstStyle/>
          <a:p>
            <a:r>
              <a:rPr lang="en-FI" dirty="0"/>
              <a:t>Do you understand your model?</a:t>
            </a:r>
            <a:br>
              <a:rPr lang="en-FI" dirty="0"/>
            </a:br>
            <a:r>
              <a:rPr lang="en-FI" sz="18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does your audience?</a:t>
            </a:r>
            <a:br>
              <a:rPr lang="en-FI" sz="18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br>
            <a:r>
              <a:rPr lang="en-FI" sz="18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do your reviewers?</a:t>
            </a:r>
            <a:endParaRPr lang="en-FI" sz="1800" dirty="0"/>
          </a:p>
        </p:txBody>
      </p:sp>
      <p:sp>
        <p:nvSpPr>
          <p:cNvPr id="4" name="TextBox 3">
            <a:extLst>
              <a:ext uri="{FF2B5EF4-FFF2-40B4-BE49-F238E27FC236}">
                <a16:creationId xmlns:a16="http://schemas.microsoft.com/office/drawing/2014/main" id="{0A6274C0-43E2-9A4E-9C8B-B7D1D0B23D60}"/>
              </a:ext>
            </a:extLst>
          </p:cNvPr>
          <p:cNvSpPr txBox="1"/>
          <p:nvPr/>
        </p:nvSpPr>
        <p:spPr>
          <a:xfrm>
            <a:off x="1904999" y="6488668"/>
            <a:ext cx="10882745" cy="369332"/>
          </a:xfrm>
          <a:prstGeom prst="rect">
            <a:avLst/>
          </a:prstGeom>
          <a:noFill/>
        </p:spPr>
        <p:txBody>
          <a:bodyPr wrap="square" rtlCol="0">
            <a:spAutoFit/>
          </a:bodyPr>
          <a:lstStyle/>
          <a:p>
            <a:r>
              <a:rPr lang="en-GB" dirty="0">
                <a:solidFill>
                  <a:schemeClr val="tx1">
                    <a:lumMod val="50000"/>
                    <a:lumOff val="50000"/>
                  </a:schemeClr>
                </a:solidFill>
              </a:rPr>
              <a:t>Liao, Gruen, Miller. Questioning the AI: Informing Design Practices for Explainable AI User Experiences, 2020</a:t>
            </a:r>
          </a:p>
        </p:txBody>
      </p:sp>
      <p:sp>
        <p:nvSpPr>
          <p:cNvPr id="7" name="Rectangle 6">
            <a:extLst>
              <a:ext uri="{FF2B5EF4-FFF2-40B4-BE49-F238E27FC236}">
                <a16:creationId xmlns:a16="http://schemas.microsoft.com/office/drawing/2014/main" id="{EE757427-A61E-0E4B-B9D2-A705E61FF2B4}"/>
              </a:ext>
            </a:extLst>
          </p:cNvPr>
          <p:cNvSpPr/>
          <p:nvPr/>
        </p:nvSpPr>
        <p:spPr>
          <a:xfrm>
            <a:off x="10715005" y="480578"/>
            <a:ext cx="800219" cy="830997"/>
          </a:xfrm>
          <a:prstGeom prst="rect">
            <a:avLst/>
          </a:prstGeom>
        </p:spPr>
        <p:txBody>
          <a:bodyPr wrap="none">
            <a:spAutoFit/>
          </a:bodyPr>
          <a:lstStyle/>
          <a:p>
            <a:r>
              <a:rPr lang="en-FI" sz="4800" dirty="0"/>
              <a:t>🤔</a:t>
            </a:r>
          </a:p>
        </p:txBody>
      </p:sp>
    </p:spTree>
    <p:extLst>
      <p:ext uri="{BB962C8B-B14F-4D97-AF65-F5344CB8AC3E}">
        <p14:creationId xmlns:p14="http://schemas.microsoft.com/office/powerpoint/2010/main" val="38904262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50734-9811-38C7-DB6A-6ADD4AAF78ED}"/>
              </a:ext>
            </a:extLst>
          </p:cNvPr>
          <p:cNvSpPr>
            <a:spLocks noGrp="1"/>
          </p:cNvSpPr>
          <p:nvPr>
            <p:ph type="title"/>
          </p:nvPr>
        </p:nvSpPr>
        <p:spPr/>
        <p:txBody>
          <a:bodyPr/>
          <a:lstStyle/>
          <a:p>
            <a:r>
              <a:rPr lang="en-FI" dirty="0"/>
              <a:t>Two scenarios</a:t>
            </a:r>
          </a:p>
        </p:txBody>
      </p:sp>
      <p:sp>
        <p:nvSpPr>
          <p:cNvPr id="3" name="Content Placeholder 2">
            <a:extLst>
              <a:ext uri="{FF2B5EF4-FFF2-40B4-BE49-F238E27FC236}">
                <a16:creationId xmlns:a16="http://schemas.microsoft.com/office/drawing/2014/main" id="{2669790C-FE04-9C27-2FAE-B749A70A72CA}"/>
              </a:ext>
            </a:extLst>
          </p:cNvPr>
          <p:cNvSpPr>
            <a:spLocks noGrp="1"/>
          </p:cNvSpPr>
          <p:nvPr>
            <p:ph idx="1"/>
          </p:nvPr>
        </p:nvSpPr>
        <p:spPr/>
        <p:txBody>
          <a:bodyPr/>
          <a:lstStyle/>
          <a:p>
            <a:r>
              <a:rPr lang="en-FI" dirty="0"/>
              <a:t>Students runs an experiment and gets great results, but doesn’t know why</a:t>
            </a:r>
          </a:p>
          <a:p>
            <a:endParaRPr lang="en-FI" dirty="0"/>
          </a:p>
          <a:p>
            <a:r>
              <a:rPr lang="en-FI" dirty="0"/>
              <a:t>Student runs an experiment and gets bad results, and doesn’t know why</a:t>
            </a:r>
          </a:p>
          <a:p>
            <a:endParaRPr lang="en-FI" dirty="0"/>
          </a:p>
          <a:p>
            <a:r>
              <a:rPr lang="en-FI" dirty="0"/>
              <a:t>Which one is better?</a:t>
            </a:r>
          </a:p>
          <a:p>
            <a:pPr lvl="1"/>
            <a:r>
              <a:rPr lang="en-FI" dirty="0">
                <a:highlight>
                  <a:srgbClr val="FFFF00"/>
                </a:highlight>
              </a:rPr>
              <a:t>Both are bad!</a:t>
            </a:r>
          </a:p>
        </p:txBody>
      </p:sp>
    </p:spTree>
    <p:extLst>
      <p:ext uri="{BB962C8B-B14F-4D97-AF65-F5344CB8AC3E}">
        <p14:creationId xmlns:p14="http://schemas.microsoft.com/office/powerpoint/2010/main" val="2716216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5958C-91A2-9F47-8289-6F34CEEC6E0E}"/>
              </a:ext>
            </a:extLst>
          </p:cNvPr>
          <p:cNvSpPr>
            <a:spLocks noGrp="1"/>
          </p:cNvSpPr>
          <p:nvPr>
            <p:ph type="title"/>
          </p:nvPr>
        </p:nvSpPr>
        <p:spPr/>
        <p:txBody>
          <a:bodyPr/>
          <a:lstStyle/>
          <a:p>
            <a:r>
              <a:rPr lang="en-FI" dirty="0"/>
              <a:t>Standard for publications is high!</a:t>
            </a:r>
          </a:p>
        </p:txBody>
      </p:sp>
      <p:pic>
        <p:nvPicPr>
          <p:cNvPr id="4" name="Picture 3">
            <a:extLst>
              <a:ext uri="{FF2B5EF4-FFF2-40B4-BE49-F238E27FC236}">
                <a16:creationId xmlns:a16="http://schemas.microsoft.com/office/drawing/2014/main" id="{B735240E-E079-034D-AD55-2A5EB877FBF4}"/>
              </a:ext>
            </a:extLst>
          </p:cNvPr>
          <p:cNvPicPr>
            <a:picLocks noChangeAspect="1"/>
          </p:cNvPicPr>
          <p:nvPr/>
        </p:nvPicPr>
        <p:blipFill>
          <a:blip r:embed="rId2"/>
          <a:stretch>
            <a:fillRect/>
          </a:stretch>
        </p:blipFill>
        <p:spPr>
          <a:xfrm>
            <a:off x="1812471" y="1690688"/>
            <a:ext cx="8567057" cy="4357009"/>
          </a:xfrm>
          <a:prstGeom prst="rect">
            <a:avLst/>
          </a:prstGeom>
          <a:ln w="28575">
            <a:solidFill>
              <a:srgbClr val="FFC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7226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61FDA-3801-080A-6B2B-B0D7B4A58192}"/>
              </a:ext>
            </a:extLst>
          </p:cNvPr>
          <p:cNvSpPr>
            <a:spLocks noGrp="1"/>
          </p:cNvSpPr>
          <p:nvPr>
            <p:ph type="title"/>
          </p:nvPr>
        </p:nvSpPr>
        <p:spPr/>
        <p:txBody>
          <a:bodyPr/>
          <a:lstStyle/>
          <a:p>
            <a:r>
              <a:rPr lang="en-FI" dirty="0"/>
              <a:t>On being precise</a:t>
            </a:r>
          </a:p>
        </p:txBody>
      </p:sp>
      <p:sp>
        <p:nvSpPr>
          <p:cNvPr id="3" name="Content Placeholder 2">
            <a:extLst>
              <a:ext uri="{FF2B5EF4-FFF2-40B4-BE49-F238E27FC236}">
                <a16:creationId xmlns:a16="http://schemas.microsoft.com/office/drawing/2014/main" id="{803C9363-265B-0517-111F-FE7DEE277818}"/>
              </a:ext>
            </a:extLst>
          </p:cNvPr>
          <p:cNvSpPr>
            <a:spLocks noGrp="1"/>
          </p:cNvSpPr>
          <p:nvPr>
            <p:ph idx="1"/>
          </p:nvPr>
        </p:nvSpPr>
        <p:spPr/>
        <p:txBody>
          <a:bodyPr>
            <a:normAutofit/>
          </a:bodyPr>
          <a:lstStyle/>
          <a:p>
            <a:r>
              <a:rPr lang="en-FI" dirty="0"/>
              <a:t>Sloppy presentation implies that you don’t care about your work</a:t>
            </a:r>
          </a:p>
          <a:p>
            <a:pPr lvl="1"/>
            <a:r>
              <a:rPr lang="en-FI" dirty="0"/>
              <a:t>Typos, mistakes, poor illustrations, missing citations</a:t>
            </a:r>
          </a:p>
          <a:p>
            <a:endParaRPr lang="en-FI" dirty="0"/>
          </a:p>
          <a:p>
            <a:r>
              <a:rPr lang="en-FI" dirty="0"/>
              <a:t>Typos signal that you did not bother to proofread your paper</a:t>
            </a:r>
          </a:p>
          <a:p>
            <a:pPr lvl="1"/>
            <a:r>
              <a:rPr lang="en-FI" dirty="0"/>
              <a:t>Fair enough, I won’t bother to read your paper either</a:t>
            </a:r>
          </a:p>
          <a:p>
            <a:endParaRPr lang="en-FI" dirty="0"/>
          </a:p>
          <a:p>
            <a:r>
              <a:rPr lang="en-FI" dirty="0"/>
              <a:t>There can not be any mistakes in math</a:t>
            </a:r>
          </a:p>
          <a:p>
            <a:pPr lvl="1"/>
            <a:r>
              <a:rPr lang="en-FI" dirty="0"/>
              <a:t>If you don’t understand the equations, why should the reader bother?</a:t>
            </a:r>
          </a:p>
          <a:p>
            <a:pPr marL="0" indent="0">
              <a:buNone/>
            </a:pPr>
            <a:r>
              <a:rPr lang="en-FI" dirty="0"/>
              <a:t> </a:t>
            </a:r>
          </a:p>
          <a:p>
            <a:pPr marL="0" indent="0">
              <a:buNone/>
            </a:pPr>
            <a:endParaRPr lang="en-FI" dirty="0"/>
          </a:p>
        </p:txBody>
      </p:sp>
    </p:spTree>
    <p:extLst>
      <p:ext uri="{BB962C8B-B14F-4D97-AF65-F5344CB8AC3E}">
        <p14:creationId xmlns:p14="http://schemas.microsoft.com/office/powerpoint/2010/main" val="1471553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315C1-F92B-2A4F-9640-50AA74C7CB74}"/>
              </a:ext>
            </a:extLst>
          </p:cNvPr>
          <p:cNvSpPr>
            <a:spLocks noGrp="1"/>
          </p:cNvSpPr>
          <p:nvPr>
            <p:ph type="title"/>
          </p:nvPr>
        </p:nvSpPr>
        <p:spPr>
          <a:xfrm>
            <a:off x="838200" y="365125"/>
            <a:ext cx="8906301" cy="1325563"/>
          </a:xfrm>
        </p:spPr>
        <p:txBody>
          <a:bodyPr/>
          <a:lstStyle/>
          <a:p>
            <a:r>
              <a:rPr lang="en-GB" dirty="0"/>
              <a:t>Please don’t tell me “it doesn’t work”. Of course it doesn’t work</a:t>
            </a:r>
            <a:endParaRPr lang="en-FI" dirty="0"/>
          </a:p>
        </p:txBody>
      </p:sp>
      <p:sp>
        <p:nvSpPr>
          <p:cNvPr id="4" name="Rectangle 3">
            <a:extLst>
              <a:ext uri="{FF2B5EF4-FFF2-40B4-BE49-F238E27FC236}">
                <a16:creationId xmlns:a16="http://schemas.microsoft.com/office/drawing/2014/main" id="{908E1F08-30EE-3346-99E4-52647D24B974}"/>
              </a:ext>
            </a:extLst>
          </p:cNvPr>
          <p:cNvSpPr/>
          <p:nvPr/>
        </p:nvSpPr>
        <p:spPr>
          <a:xfrm>
            <a:off x="428368" y="2457782"/>
            <a:ext cx="5180861" cy="3046988"/>
          </a:xfrm>
          <a:prstGeom prst="rect">
            <a:avLst/>
          </a:prstGeom>
          <a:ln w="38100">
            <a:solidFill>
              <a:srgbClr val="FF000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r>
              <a:rPr lang="en-GB" sz="2400" dirty="0"/>
              <a:t>What I want to hear instead is something like, “I’ve narrowed down the problem to step B. Until step A, you can see that it works, because you put in X and you get Y out, as we expect. You can see how it fails here at B. I’ve ruled out W and Z as the cause.” </a:t>
            </a:r>
          </a:p>
          <a:p>
            <a:pPr>
              <a:buFont typeface="Arial" panose="020B0604020202020204" pitchFamily="34" charset="0"/>
              <a:buChar char="•"/>
            </a:pPr>
            <a:endParaRPr lang="en-GB" sz="2400" dirty="0">
              <a:latin typeface="CMSY10"/>
            </a:endParaRPr>
          </a:p>
        </p:txBody>
      </p:sp>
      <p:pic>
        <p:nvPicPr>
          <p:cNvPr id="8" name="Picture 7">
            <a:extLst>
              <a:ext uri="{FF2B5EF4-FFF2-40B4-BE49-F238E27FC236}">
                <a16:creationId xmlns:a16="http://schemas.microsoft.com/office/drawing/2014/main" id="{0DFE65B4-0CFD-6547-BACC-C67E9D48FF3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35181" y="248070"/>
            <a:ext cx="980096" cy="980096"/>
          </a:xfrm>
          <a:prstGeom prst="rect">
            <a:avLst/>
          </a:prstGeom>
        </p:spPr>
      </p:pic>
      <p:sp>
        <p:nvSpPr>
          <p:cNvPr id="6" name="Rectangle 5">
            <a:extLst>
              <a:ext uri="{FF2B5EF4-FFF2-40B4-BE49-F238E27FC236}">
                <a16:creationId xmlns:a16="http://schemas.microsoft.com/office/drawing/2014/main" id="{E0A98A13-E79D-5440-AD2B-83380CAE9569}"/>
              </a:ext>
            </a:extLst>
          </p:cNvPr>
          <p:cNvSpPr/>
          <p:nvPr/>
        </p:nvSpPr>
        <p:spPr>
          <a:xfrm>
            <a:off x="6259035" y="2596951"/>
            <a:ext cx="5504597" cy="2308324"/>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txBody>
          <a:bodyPr wrap="square">
            <a:spAutoFit/>
          </a:bodyPr>
          <a:lstStyle/>
          <a:p>
            <a:r>
              <a:rPr lang="en-GB" sz="2400" dirty="0">
                <a:latin typeface="Times" pitchFamily="2" charset="0"/>
              </a:rPr>
              <a:t>Take things slowly. Verify your assumptions. Understand the thing, whatever it is–the program, the algorithm, or the proof. </a:t>
            </a:r>
            <a:r>
              <a:rPr lang="en-GB" sz="2400" dirty="0">
                <a:highlight>
                  <a:srgbClr val="FFFF00"/>
                </a:highlight>
                <a:latin typeface="Times" pitchFamily="2" charset="0"/>
              </a:rPr>
              <a:t>As you do experiments, only change one thing at a time</a:t>
            </a:r>
            <a:r>
              <a:rPr lang="en-GB" sz="2400" dirty="0">
                <a:latin typeface="Times" pitchFamily="2" charset="0"/>
              </a:rPr>
              <a:t>, so you know what the outcome of the experiment means. </a:t>
            </a:r>
          </a:p>
        </p:txBody>
      </p:sp>
    </p:spTree>
    <p:extLst>
      <p:ext uri="{BB962C8B-B14F-4D97-AF65-F5344CB8AC3E}">
        <p14:creationId xmlns:p14="http://schemas.microsoft.com/office/powerpoint/2010/main" val="3492361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F14D-63E2-A547-8A2B-3E3A40565B4F}"/>
              </a:ext>
            </a:extLst>
          </p:cNvPr>
          <p:cNvSpPr>
            <a:spLocks noGrp="1"/>
          </p:cNvSpPr>
          <p:nvPr>
            <p:ph type="title"/>
          </p:nvPr>
        </p:nvSpPr>
        <p:spPr/>
        <p:txBody>
          <a:bodyPr/>
          <a:lstStyle/>
          <a:p>
            <a:r>
              <a:rPr lang="en-FI" dirty="0"/>
              <a:t>Giving talks</a:t>
            </a:r>
          </a:p>
        </p:txBody>
      </p:sp>
      <p:sp>
        <p:nvSpPr>
          <p:cNvPr id="3" name="Content Placeholder 2">
            <a:extLst>
              <a:ext uri="{FF2B5EF4-FFF2-40B4-BE49-F238E27FC236}">
                <a16:creationId xmlns:a16="http://schemas.microsoft.com/office/drawing/2014/main" id="{810A5E18-D776-9147-835D-1E878862FCFF}"/>
              </a:ext>
            </a:extLst>
          </p:cNvPr>
          <p:cNvSpPr>
            <a:spLocks noGrp="1"/>
          </p:cNvSpPr>
          <p:nvPr>
            <p:ph idx="1"/>
          </p:nvPr>
        </p:nvSpPr>
        <p:spPr>
          <a:xfrm>
            <a:off x="838200" y="1825625"/>
            <a:ext cx="10515600" cy="4667250"/>
          </a:xfrm>
        </p:spPr>
        <p:txBody>
          <a:bodyPr>
            <a:normAutofit fontScale="62500" lnSpcReduction="20000"/>
          </a:bodyPr>
          <a:lstStyle/>
          <a:p>
            <a:r>
              <a:rPr lang="en-FI" dirty="0"/>
              <a:t>Don’t target your talk to experts of your domain</a:t>
            </a:r>
          </a:p>
          <a:p>
            <a:pPr lvl="1"/>
            <a:r>
              <a:rPr lang="en-FI" dirty="0">
                <a:solidFill>
                  <a:schemeClr val="tx1">
                    <a:lumMod val="50000"/>
                    <a:lumOff val="50000"/>
                  </a:schemeClr>
                </a:solidFill>
              </a:rPr>
              <a:t>They have already read your paper; they will cite you anyways</a:t>
            </a:r>
          </a:p>
          <a:p>
            <a:endParaRPr lang="en-FI" dirty="0">
              <a:highlight>
                <a:srgbClr val="FFFF00"/>
              </a:highlight>
            </a:endParaRPr>
          </a:p>
          <a:p>
            <a:r>
              <a:rPr lang="en-FI" dirty="0">
                <a:highlight>
                  <a:srgbClr val="FFFF00"/>
                </a:highlight>
              </a:rPr>
              <a:t>Target your talk to non-experts</a:t>
            </a:r>
          </a:p>
          <a:p>
            <a:pPr lvl="1"/>
            <a:r>
              <a:rPr lang="en-FI" dirty="0">
                <a:solidFill>
                  <a:schemeClr val="tx1">
                    <a:lumMod val="50000"/>
                    <a:lumOff val="50000"/>
                  </a:schemeClr>
                </a:solidFill>
              </a:rPr>
              <a:t>Conferences are a place to hear about new things</a:t>
            </a:r>
          </a:p>
          <a:p>
            <a:pPr lvl="1"/>
            <a:endParaRPr lang="en-FI" dirty="0"/>
          </a:p>
          <a:p>
            <a:r>
              <a:rPr lang="en-FI" dirty="0"/>
              <a:t>The audience has a limited mental budget</a:t>
            </a:r>
          </a:p>
          <a:p>
            <a:pPr lvl="1"/>
            <a:r>
              <a:rPr lang="en-FI" dirty="0">
                <a:solidFill>
                  <a:schemeClr val="tx1">
                    <a:lumMod val="50000"/>
                    <a:lumOff val="50000"/>
                  </a:schemeClr>
                </a:solidFill>
              </a:rPr>
              <a:t>The listener has to build a mental model of every equation</a:t>
            </a:r>
          </a:p>
          <a:p>
            <a:endParaRPr lang="en-FI" dirty="0"/>
          </a:p>
          <a:p>
            <a:r>
              <a:rPr lang="en-FI" dirty="0"/>
              <a:t>60% of people are visual learners</a:t>
            </a:r>
          </a:p>
          <a:p>
            <a:pPr lvl="1"/>
            <a:r>
              <a:rPr lang="en-FI" dirty="0">
                <a:solidFill>
                  <a:schemeClr val="tx1">
                    <a:lumMod val="50000"/>
                    <a:lumOff val="50000"/>
                  </a:schemeClr>
                </a:solidFill>
                <a:highlight>
                  <a:srgbClr val="FFFF00"/>
                </a:highlight>
              </a:rPr>
              <a:t>Visualise all math</a:t>
            </a:r>
            <a:r>
              <a:rPr lang="en-FI" dirty="0">
                <a:solidFill>
                  <a:schemeClr val="tx1">
                    <a:lumMod val="50000"/>
                    <a:lumOff val="50000"/>
                  </a:schemeClr>
                </a:solidFill>
              </a:rPr>
              <a:t>: If you can’t, can the audience?</a:t>
            </a:r>
          </a:p>
          <a:p>
            <a:pPr lvl="1"/>
            <a:r>
              <a:rPr lang="en-FI" dirty="0">
                <a:solidFill>
                  <a:schemeClr val="tx1">
                    <a:lumMod val="50000"/>
                    <a:lumOff val="50000"/>
                  </a:schemeClr>
                </a:solidFill>
              </a:rPr>
              <a:t>Don’t make audience think</a:t>
            </a:r>
          </a:p>
          <a:p>
            <a:pPr lvl="1"/>
            <a:r>
              <a:rPr lang="en-FI" dirty="0">
                <a:solidFill>
                  <a:schemeClr val="tx1">
                    <a:lumMod val="50000"/>
                    <a:lumOff val="50000"/>
                  </a:schemeClr>
                </a:solidFill>
              </a:rPr>
              <a:t>Color your math</a:t>
            </a:r>
          </a:p>
          <a:p>
            <a:pPr lvl="1"/>
            <a:endParaRPr lang="en-FI" dirty="0"/>
          </a:p>
          <a:p>
            <a:r>
              <a:rPr lang="en-FI" dirty="0"/>
              <a:t>After 5 equations or symbols half the people </a:t>
            </a:r>
            <a:r>
              <a:rPr lang="en-FI" b="1" i="1" dirty="0"/>
              <a:t>will</a:t>
            </a:r>
            <a:r>
              <a:rPr lang="en-FI" dirty="0"/>
              <a:t> stop listening</a:t>
            </a:r>
          </a:p>
          <a:p>
            <a:pPr lvl="1"/>
            <a:r>
              <a:rPr lang="en-FI" dirty="0">
                <a:solidFill>
                  <a:schemeClr val="tx1">
                    <a:lumMod val="50000"/>
                    <a:lumOff val="50000"/>
                  </a:schemeClr>
                </a:solidFill>
              </a:rPr>
              <a:t>Is all of your math </a:t>
            </a:r>
            <a:r>
              <a:rPr lang="en-FI" u="sng" dirty="0">
                <a:solidFill>
                  <a:schemeClr val="tx1">
                    <a:lumMod val="50000"/>
                    <a:lumOff val="50000"/>
                  </a:schemeClr>
                </a:solidFill>
              </a:rPr>
              <a:t>crucial</a:t>
            </a:r>
            <a:r>
              <a:rPr lang="en-FI" dirty="0">
                <a:solidFill>
                  <a:schemeClr val="tx1">
                    <a:lumMod val="50000"/>
                    <a:lumOff val="50000"/>
                  </a:schemeClr>
                </a:solidFill>
              </a:rPr>
              <a:t> for understanding?</a:t>
            </a:r>
          </a:p>
          <a:p>
            <a:pPr lvl="1"/>
            <a:r>
              <a:rPr lang="en-FI" dirty="0">
                <a:solidFill>
                  <a:schemeClr val="tx1">
                    <a:lumMod val="50000"/>
                    <a:lumOff val="50000"/>
                  </a:schemeClr>
                </a:solidFill>
              </a:rPr>
              <a:t>Can you replace math with figures?</a:t>
            </a:r>
          </a:p>
        </p:txBody>
      </p:sp>
    </p:spTree>
    <p:extLst>
      <p:ext uri="{BB962C8B-B14F-4D97-AF65-F5344CB8AC3E}">
        <p14:creationId xmlns:p14="http://schemas.microsoft.com/office/powerpoint/2010/main" val="325674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21D25-68A4-B647-86CC-43B9B8AE6893}"/>
              </a:ext>
            </a:extLst>
          </p:cNvPr>
          <p:cNvSpPr>
            <a:spLocks noGrp="1"/>
          </p:cNvSpPr>
          <p:nvPr>
            <p:ph type="title"/>
          </p:nvPr>
        </p:nvSpPr>
        <p:spPr/>
        <p:txBody>
          <a:bodyPr>
            <a:normAutofit/>
          </a:bodyPr>
          <a:lstStyle/>
          <a:p>
            <a:r>
              <a:rPr lang="en-FI" dirty="0"/>
              <a:t>Animate your presentations!</a:t>
            </a:r>
            <a:br>
              <a:rPr lang="en-FI" dirty="0"/>
            </a:br>
            <a:r>
              <a:rPr lang="en-FI" sz="2000" dirty="0">
                <a:solidFill>
                  <a:schemeClr val="tx1">
                    <a:lumMod val="50000"/>
                    <a:lumOff val="50000"/>
                  </a:schemeClr>
                </a:solidFill>
                <a:highlight>
                  <a:srgbClr val="FFFF00"/>
                </a:highlight>
                <a:latin typeface="Avenir Next" panose="020B0503020202020204" pitchFamily="34" charset="0"/>
              </a:rPr>
              <a:t>The math of this slide can be almost understood with no math!</a:t>
            </a:r>
            <a:endParaRPr lang="en-FI" dirty="0">
              <a:highlight>
                <a:srgbClr val="FFFF00"/>
              </a:highlight>
            </a:endParaRPr>
          </a:p>
        </p:txBody>
      </p:sp>
      <p:sp>
        <p:nvSpPr>
          <p:cNvPr id="3" name="Content Placeholder 2">
            <a:extLst>
              <a:ext uri="{FF2B5EF4-FFF2-40B4-BE49-F238E27FC236}">
                <a16:creationId xmlns:a16="http://schemas.microsoft.com/office/drawing/2014/main" id="{FBA645C3-B975-2541-B9A1-64E33570F01B}"/>
              </a:ext>
            </a:extLst>
          </p:cNvPr>
          <p:cNvSpPr>
            <a:spLocks noGrp="1"/>
          </p:cNvSpPr>
          <p:nvPr>
            <p:ph idx="1"/>
          </p:nvPr>
        </p:nvSpPr>
        <p:spPr/>
        <p:txBody>
          <a:bodyPr/>
          <a:lstStyle/>
          <a:p>
            <a:endParaRPr lang="en-FI" dirty="0"/>
          </a:p>
        </p:txBody>
      </p:sp>
      <p:pic>
        <p:nvPicPr>
          <p:cNvPr id="1026" name="Picture 2">
            <a:extLst>
              <a:ext uri="{FF2B5EF4-FFF2-40B4-BE49-F238E27FC236}">
                <a16:creationId xmlns:a16="http://schemas.microsoft.com/office/drawing/2014/main" id="{6CA392B5-9278-764F-AADB-3BED5848C4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2600" y="4390081"/>
            <a:ext cx="86868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variance Function Kernels for Avoiding Boundaries | SigOpt">
            <a:extLst>
              <a:ext uri="{FF2B5EF4-FFF2-40B4-BE49-F238E27FC236}">
                <a16:creationId xmlns:a16="http://schemas.microsoft.com/office/drawing/2014/main" id="{FAB9E718-8D9B-1B47-88E0-1F492F582F6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42735" y="1669103"/>
            <a:ext cx="5441778" cy="23321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08AFDC8-1311-CC48-9793-11AD57C6DA33}"/>
              </a:ext>
            </a:extLst>
          </p:cNvPr>
          <p:cNvSpPr/>
          <p:nvPr/>
        </p:nvSpPr>
        <p:spPr>
          <a:xfrm>
            <a:off x="10799804" y="539111"/>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1051677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EC2C7-0760-7940-824F-5CA7AFBD28C4}"/>
              </a:ext>
            </a:extLst>
          </p:cNvPr>
          <p:cNvSpPr>
            <a:spLocks noGrp="1"/>
          </p:cNvSpPr>
          <p:nvPr>
            <p:ph type="title"/>
          </p:nvPr>
        </p:nvSpPr>
        <p:spPr/>
        <p:txBody>
          <a:bodyPr/>
          <a:lstStyle/>
          <a:p>
            <a:r>
              <a:rPr lang="en-FI" dirty="0"/>
              <a:t>Wide aspect ratio looks nicer</a:t>
            </a:r>
            <a:br>
              <a:rPr lang="en-FI" dirty="0"/>
            </a:br>
            <a:r>
              <a:rPr lang="en-FI" sz="2000" dirty="0">
                <a:solidFill>
                  <a:schemeClr val="tx1">
                    <a:lumMod val="50000"/>
                    <a:lumOff val="50000"/>
                  </a:schemeClr>
                </a:solidFill>
                <a:latin typeface="Avenir Next" panose="020B0503020202020204" pitchFamily="34" charset="0"/>
              </a:rPr>
              <a:t>\</a:t>
            </a:r>
            <a:r>
              <a:rPr lang="en-GB" sz="2000" dirty="0" err="1">
                <a:solidFill>
                  <a:schemeClr val="tx1">
                    <a:lumMod val="50000"/>
                    <a:lumOff val="50000"/>
                  </a:schemeClr>
                </a:solidFill>
                <a:latin typeface="Avenir Next" panose="020B0503020202020204" pitchFamily="34" charset="0"/>
              </a:rPr>
              <a:t>documentclass</a:t>
            </a:r>
            <a:r>
              <a:rPr lang="en-GB" sz="2000" dirty="0">
                <a:solidFill>
                  <a:schemeClr val="tx1">
                    <a:lumMod val="50000"/>
                    <a:lumOff val="50000"/>
                  </a:schemeClr>
                </a:solidFill>
                <a:latin typeface="Avenir Next" panose="020B0503020202020204" pitchFamily="34" charset="0"/>
              </a:rPr>
              <a:t>[</a:t>
            </a:r>
            <a:r>
              <a:rPr lang="en-GB" sz="2000" dirty="0" err="1">
                <a:solidFill>
                  <a:schemeClr val="tx1">
                    <a:lumMod val="50000"/>
                    <a:lumOff val="50000"/>
                  </a:schemeClr>
                </a:solidFill>
                <a:latin typeface="Avenir Next" panose="020B0503020202020204" pitchFamily="34" charset="0"/>
              </a:rPr>
              <a:t>aspectratio</a:t>
            </a:r>
            <a:r>
              <a:rPr lang="en-GB" sz="2000" dirty="0">
                <a:solidFill>
                  <a:schemeClr val="tx1">
                    <a:lumMod val="50000"/>
                    <a:lumOff val="50000"/>
                  </a:schemeClr>
                </a:solidFill>
                <a:latin typeface="Avenir Next" panose="020B0503020202020204" pitchFamily="34" charset="0"/>
              </a:rPr>
              <a:t>=169]{beamer}</a:t>
            </a:r>
            <a:endParaRPr lang="en-FI" sz="2400" dirty="0">
              <a:solidFill>
                <a:schemeClr val="tx1">
                  <a:lumMod val="50000"/>
                  <a:lumOff val="50000"/>
                </a:schemeClr>
              </a:solidFill>
              <a:latin typeface="Avenir Next" panose="020B0503020202020204" pitchFamily="34" charset="0"/>
            </a:endParaRPr>
          </a:p>
        </p:txBody>
      </p:sp>
      <p:sp>
        <p:nvSpPr>
          <p:cNvPr id="6" name="Rectangle 5">
            <a:extLst>
              <a:ext uri="{FF2B5EF4-FFF2-40B4-BE49-F238E27FC236}">
                <a16:creationId xmlns:a16="http://schemas.microsoft.com/office/drawing/2014/main" id="{C575B720-8EDD-AE45-BD5B-CAA38F848217}"/>
              </a:ext>
            </a:extLst>
          </p:cNvPr>
          <p:cNvSpPr/>
          <p:nvPr/>
        </p:nvSpPr>
        <p:spPr>
          <a:xfrm>
            <a:off x="2829696" y="5356625"/>
            <a:ext cx="393357" cy="1200329"/>
          </a:xfrm>
          <a:prstGeom prst="rect">
            <a:avLst/>
          </a:prstGeom>
        </p:spPr>
        <p:txBody>
          <a:bodyPr wrap="square">
            <a:spAutoFit/>
          </a:bodyPr>
          <a:lstStyle/>
          <a:p>
            <a:r>
              <a:rPr lang="en-FI" sz="7200" dirty="0"/>
              <a:t>👍</a:t>
            </a:r>
          </a:p>
        </p:txBody>
      </p:sp>
      <p:pic>
        <p:nvPicPr>
          <p:cNvPr id="7" name="Picture 6">
            <a:extLst>
              <a:ext uri="{FF2B5EF4-FFF2-40B4-BE49-F238E27FC236}">
                <a16:creationId xmlns:a16="http://schemas.microsoft.com/office/drawing/2014/main" id="{ED0BCF2A-C3E2-9547-86B3-422B937248B1}"/>
              </a:ext>
            </a:extLst>
          </p:cNvPr>
          <p:cNvPicPr>
            <a:picLocks noChangeAspect="1"/>
          </p:cNvPicPr>
          <p:nvPr/>
        </p:nvPicPr>
        <p:blipFill>
          <a:blip r:embed="rId2"/>
          <a:stretch>
            <a:fillRect/>
          </a:stretch>
        </p:blipFill>
        <p:spPr>
          <a:xfrm>
            <a:off x="827687" y="2162429"/>
            <a:ext cx="5325086" cy="3002692"/>
          </a:xfrm>
          <a:prstGeom prst="rect">
            <a:avLst/>
          </a:prstGeom>
        </p:spPr>
      </p:pic>
      <p:pic>
        <p:nvPicPr>
          <p:cNvPr id="8" name="Picture 7">
            <a:extLst>
              <a:ext uri="{FF2B5EF4-FFF2-40B4-BE49-F238E27FC236}">
                <a16:creationId xmlns:a16="http://schemas.microsoft.com/office/drawing/2014/main" id="{5187A0E9-5E92-5449-BDFC-3D8A021A2D60}"/>
              </a:ext>
            </a:extLst>
          </p:cNvPr>
          <p:cNvPicPr>
            <a:picLocks noChangeAspect="1"/>
          </p:cNvPicPr>
          <p:nvPr/>
        </p:nvPicPr>
        <p:blipFill>
          <a:blip r:embed="rId3"/>
          <a:stretch>
            <a:fillRect/>
          </a:stretch>
        </p:blipFill>
        <p:spPr>
          <a:xfrm>
            <a:off x="7181604" y="2156251"/>
            <a:ext cx="3999200" cy="3002692"/>
          </a:xfrm>
          <a:prstGeom prst="rect">
            <a:avLst/>
          </a:prstGeom>
        </p:spPr>
      </p:pic>
      <p:cxnSp>
        <p:nvCxnSpPr>
          <p:cNvPr id="11" name="Straight Connector 10">
            <a:extLst>
              <a:ext uri="{FF2B5EF4-FFF2-40B4-BE49-F238E27FC236}">
                <a16:creationId xmlns:a16="http://schemas.microsoft.com/office/drawing/2014/main" id="{4A8C2C97-0246-E440-85F3-1F2EB4333726}"/>
              </a:ext>
            </a:extLst>
          </p:cNvPr>
          <p:cNvCxnSpPr/>
          <p:nvPr/>
        </p:nvCxnSpPr>
        <p:spPr>
          <a:xfrm flipH="1">
            <a:off x="7494494" y="1622612"/>
            <a:ext cx="3119718" cy="4141694"/>
          </a:xfrm>
          <a:prstGeom prst="line">
            <a:avLst/>
          </a:prstGeom>
          <a:ln w="1270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E095BBB-49B9-3B48-AF10-3D081CCC522C}"/>
              </a:ext>
            </a:extLst>
          </p:cNvPr>
          <p:cNvCxnSpPr/>
          <p:nvPr/>
        </p:nvCxnSpPr>
        <p:spPr>
          <a:xfrm>
            <a:off x="7566212" y="1699057"/>
            <a:ext cx="3415553" cy="3930778"/>
          </a:xfrm>
          <a:prstGeom prst="line">
            <a:avLst/>
          </a:prstGeom>
          <a:ln w="1270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398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3A655-6FC6-049C-F9FD-AF81113ABA59}"/>
              </a:ext>
            </a:extLst>
          </p:cNvPr>
          <p:cNvSpPr>
            <a:spLocks noGrp="1"/>
          </p:cNvSpPr>
          <p:nvPr>
            <p:ph type="title"/>
          </p:nvPr>
        </p:nvSpPr>
        <p:spPr/>
        <p:txBody>
          <a:bodyPr/>
          <a:lstStyle/>
          <a:p>
            <a:r>
              <a:rPr lang="en-FI" dirty="0"/>
              <a:t>Remove unnecessary stuff</a:t>
            </a:r>
          </a:p>
        </p:txBody>
      </p:sp>
      <p:sp>
        <p:nvSpPr>
          <p:cNvPr id="3" name="Content Placeholder 2">
            <a:extLst>
              <a:ext uri="{FF2B5EF4-FFF2-40B4-BE49-F238E27FC236}">
                <a16:creationId xmlns:a16="http://schemas.microsoft.com/office/drawing/2014/main" id="{1CB25FCF-FAE8-E358-8FC8-65ABFB6C8DF0}"/>
              </a:ext>
            </a:extLst>
          </p:cNvPr>
          <p:cNvSpPr>
            <a:spLocks noGrp="1"/>
          </p:cNvSpPr>
          <p:nvPr>
            <p:ph idx="1"/>
          </p:nvPr>
        </p:nvSpPr>
        <p:spPr/>
        <p:txBody>
          <a:bodyPr/>
          <a:lstStyle/>
          <a:p>
            <a:endParaRPr lang="en-FI"/>
          </a:p>
        </p:txBody>
      </p:sp>
      <p:pic>
        <p:nvPicPr>
          <p:cNvPr id="1026" name="Picture 2" descr="Beamer - Overleaf, Online LaTeX Editor">
            <a:extLst>
              <a:ext uri="{FF2B5EF4-FFF2-40B4-BE49-F238E27FC236}">
                <a16:creationId xmlns:a16="http://schemas.microsoft.com/office/drawing/2014/main" id="{FBBCCDFA-7285-5C3D-BFEB-3A5DE15AE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7394" y="1631371"/>
            <a:ext cx="6330765" cy="47398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F40B92C-3CF0-8704-8756-CE6FC4585429}"/>
              </a:ext>
            </a:extLst>
          </p:cNvPr>
          <p:cNvSpPr/>
          <p:nvPr/>
        </p:nvSpPr>
        <p:spPr>
          <a:xfrm>
            <a:off x="7339584" y="5900928"/>
            <a:ext cx="2560320" cy="377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Rectangle 4">
            <a:extLst>
              <a:ext uri="{FF2B5EF4-FFF2-40B4-BE49-F238E27FC236}">
                <a16:creationId xmlns:a16="http://schemas.microsoft.com/office/drawing/2014/main" id="{396CC223-F7B8-2596-A2C7-B562CB5CC188}"/>
              </a:ext>
            </a:extLst>
          </p:cNvPr>
          <p:cNvSpPr/>
          <p:nvPr/>
        </p:nvSpPr>
        <p:spPr>
          <a:xfrm>
            <a:off x="3242224" y="6114923"/>
            <a:ext cx="3915615" cy="377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Rectangle 5">
            <a:extLst>
              <a:ext uri="{FF2B5EF4-FFF2-40B4-BE49-F238E27FC236}">
                <a16:creationId xmlns:a16="http://schemas.microsoft.com/office/drawing/2014/main" id="{25AEAAAB-1F6A-E2B8-A46A-6476B0463375}"/>
              </a:ext>
            </a:extLst>
          </p:cNvPr>
          <p:cNvSpPr/>
          <p:nvPr/>
        </p:nvSpPr>
        <p:spPr>
          <a:xfrm>
            <a:off x="3242223" y="1534732"/>
            <a:ext cx="6657681" cy="550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808061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582F-848E-F147-826E-EE385418A8C4}"/>
              </a:ext>
            </a:extLst>
          </p:cNvPr>
          <p:cNvSpPr>
            <a:spLocks noGrp="1"/>
          </p:cNvSpPr>
          <p:nvPr>
            <p:ph type="title"/>
          </p:nvPr>
        </p:nvSpPr>
        <p:spPr/>
        <p:txBody>
          <a:bodyPr/>
          <a:lstStyle/>
          <a:p>
            <a:r>
              <a:rPr lang="en-FI" dirty="0"/>
              <a:t>Annotate plots</a:t>
            </a:r>
            <a:br>
              <a:rPr lang="en-FI" dirty="0"/>
            </a:br>
            <a:r>
              <a:rPr lang="en-FI" sz="2000" dirty="0">
                <a:highlight>
                  <a:srgbClr val="FFFF00"/>
                </a:highlight>
              </a:rPr>
              <a:t>Help the reader!</a:t>
            </a:r>
            <a:endParaRPr lang="en-FI" dirty="0">
              <a:highlight>
                <a:srgbClr val="FFFF00"/>
              </a:highlight>
            </a:endParaRPr>
          </a:p>
        </p:txBody>
      </p:sp>
      <p:pic>
        <p:nvPicPr>
          <p:cNvPr id="4" name="Picture 3">
            <a:extLst>
              <a:ext uri="{FF2B5EF4-FFF2-40B4-BE49-F238E27FC236}">
                <a16:creationId xmlns:a16="http://schemas.microsoft.com/office/drawing/2014/main" id="{7BBC7371-EA41-0241-AC73-9FBBFC8DFAD2}"/>
              </a:ext>
            </a:extLst>
          </p:cNvPr>
          <p:cNvPicPr>
            <a:picLocks noChangeAspect="1"/>
          </p:cNvPicPr>
          <p:nvPr/>
        </p:nvPicPr>
        <p:blipFill>
          <a:blip r:embed="rId2"/>
          <a:stretch>
            <a:fillRect/>
          </a:stretch>
        </p:blipFill>
        <p:spPr>
          <a:xfrm>
            <a:off x="985366" y="4044648"/>
            <a:ext cx="4097380" cy="2448227"/>
          </a:xfrm>
          <a:prstGeom prst="rect">
            <a:avLst/>
          </a:prstGeom>
        </p:spPr>
      </p:pic>
      <p:pic>
        <p:nvPicPr>
          <p:cNvPr id="5" name="Picture 4">
            <a:extLst>
              <a:ext uri="{FF2B5EF4-FFF2-40B4-BE49-F238E27FC236}">
                <a16:creationId xmlns:a16="http://schemas.microsoft.com/office/drawing/2014/main" id="{6DC16955-CE00-5C47-BD7F-5D4242CE5B46}"/>
              </a:ext>
            </a:extLst>
          </p:cNvPr>
          <p:cNvPicPr>
            <a:picLocks noChangeAspect="1"/>
          </p:cNvPicPr>
          <p:nvPr/>
        </p:nvPicPr>
        <p:blipFill>
          <a:blip r:embed="rId3"/>
          <a:stretch>
            <a:fillRect/>
          </a:stretch>
        </p:blipFill>
        <p:spPr>
          <a:xfrm>
            <a:off x="5993997" y="3092879"/>
            <a:ext cx="4580986" cy="3280212"/>
          </a:xfrm>
          <a:prstGeom prst="rect">
            <a:avLst/>
          </a:prstGeom>
        </p:spPr>
      </p:pic>
      <p:sp>
        <p:nvSpPr>
          <p:cNvPr id="6" name="Rectangle 5">
            <a:extLst>
              <a:ext uri="{FF2B5EF4-FFF2-40B4-BE49-F238E27FC236}">
                <a16:creationId xmlns:a16="http://schemas.microsoft.com/office/drawing/2014/main" id="{67712060-8290-7F40-98CF-1A70835B57FC}"/>
              </a:ext>
            </a:extLst>
          </p:cNvPr>
          <p:cNvSpPr/>
          <p:nvPr/>
        </p:nvSpPr>
        <p:spPr>
          <a:xfrm>
            <a:off x="10787447" y="230188"/>
            <a:ext cx="393357" cy="1200329"/>
          </a:xfrm>
          <a:prstGeom prst="rect">
            <a:avLst/>
          </a:prstGeom>
        </p:spPr>
        <p:txBody>
          <a:bodyPr wrap="square">
            <a:spAutoFit/>
          </a:bodyPr>
          <a:lstStyle/>
          <a:p>
            <a:r>
              <a:rPr lang="en-FI" sz="7200" dirty="0"/>
              <a:t>👍</a:t>
            </a:r>
          </a:p>
        </p:txBody>
      </p:sp>
      <p:pic>
        <p:nvPicPr>
          <p:cNvPr id="3" name="Picture 2">
            <a:extLst>
              <a:ext uri="{FF2B5EF4-FFF2-40B4-BE49-F238E27FC236}">
                <a16:creationId xmlns:a16="http://schemas.microsoft.com/office/drawing/2014/main" id="{5F42545F-2F5C-B34A-909B-210F6BDA9B7B}"/>
              </a:ext>
            </a:extLst>
          </p:cNvPr>
          <p:cNvPicPr>
            <a:picLocks noChangeAspect="1"/>
          </p:cNvPicPr>
          <p:nvPr/>
        </p:nvPicPr>
        <p:blipFill>
          <a:blip r:embed="rId4"/>
          <a:stretch>
            <a:fillRect/>
          </a:stretch>
        </p:blipFill>
        <p:spPr>
          <a:xfrm>
            <a:off x="5444127" y="784954"/>
            <a:ext cx="4550312" cy="1888096"/>
          </a:xfrm>
          <a:prstGeom prst="rect">
            <a:avLst/>
          </a:prstGeom>
        </p:spPr>
      </p:pic>
      <p:pic>
        <p:nvPicPr>
          <p:cNvPr id="2050" name="Picture 2">
            <a:extLst>
              <a:ext uri="{FF2B5EF4-FFF2-40B4-BE49-F238E27FC236}">
                <a16:creationId xmlns:a16="http://schemas.microsoft.com/office/drawing/2014/main" id="{180D3890-972B-FB4E-B7DC-91E8190731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33809" y="1690688"/>
            <a:ext cx="2550957" cy="1964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155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EC2C7-0760-7940-824F-5CA7AFBD28C4}"/>
              </a:ext>
            </a:extLst>
          </p:cNvPr>
          <p:cNvSpPr>
            <a:spLocks noGrp="1"/>
          </p:cNvSpPr>
          <p:nvPr>
            <p:ph type="title"/>
          </p:nvPr>
        </p:nvSpPr>
        <p:spPr/>
        <p:txBody>
          <a:bodyPr>
            <a:normAutofit/>
          </a:bodyPr>
          <a:lstStyle/>
          <a:p>
            <a:r>
              <a:rPr lang="en-FI" dirty="0"/>
              <a:t>Include </a:t>
            </a:r>
            <a:r>
              <a:rPr lang="en-FI" i="1" dirty="0"/>
              <a:t>scope table</a:t>
            </a:r>
            <a:br>
              <a:rPr lang="en-FI" dirty="0"/>
            </a:br>
            <a:r>
              <a:rPr lang="en-FI" sz="2000" dirty="0">
                <a:highlight>
                  <a:srgbClr val="FFFF00"/>
                </a:highlight>
              </a:rPr>
              <a:t>Define the context!</a:t>
            </a:r>
            <a:r>
              <a:rPr lang="en-FI" sz="2000" dirty="0"/>
              <a:t> </a:t>
            </a:r>
            <a:endParaRPr lang="en-FI" dirty="0">
              <a:solidFill>
                <a:schemeClr val="tx1">
                  <a:lumMod val="65000"/>
                  <a:lumOff val="35000"/>
                </a:schemeClr>
              </a:solidFill>
              <a:highlight>
                <a:srgbClr val="FFFF00"/>
              </a:highlight>
            </a:endParaRPr>
          </a:p>
        </p:txBody>
      </p:sp>
      <p:pic>
        <p:nvPicPr>
          <p:cNvPr id="4" name="Picture 3">
            <a:extLst>
              <a:ext uri="{FF2B5EF4-FFF2-40B4-BE49-F238E27FC236}">
                <a16:creationId xmlns:a16="http://schemas.microsoft.com/office/drawing/2014/main" id="{1255C9C2-7F06-6845-B2A2-75A2273EB573}"/>
              </a:ext>
            </a:extLst>
          </p:cNvPr>
          <p:cNvPicPr>
            <a:picLocks noChangeAspect="1"/>
          </p:cNvPicPr>
          <p:nvPr/>
        </p:nvPicPr>
        <p:blipFill>
          <a:blip r:embed="rId2"/>
          <a:stretch>
            <a:fillRect/>
          </a:stretch>
        </p:blipFill>
        <p:spPr>
          <a:xfrm>
            <a:off x="917890" y="4800427"/>
            <a:ext cx="10435910" cy="1827385"/>
          </a:xfrm>
          <a:prstGeom prst="rect">
            <a:avLst/>
          </a:prstGeom>
        </p:spPr>
      </p:pic>
      <p:pic>
        <p:nvPicPr>
          <p:cNvPr id="5" name="Picture 4">
            <a:extLst>
              <a:ext uri="{FF2B5EF4-FFF2-40B4-BE49-F238E27FC236}">
                <a16:creationId xmlns:a16="http://schemas.microsoft.com/office/drawing/2014/main" id="{096B104D-3D6A-0A47-93F7-4013E695C478}"/>
              </a:ext>
            </a:extLst>
          </p:cNvPr>
          <p:cNvPicPr>
            <a:picLocks noChangeAspect="1"/>
          </p:cNvPicPr>
          <p:nvPr/>
        </p:nvPicPr>
        <p:blipFill>
          <a:blip r:embed="rId3"/>
          <a:stretch>
            <a:fillRect/>
          </a:stretch>
        </p:blipFill>
        <p:spPr>
          <a:xfrm>
            <a:off x="6391834" y="2071020"/>
            <a:ext cx="5073516" cy="2199423"/>
          </a:xfrm>
          <a:prstGeom prst="rect">
            <a:avLst/>
          </a:prstGeom>
        </p:spPr>
      </p:pic>
      <p:sp>
        <p:nvSpPr>
          <p:cNvPr id="6" name="Rectangle 5">
            <a:extLst>
              <a:ext uri="{FF2B5EF4-FFF2-40B4-BE49-F238E27FC236}">
                <a16:creationId xmlns:a16="http://schemas.microsoft.com/office/drawing/2014/main" id="{C575B720-8EDD-AE45-BD5B-CAA38F848217}"/>
              </a:ext>
            </a:extLst>
          </p:cNvPr>
          <p:cNvSpPr/>
          <p:nvPr/>
        </p:nvSpPr>
        <p:spPr>
          <a:xfrm>
            <a:off x="10787447" y="230188"/>
            <a:ext cx="393357" cy="1200329"/>
          </a:xfrm>
          <a:prstGeom prst="rect">
            <a:avLst/>
          </a:prstGeom>
        </p:spPr>
        <p:txBody>
          <a:bodyPr wrap="square">
            <a:spAutoFit/>
          </a:bodyPr>
          <a:lstStyle/>
          <a:p>
            <a:r>
              <a:rPr lang="en-FI" sz="7200" dirty="0"/>
              <a:t>👍</a:t>
            </a:r>
          </a:p>
        </p:txBody>
      </p:sp>
      <p:sp>
        <p:nvSpPr>
          <p:cNvPr id="8" name="TextBox 7">
            <a:extLst>
              <a:ext uri="{FF2B5EF4-FFF2-40B4-BE49-F238E27FC236}">
                <a16:creationId xmlns:a16="http://schemas.microsoft.com/office/drawing/2014/main" id="{6D854F84-BB6C-4C48-A91C-185EA350494B}"/>
              </a:ext>
            </a:extLst>
          </p:cNvPr>
          <p:cNvSpPr txBox="1"/>
          <p:nvPr/>
        </p:nvSpPr>
        <p:spPr>
          <a:xfrm>
            <a:off x="1631159" y="4166103"/>
            <a:ext cx="2192215" cy="369332"/>
          </a:xfrm>
          <a:prstGeom prst="rect">
            <a:avLst/>
          </a:prstGeom>
          <a:noFill/>
        </p:spPr>
        <p:txBody>
          <a:bodyPr wrap="square" rtlCol="0">
            <a:spAutoFit/>
          </a:bodyPr>
          <a:lstStyle/>
          <a:p>
            <a:r>
              <a:rPr lang="en-FI" dirty="0">
                <a:solidFill>
                  <a:schemeClr val="accent5"/>
                </a:solidFill>
              </a:rPr>
              <a:t>(colors help a lot!)</a:t>
            </a:r>
          </a:p>
        </p:txBody>
      </p:sp>
      <p:pic>
        <p:nvPicPr>
          <p:cNvPr id="3" name="Picture 2">
            <a:extLst>
              <a:ext uri="{FF2B5EF4-FFF2-40B4-BE49-F238E27FC236}">
                <a16:creationId xmlns:a16="http://schemas.microsoft.com/office/drawing/2014/main" id="{C5D9F184-6776-C931-21D1-63C831CFA6C1}"/>
              </a:ext>
            </a:extLst>
          </p:cNvPr>
          <p:cNvPicPr>
            <a:picLocks noChangeAspect="1"/>
          </p:cNvPicPr>
          <p:nvPr/>
        </p:nvPicPr>
        <p:blipFill>
          <a:blip r:embed="rId4"/>
          <a:stretch>
            <a:fillRect/>
          </a:stretch>
        </p:blipFill>
        <p:spPr>
          <a:xfrm>
            <a:off x="547389" y="2411334"/>
            <a:ext cx="5128047" cy="1704748"/>
          </a:xfrm>
          <a:prstGeom prst="rect">
            <a:avLst/>
          </a:prstGeom>
        </p:spPr>
      </p:pic>
    </p:spTree>
    <p:extLst>
      <p:ext uri="{BB962C8B-B14F-4D97-AF65-F5344CB8AC3E}">
        <p14:creationId xmlns:p14="http://schemas.microsoft.com/office/powerpoint/2010/main" val="2121045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249C-112B-444F-AFD2-DAD2249D1767}"/>
              </a:ext>
            </a:extLst>
          </p:cNvPr>
          <p:cNvSpPr>
            <a:spLocks noGrp="1"/>
          </p:cNvSpPr>
          <p:nvPr>
            <p:ph type="title"/>
          </p:nvPr>
        </p:nvSpPr>
        <p:spPr/>
        <p:txBody>
          <a:bodyPr/>
          <a:lstStyle/>
          <a:p>
            <a:r>
              <a:rPr lang="en-FI" dirty="0"/>
              <a:t>Use a first-page figure</a:t>
            </a:r>
            <a:br>
              <a:rPr lang="en-FI" dirty="0"/>
            </a:br>
            <a:r>
              <a:rPr lang="en-FI" sz="1800" dirty="0">
                <a:solidFill>
                  <a:schemeClr val="tx1">
                    <a:lumMod val="50000"/>
                    <a:lumOff val="50000"/>
                  </a:schemeClr>
                </a:solidFill>
              </a:rPr>
              <a:t>(but what kind…)</a:t>
            </a:r>
            <a:endParaRPr lang="en-FI" dirty="0">
              <a:solidFill>
                <a:schemeClr val="tx1">
                  <a:lumMod val="50000"/>
                  <a:lumOff val="50000"/>
                </a:schemeClr>
              </a:solidFill>
            </a:endParaRPr>
          </a:p>
        </p:txBody>
      </p:sp>
      <p:pic>
        <p:nvPicPr>
          <p:cNvPr id="4" name="Picture 3">
            <a:extLst>
              <a:ext uri="{FF2B5EF4-FFF2-40B4-BE49-F238E27FC236}">
                <a16:creationId xmlns:a16="http://schemas.microsoft.com/office/drawing/2014/main" id="{23315C02-6EEA-1547-AE5D-E817EF994293}"/>
              </a:ext>
            </a:extLst>
          </p:cNvPr>
          <p:cNvPicPr>
            <a:picLocks noChangeAspect="1"/>
          </p:cNvPicPr>
          <p:nvPr/>
        </p:nvPicPr>
        <p:blipFill>
          <a:blip r:embed="rId2"/>
          <a:stretch>
            <a:fillRect/>
          </a:stretch>
        </p:blipFill>
        <p:spPr>
          <a:xfrm>
            <a:off x="6334169" y="365125"/>
            <a:ext cx="3404086" cy="2935941"/>
          </a:xfrm>
          <a:prstGeom prst="rect">
            <a:avLst/>
          </a:prstGeom>
        </p:spPr>
      </p:pic>
      <p:sp>
        <p:nvSpPr>
          <p:cNvPr id="5" name="Rectangle 4">
            <a:extLst>
              <a:ext uri="{FF2B5EF4-FFF2-40B4-BE49-F238E27FC236}">
                <a16:creationId xmlns:a16="http://schemas.microsoft.com/office/drawing/2014/main" id="{404BDCF7-0904-4946-ACA0-B9DD1A387BB6}"/>
              </a:ext>
            </a:extLst>
          </p:cNvPr>
          <p:cNvSpPr/>
          <p:nvPr/>
        </p:nvSpPr>
        <p:spPr>
          <a:xfrm>
            <a:off x="10787447" y="230188"/>
            <a:ext cx="393357" cy="1200329"/>
          </a:xfrm>
          <a:prstGeom prst="rect">
            <a:avLst/>
          </a:prstGeom>
        </p:spPr>
        <p:txBody>
          <a:bodyPr wrap="square">
            <a:spAutoFit/>
          </a:bodyPr>
          <a:lstStyle/>
          <a:p>
            <a:r>
              <a:rPr lang="en-FI" sz="7200" dirty="0"/>
              <a:t>👍</a:t>
            </a:r>
          </a:p>
        </p:txBody>
      </p:sp>
      <p:pic>
        <p:nvPicPr>
          <p:cNvPr id="9" name="Picture 8" descr="A screenshot of text&#10;&#10;Description automatically generated">
            <a:extLst>
              <a:ext uri="{FF2B5EF4-FFF2-40B4-BE49-F238E27FC236}">
                <a16:creationId xmlns:a16="http://schemas.microsoft.com/office/drawing/2014/main" id="{9264BA57-3374-4541-963E-13998758C1C6}"/>
              </a:ext>
            </a:extLst>
          </p:cNvPr>
          <p:cNvPicPr>
            <a:picLocks noChangeAspect="1"/>
          </p:cNvPicPr>
          <p:nvPr/>
        </p:nvPicPr>
        <p:blipFill>
          <a:blip r:embed="rId3"/>
          <a:stretch>
            <a:fillRect/>
          </a:stretch>
        </p:blipFill>
        <p:spPr>
          <a:xfrm>
            <a:off x="881297" y="2673881"/>
            <a:ext cx="3983780" cy="3358780"/>
          </a:xfrm>
          <a:prstGeom prst="rect">
            <a:avLst/>
          </a:prstGeom>
        </p:spPr>
      </p:pic>
      <p:pic>
        <p:nvPicPr>
          <p:cNvPr id="11" name="Picture 10">
            <a:extLst>
              <a:ext uri="{FF2B5EF4-FFF2-40B4-BE49-F238E27FC236}">
                <a16:creationId xmlns:a16="http://schemas.microsoft.com/office/drawing/2014/main" id="{7C0F2F02-0595-734D-A7BB-3DEAE738D1CF}"/>
              </a:ext>
            </a:extLst>
          </p:cNvPr>
          <p:cNvPicPr>
            <a:picLocks noChangeAspect="1"/>
          </p:cNvPicPr>
          <p:nvPr/>
        </p:nvPicPr>
        <p:blipFill>
          <a:blip r:embed="rId4"/>
          <a:stretch>
            <a:fillRect/>
          </a:stretch>
        </p:blipFill>
        <p:spPr>
          <a:xfrm>
            <a:off x="7502033" y="3722933"/>
            <a:ext cx="3808670" cy="2769942"/>
          </a:xfrm>
          <a:prstGeom prst="rect">
            <a:avLst/>
          </a:prstGeom>
        </p:spPr>
      </p:pic>
    </p:spTree>
    <p:extLst>
      <p:ext uri="{BB962C8B-B14F-4D97-AF65-F5344CB8AC3E}">
        <p14:creationId xmlns:p14="http://schemas.microsoft.com/office/powerpoint/2010/main" val="718850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A73B-064D-FF43-953A-F2CFDA41D168}"/>
              </a:ext>
            </a:extLst>
          </p:cNvPr>
          <p:cNvSpPr>
            <a:spLocks noGrp="1"/>
          </p:cNvSpPr>
          <p:nvPr>
            <p:ph type="title"/>
          </p:nvPr>
        </p:nvSpPr>
        <p:spPr/>
        <p:txBody>
          <a:bodyPr/>
          <a:lstStyle/>
          <a:p>
            <a:r>
              <a:rPr lang="en-FI" dirty="0"/>
              <a:t>You can break article conventions</a:t>
            </a:r>
          </a:p>
        </p:txBody>
      </p:sp>
      <p:pic>
        <p:nvPicPr>
          <p:cNvPr id="4" name="Picture 3">
            <a:extLst>
              <a:ext uri="{FF2B5EF4-FFF2-40B4-BE49-F238E27FC236}">
                <a16:creationId xmlns:a16="http://schemas.microsoft.com/office/drawing/2014/main" id="{73216F51-A89F-EC42-915D-1E5307333D5F}"/>
              </a:ext>
            </a:extLst>
          </p:cNvPr>
          <p:cNvPicPr>
            <a:picLocks noChangeAspect="1"/>
          </p:cNvPicPr>
          <p:nvPr/>
        </p:nvPicPr>
        <p:blipFill>
          <a:blip r:embed="rId2"/>
          <a:stretch>
            <a:fillRect/>
          </a:stretch>
        </p:blipFill>
        <p:spPr>
          <a:xfrm>
            <a:off x="5237590" y="2618628"/>
            <a:ext cx="4987275" cy="3721847"/>
          </a:xfrm>
          <a:prstGeom prst="rect">
            <a:avLst/>
          </a:prstGeom>
        </p:spPr>
      </p:pic>
      <p:sp>
        <p:nvSpPr>
          <p:cNvPr id="5" name="Rectangle 4">
            <a:extLst>
              <a:ext uri="{FF2B5EF4-FFF2-40B4-BE49-F238E27FC236}">
                <a16:creationId xmlns:a16="http://schemas.microsoft.com/office/drawing/2014/main" id="{A13CAC09-F773-2343-AC77-DD9DAA505F62}"/>
              </a:ext>
            </a:extLst>
          </p:cNvPr>
          <p:cNvSpPr/>
          <p:nvPr/>
        </p:nvSpPr>
        <p:spPr>
          <a:xfrm>
            <a:off x="10514038" y="517525"/>
            <a:ext cx="800219" cy="830997"/>
          </a:xfrm>
          <a:prstGeom prst="rect">
            <a:avLst/>
          </a:prstGeom>
        </p:spPr>
        <p:txBody>
          <a:bodyPr wrap="none">
            <a:spAutoFit/>
          </a:bodyPr>
          <a:lstStyle/>
          <a:p>
            <a:r>
              <a:rPr lang="en-FI" sz="4800" dirty="0"/>
              <a:t>🤔</a:t>
            </a:r>
          </a:p>
        </p:txBody>
      </p:sp>
      <p:sp>
        <p:nvSpPr>
          <p:cNvPr id="6" name="TextBox 5">
            <a:extLst>
              <a:ext uri="{FF2B5EF4-FFF2-40B4-BE49-F238E27FC236}">
                <a16:creationId xmlns:a16="http://schemas.microsoft.com/office/drawing/2014/main" id="{482736A8-65D3-A24B-8519-B2012A41A552}"/>
              </a:ext>
            </a:extLst>
          </p:cNvPr>
          <p:cNvSpPr txBox="1"/>
          <p:nvPr/>
        </p:nvSpPr>
        <p:spPr>
          <a:xfrm>
            <a:off x="10084723" y="4920274"/>
            <a:ext cx="2599113" cy="646331"/>
          </a:xfrm>
          <a:prstGeom prst="rect">
            <a:avLst/>
          </a:prstGeom>
          <a:noFill/>
        </p:spPr>
        <p:txBody>
          <a:bodyPr wrap="square" rtlCol="0">
            <a:spAutoFit/>
          </a:bodyPr>
          <a:lstStyle/>
          <a:p>
            <a:r>
              <a:rPr lang="en-FI" dirty="0">
                <a:solidFill>
                  <a:schemeClr val="accent5"/>
                </a:solidFill>
              </a:rPr>
              <a:t>Literature survey can come late</a:t>
            </a:r>
          </a:p>
        </p:txBody>
      </p:sp>
      <p:sp>
        <p:nvSpPr>
          <p:cNvPr id="7" name="Arc 6">
            <a:extLst>
              <a:ext uri="{FF2B5EF4-FFF2-40B4-BE49-F238E27FC236}">
                <a16:creationId xmlns:a16="http://schemas.microsoft.com/office/drawing/2014/main" id="{2BEA6E17-6D47-F248-A7B2-580A7D99B237}"/>
              </a:ext>
            </a:extLst>
          </p:cNvPr>
          <p:cNvSpPr/>
          <p:nvPr/>
        </p:nvSpPr>
        <p:spPr>
          <a:xfrm>
            <a:off x="5389990" y="4037743"/>
            <a:ext cx="5787822" cy="1443502"/>
          </a:xfrm>
          <a:prstGeom prst="arc">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a:p>
        </p:txBody>
      </p:sp>
      <p:pic>
        <p:nvPicPr>
          <p:cNvPr id="3" name="Picture 2">
            <a:extLst>
              <a:ext uri="{FF2B5EF4-FFF2-40B4-BE49-F238E27FC236}">
                <a16:creationId xmlns:a16="http://schemas.microsoft.com/office/drawing/2014/main" id="{6FEEDC1A-9A8E-CB43-9E15-3B653A855259}"/>
              </a:ext>
            </a:extLst>
          </p:cNvPr>
          <p:cNvPicPr>
            <a:picLocks noChangeAspect="1"/>
          </p:cNvPicPr>
          <p:nvPr/>
        </p:nvPicPr>
        <p:blipFill>
          <a:blip r:embed="rId3"/>
          <a:stretch>
            <a:fillRect/>
          </a:stretch>
        </p:blipFill>
        <p:spPr>
          <a:xfrm>
            <a:off x="260982" y="3929889"/>
            <a:ext cx="4570826" cy="2341744"/>
          </a:xfrm>
          <a:prstGeom prst="rect">
            <a:avLst/>
          </a:prstGeom>
        </p:spPr>
      </p:pic>
      <p:sp>
        <p:nvSpPr>
          <p:cNvPr id="8" name="TextBox 7">
            <a:extLst>
              <a:ext uri="{FF2B5EF4-FFF2-40B4-BE49-F238E27FC236}">
                <a16:creationId xmlns:a16="http://schemas.microsoft.com/office/drawing/2014/main" id="{CAE52763-3695-0041-90CC-028FC25ECFD8}"/>
              </a:ext>
            </a:extLst>
          </p:cNvPr>
          <p:cNvSpPr txBox="1"/>
          <p:nvPr/>
        </p:nvSpPr>
        <p:spPr>
          <a:xfrm>
            <a:off x="838200" y="6367425"/>
            <a:ext cx="3762144" cy="369332"/>
          </a:xfrm>
          <a:prstGeom prst="rect">
            <a:avLst/>
          </a:prstGeom>
          <a:noFill/>
        </p:spPr>
        <p:txBody>
          <a:bodyPr wrap="square" rtlCol="0">
            <a:spAutoFit/>
          </a:bodyPr>
          <a:lstStyle/>
          <a:p>
            <a:r>
              <a:rPr lang="en-FI" dirty="0">
                <a:solidFill>
                  <a:schemeClr val="accent5"/>
                </a:solidFill>
              </a:rPr>
              <a:t>Math on second sentence is fine</a:t>
            </a:r>
          </a:p>
        </p:txBody>
      </p:sp>
      <p:pic>
        <p:nvPicPr>
          <p:cNvPr id="9" name="Picture 8">
            <a:extLst>
              <a:ext uri="{FF2B5EF4-FFF2-40B4-BE49-F238E27FC236}">
                <a16:creationId xmlns:a16="http://schemas.microsoft.com/office/drawing/2014/main" id="{9D7CCD49-31CC-D24D-B67A-DE4AE332A117}"/>
              </a:ext>
            </a:extLst>
          </p:cNvPr>
          <p:cNvPicPr>
            <a:picLocks noChangeAspect="1"/>
          </p:cNvPicPr>
          <p:nvPr/>
        </p:nvPicPr>
        <p:blipFill>
          <a:blip r:embed="rId4"/>
          <a:stretch>
            <a:fillRect/>
          </a:stretch>
        </p:blipFill>
        <p:spPr>
          <a:xfrm>
            <a:off x="1522689" y="1820500"/>
            <a:ext cx="3638701" cy="2220499"/>
          </a:xfrm>
          <a:prstGeom prst="rect">
            <a:avLst/>
          </a:prstGeom>
        </p:spPr>
      </p:pic>
      <p:sp>
        <p:nvSpPr>
          <p:cNvPr id="10" name="TextBox 9">
            <a:extLst>
              <a:ext uri="{FF2B5EF4-FFF2-40B4-BE49-F238E27FC236}">
                <a16:creationId xmlns:a16="http://schemas.microsoft.com/office/drawing/2014/main" id="{93354A23-2948-B440-866F-C66961383039}"/>
              </a:ext>
            </a:extLst>
          </p:cNvPr>
          <p:cNvSpPr txBox="1"/>
          <p:nvPr/>
        </p:nvSpPr>
        <p:spPr>
          <a:xfrm>
            <a:off x="1627846" y="1390066"/>
            <a:ext cx="3762144" cy="369332"/>
          </a:xfrm>
          <a:prstGeom prst="rect">
            <a:avLst/>
          </a:prstGeom>
          <a:noFill/>
        </p:spPr>
        <p:txBody>
          <a:bodyPr wrap="square" rtlCol="0">
            <a:spAutoFit/>
          </a:bodyPr>
          <a:lstStyle/>
          <a:p>
            <a:r>
              <a:rPr lang="en-GB" dirty="0">
                <a:solidFill>
                  <a:schemeClr val="accent5"/>
                </a:solidFill>
              </a:rPr>
              <a:t>C</a:t>
            </a:r>
            <a:r>
              <a:rPr lang="en-FI" dirty="0">
                <a:solidFill>
                  <a:schemeClr val="accent5"/>
                </a:solidFill>
              </a:rPr>
              <a:t>itations in abstract, why not</a:t>
            </a:r>
          </a:p>
        </p:txBody>
      </p:sp>
    </p:spTree>
    <p:extLst>
      <p:ext uri="{BB962C8B-B14F-4D97-AF65-F5344CB8AC3E}">
        <p14:creationId xmlns:p14="http://schemas.microsoft.com/office/powerpoint/2010/main" val="3051885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FA73B-064D-FF43-953A-F2CFDA41D168}"/>
              </a:ext>
            </a:extLst>
          </p:cNvPr>
          <p:cNvSpPr>
            <a:spLocks noGrp="1"/>
          </p:cNvSpPr>
          <p:nvPr>
            <p:ph type="title"/>
          </p:nvPr>
        </p:nvSpPr>
        <p:spPr/>
        <p:txBody>
          <a:bodyPr/>
          <a:lstStyle/>
          <a:p>
            <a:r>
              <a:rPr lang="en-FI" dirty="0"/>
              <a:t>Bullet your contributions</a:t>
            </a:r>
            <a:br>
              <a:rPr lang="en-FI" dirty="0"/>
            </a:br>
            <a:r>
              <a:rPr lang="en-FI" sz="2000" dirty="0">
                <a:solidFill>
                  <a:schemeClr val="bg1">
                    <a:lumMod val="50000"/>
                  </a:schemeClr>
                </a:solidFill>
              </a:rPr>
              <a:t>(reviewers are asked to list them, don’t make them think)</a:t>
            </a:r>
          </a:p>
        </p:txBody>
      </p:sp>
      <p:pic>
        <p:nvPicPr>
          <p:cNvPr id="12" name="Picture 11" descr="A screenshot of a cell phone&#10;&#10;Description automatically generated">
            <a:extLst>
              <a:ext uri="{FF2B5EF4-FFF2-40B4-BE49-F238E27FC236}">
                <a16:creationId xmlns:a16="http://schemas.microsoft.com/office/drawing/2014/main" id="{DCE3CA21-E991-3C40-9290-83CBB8966932}"/>
              </a:ext>
            </a:extLst>
          </p:cNvPr>
          <p:cNvPicPr>
            <a:picLocks noChangeAspect="1"/>
          </p:cNvPicPr>
          <p:nvPr/>
        </p:nvPicPr>
        <p:blipFill>
          <a:blip r:embed="rId2"/>
          <a:stretch>
            <a:fillRect/>
          </a:stretch>
        </p:blipFill>
        <p:spPr>
          <a:xfrm>
            <a:off x="2152069" y="2326537"/>
            <a:ext cx="7484511" cy="3570592"/>
          </a:xfrm>
          <a:prstGeom prst="rect">
            <a:avLst/>
          </a:prstGeom>
        </p:spPr>
      </p:pic>
      <p:sp>
        <p:nvSpPr>
          <p:cNvPr id="13" name="TextBox 12">
            <a:extLst>
              <a:ext uri="{FF2B5EF4-FFF2-40B4-BE49-F238E27FC236}">
                <a16:creationId xmlns:a16="http://schemas.microsoft.com/office/drawing/2014/main" id="{CD719A7F-644D-6640-A562-3D0848F3CB81}"/>
              </a:ext>
            </a:extLst>
          </p:cNvPr>
          <p:cNvSpPr txBox="1"/>
          <p:nvPr/>
        </p:nvSpPr>
        <p:spPr>
          <a:xfrm>
            <a:off x="9229437" y="5978980"/>
            <a:ext cx="2392218" cy="369332"/>
          </a:xfrm>
          <a:prstGeom prst="rect">
            <a:avLst/>
          </a:prstGeom>
          <a:noFill/>
        </p:spPr>
        <p:txBody>
          <a:bodyPr wrap="square" rtlCol="0">
            <a:spAutoFit/>
          </a:bodyPr>
          <a:lstStyle/>
          <a:p>
            <a:r>
              <a:rPr lang="en-FI" dirty="0">
                <a:solidFill>
                  <a:schemeClr val="accent5"/>
                </a:solidFill>
              </a:rPr>
              <a:t>Don’t forget this</a:t>
            </a:r>
          </a:p>
        </p:txBody>
      </p:sp>
      <p:sp>
        <p:nvSpPr>
          <p:cNvPr id="14" name="Arc 13">
            <a:extLst>
              <a:ext uri="{FF2B5EF4-FFF2-40B4-BE49-F238E27FC236}">
                <a16:creationId xmlns:a16="http://schemas.microsoft.com/office/drawing/2014/main" id="{DEC5908E-ECF5-BF40-B93F-941623AC3E0B}"/>
              </a:ext>
            </a:extLst>
          </p:cNvPr>
          <p:cNvSpPr/>
          <p:nvPr/>
        </p:nvSpPr>
        <p:spPr>
          <a:xfrm>
            <a:off x="6862618" y="5689600"/>
            <a:ext cx="2262909" cy="474046"/>
          </a:xfrm>
          <a:prstGeom prst="arc">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a:p>
        </p:txBody>
      </p:sp>
    </p:spTree>
    <p:extLst>
      <p:ext uri="{BB962C8B-B14F-4D97-AF65-F5344CB8AC3E}">
        <p14:creationId xmlns:p14="http://schemas.microsoft.com/office/powerpoint/2010/main" val="1819561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AD5B-4FAE-F448-A006-D3B56C38176E}"/>
              </a:ext>
            </a:extLst>
          </p:cNvPr>
          <p:cNvSpPr>
            <a:spLocks noGrp="1"/>
          </p:cNvSpPr>
          <p:nvPr>
            <p:ph type="title"/>
          </p:nvPr>
        </p:nvSpPr>
        <p:spPr/>
        <p:txBody>
          <a:bodyPr/>
          <a:lstStyle/>
          <a:p>
            <a:r>
              <a:rPr lang="en-FI" dirty="0"/>
              <a:t>Define your problem</a:t>
            </a:r>
            <a:endParaRPr lang="en-FI" dirty="0">
              <a:highlight>
                <a:srgbClr val="FFFF00"/>
              </a:highlight>
            </a:endParaRPr>
          </a:p>
        </p:txBody>
      </p:sp>
      <p:pic>
        <p:nvPicPr>
          <p:cNvPr id="4" name="Picture 3">
            <a:extLst>
              <a:ext uri="{FF2B5EF4-FFF2-40B4-BE49-F238E27FC236}">
                <a16:creationId xmlns:a16="http://schemas.microsoft.com/office/drawing/2014/main" id="{663D3E46-2BDC-034B-9F36-2D09F56D1E6F}"/>
              </a:ext>
            </a:extLst>
          </p:cNvPr>
          <p:cNvPicPr>
            <a:picLocks noChangeAspect="1"/>
          </p:cNvPicPr>
          <p:nvPr/>
        </p:nvPicPr>
        <p:blipFill>
          <a:blip r:embed="rId2"/>
          <a:stretch>
            <a:fillRect/>
          </a:stretch>
        </p:blipFill>
        <p:spPr>
          <a:xfrm>
            <a:off x="6421308" y="820684"/>
            <a:ext cx="4794092" cy="5638800"/>
          </a:xfrm>
          <a:prstGeom prst="rect">
            <a:avLst/>
          </a:prstGeom>
        </p:spPr>
      </p:pic>
      <p:cxnSp>
        <p:nvCxnSpPr>
          <p:cNvPr id="6" name="Straight Connector 5">
            <a:extLst>
              <a:ext uri="{FF2B5EF4-FFF2-40B4-BE49-F238E27FC236}">
                <a16:creationId xmlns:a16="http://schemas.microsoft.com/office/drawing/2014/main" id="{7E381BB2-3B36-CA41-AF14-5DAC8839C428}"/>
              </a:ext>
            </a:extLst>
          </p:cNvPr>
          <p:cNvCxnSpPr/>
          <p:nvPr/>
        </p:nvCxnSpPr>
        <p:spPr>
          <a:xfrm>
            <a:off x="8650840" y="2085654"/>
            <a:ext cx="244525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4B73968-1D58-D446-B5E2-C2DC8BA69753}"/>
              </a:ext>
            </a:extLst>
          </p:cNvPr>
          <p:cNvCxnSpPr/>
          <p:nvPr/>
        </p:nvCxnSpPr>
        <p:spPr>
          <a:xfrm>
            <a:off x="6513816" y="2301411"/>
            <a:ext cx="181852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BC2ADE8-8C47-ED42-BEC3-A766FD2D6207}"/>
              </a:ext>
            </a:extLst>
          </p:cNvPr>
          <p:cNvCxnSpPr>
            <a:cxnSpLocks/>
          </p:cNvCxnSpPr>
          <p:nvPr/>
        </p:nvCxnSpPr>
        <p:spPr>
          <a:xfrm>
            <a:off x="10737273" y="5466163"/>
            <a:ext cx="35881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B06E149-296C-C949-A4D6-74FA8E672B12}"/>
              </a:ext>
            </a:extLst>
          </p:cNvPr>
          <p:cNvCxnSpPr>
            <a:cxnSpLocks/>
          </p:cNvCxnSpPr>
          <p:nvPr/>
        </p:nvCxnSpPr>
        <p:spPr>
          <a:xfrm>
            <a:off x="6513816" y="5681920"/>
            <a:ext cx="3974075"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00D6C26-E765-514E-9B30-4B28D3487F32}"/>
              </a:ext>
            </a:extLst>
          </p:cNvPr>
          <p:cNvSpPr txBox="1"/>
          <p:nvPr/>
        </p:nvSpPr>
        <p:spPr>
          <a:xfrm>
            <a:off x="1087021" y="2667654"/>
            <a:ext cx="2978190" cy="369332"/>
          </a:xfrm>
          <a:prstGeom prst="rect">
            <a:avLst/>
          </a:prstGeom>
          <a:noFill/>
        </p:spPr>
        <p:txBody>
          <a:bodyPr wrap="square" rtlCol="0">
            <a:spAutoFit/>
          </a:bodyPr>
          <a:lstStyle/>
          <a:p>
            <a:r>
              <a:rPr lang="en-FI" dirty="0">
                <a:solidFill>
                  <a:schemeClr val="accent5"/>
                </a:solidFill>
              </a:rPr>
              <a:t>Precise goal</a:t>
            </a:r>
          </a:p>
        </p:txBody>
      </p:sp>
      <p:sp>
        <p:nvSpPr>
          <p:cNvPr id="17" name="TextBox 16">
            <a:extLst>
              <a:ext uri="{FF2B5EF4-FFF2-40B4-BE49-F238E27FC236}">
                <a16:creationId xmlns:a16="http://schemas.microsoft.com/office/drawing/2014/main" id="{5D70FC50-6218-7042-9014-14E626521DD7}"/>
              </a:ext>
            </a:extLst>
          </p:cNvPr>
          <p:cNvSpPr txBox="1"/>
          <p:nvPr/>
        </p:nvSpPr>
        <p:spPr>
          <a:xfrm>
            <a:off x="1919423" y="4961374"/>
            <a:ext cx="2978190" cy="369332"/>
          </a:xfrm>
          <a:prstGeom prst="rect">
            <a:avLst/>
          </a:prstGeom>
          <a:noFill/>
        </p:spPr>
        <p:txBody>
          <a:bodyPr wrap="square" rtlCol="0">
            <a:spAutoFit/>
          </a:bodyPr>
          <a:lstStyle/>
          <a:p>
            <a:r>
              <a:rPr lang="en-FI" dirty="0">
                <a:solidFill>
                  <a:schemeClr val="accent5"/>
                </a:solidFill>
              </a:rPr>
              <a:t>Define unknowns</a:t>
            </a:r>
          </a:p>
        </p:txBody>
      </p:sp>
      <p:sp>
        <p:nvSpPr>
          <p:cNvPr id="20" name="TextBox 19">
            <a:extLst>
              <a:ext uri="{FF2B5EF4-FFF2-40B4-BE49-F238E27FC236}">
                <a16:creationId xmlns:a16="http://schemas.microsoft.com/office/drawing/2014/main" id="{A7C88867-8859-EF4C-B47F-AEE50C9B2016}"/>
              </a:ext>
            </a:extLst>
          </p:cNvPr>
          <p:cNvSpPr txBox="1"/>
          <p:nvPr/>
        </p:nvSpPr>
        <p:spPr>
          <a:xfrm>
            <a:off x="1280985" y="3555966"/>
            <a:ext cx="2978190" cy="369332"/>
          </a:xfrm>
          <a:prstGeom prst="rect">
            <a:avLst/>
          </a:prstGeom>
          <a:noFill/>
        </p:spPr>
        <p:txBody>
          <a:bodyPr wrap="square" rtlCol="0">
            <a:spAutoFit/>
          </a:bodyPr>
          <a:lstStyle/>
          <a:p>
            <a:r>
              <a:rPr lang="en-FI" dirty="0">
                <a:solidFill>
                  <a:schemeClr val="accent5"/>
                </a:solidFill>
              </a:rPr>
              <a:t>Conceptualise</a:t>
            </a:r>
          </a:p>
        </p:txBody>
      </p:sp>
      <p:cxnSp>
        <p:nvCxnSpPr>
          <p:cNvPr id="22" name="Straight Connector 21">
            <a:extLst>
              <a:ext uri="{FF2B5EF4-FFF2-40B4-BE49-F238E27FC236}">
                <a16:creationId xmlns:a16="http://schemas.microsoft.com/office/drawing/2014/main" id="{F35BFD4F-BF54-FE4F-858A-4570FBE26A1D}"/>
              </a:ext>
            </a:extLst>
          </p:cNvPr>
          <p:cNvCxnSpPr>
            <a:cxnSpLocks/>
          </p:cNvCxnSpPr>
          <p:nvPr/>
        </p:nvCxnSpPr>
        <p:spPr>
          <a:xfrm>
            <a:off x="6478906" y="2579393"/>
            <a:ext cx="0" cy="115910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3C3D67B-3334-B440-9AE0-D0E690E2D607}"/>
              </a:ext>
            </a:extLst>
          </p:cNvPr>
          <p:cNvSpPr/>
          <p:nvPr/>
        </p:nvSpPr>
        <p:spPr>
          <a:xfrm>
            <a:off x="10787447" y="230188"/>
            <a:ext cx="393357" cy="1200329"/>
          </a:xfrm>
          <a:prstGeom prst="rect">
            <a:avLst/>
          </a:prstGeom>
        </p:spPr>
        <p:txBody>
          <a:bodyPr wrap="square">
            <a:spAutoFit/>
          </a:bodyPr>
          <a:lstStyle/>
          <a:p>
            <a:r>
              <a:rPr lang="en-FI" sz="7200" dirty="0"/>
              <a:t>👍</a:t>
            </a:r>
          </a:p>
        </p:txBody>
      </p:sp>
      <p:sp>
        <p:nvSpPr>
          <p:cNvPr id="29" name="Freeform 28">
            <a:extLst>
              <a:ext uri="{FF2B5EF4-FFF2-40B4-BE49-F238E27FC236}">
                <a16:creationId xmlns:a16="http://schemas.microsoft.com/office/drawing/2014/main" id="{F2762415-29D9-CF43-8D60-5755E0CFB538}"/>
              </a:ext>
            </a:extLst>
          </p:cNvPr>
          <p:cNvSpPr/>
          <p:nvPr/>
        </p:nvSpPr>
        <p:spPr>
          <a:xfrm>
            <a:off x="3131127" y="2194411"/>
            <a:ext cx="3283528" cy="659625"/>
          </a:xfrm>
          <a:custGeom>
            <a:avLst/>
            <a:gdLst>
              <a:gd name="connsiteX0" fmla="*/ 0 w 3283528"/>
              <a:gd name="connsiteY0" fmla="*/ 659625 h 659625"/>
              <a:gd name="connsiteX1" fmla="*/ 1648691 w 3283528"/>
              <a:gd name="connsiteY1" fmla="*/ 77734 h 659625"/>
              <a:gd name="connsiteX2" fmla="*/ 3283528 w 3283528"/>
              <a:gd name="connsiteY2" fmla="*/ 22316 h 659625"/>
            </a:gdLst>
            <a:ahLst/>
            <a:cxnLst>
              <a:cxn ang="0">
                <a:pos x="connsiteX0" y="connsiteY0"/>
              </a:cxn>
              <a:cxn ang="0">
                <a:pos x="connsiteX1" y="connsiteY1"/>
              </a:cxn>
              <a:cxn ang="0">
                <a:pos x="connsiteX2" y="connsiteY2"/>
              </a:cxn>
            </a:cxnLst>
            <a:rect l="l" t="t" r="r" b="b"/>
            <a:pathLst>
              <a:path w="3283528" h="659625">
                <a:moveTo>
                  <a:pt x="0" y="659625"/>
                </a:moveTo>
                <a:cubicBezTo>
                  <a:pt x="550718" y="421788"/>
                  <a:pt x="1101436" y="183952"/>
                  <a:pt x="1648691" y="77734"/>
                </a:cubicBezTo>
                <a:cubicBezTo>
                  <a:pt x="2195946" y="-28484"/>
                  <a:pt x="2739737" y="-3084"/>
                  <a:pt x="3283528" y="22316"/>
                </a:cubicBezTo>
              </a:path>
            </a:pathLst>
          </a:custGeom>
          <a:noFill/>
          <a:ln w="25400">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0" name="Freeform 29">
            <a:extLst>
              <a:ext uri="{FF2B5EF4-FFF2-40B4-BE49-F238E27FC236}">
                <a16:creationId xmlns:a16="http://schemas.microsoft.com/office/drawing/2014/main" id="{E05B3A51-E074-064D-A7E6-7696382703EB}"/>
              </a:ext>
            </a:extLst>
          </p:cNvPr>
          <p:cNvSpPr/>
          <p:nvPr/>
        </p:nvSpPr>
        <p:spPr>
          <a:xfrm>
            <a:off x="2999380" y="3039434"/>
            <a:ext cx="3283528" cy="659625"/>
          </a:xfrm>
          <a:custGeom>
            <a:avLst/>
            <a:gdLst>
              <a:gd name="connsiteX0" fmla="*/ 0 w 3283528"/>
              <a:gd name="connsiteY0" fmla="*/ 659625 h 659625"/>
              <a:gd name="connsiteX1" fmla="*/ 1648691 w 3283528"/>
              <a:gd name="connsiteY1" fmla="*/ 77734 h 659625"/>
              <a:gd name="connsiteX2" fmla="*/ 3283528 w 3283528"/>
              <a:gd name="connsiteY2" fmla="*/ 22316 h 659625"/>
            </a:gdLst>
            <a:ahLst/>
            <a:cxnLst>
              <a:cxn ang="0">
                <a:pos x="connsiteX0" y="connsiteY0"/>
              </a:cxn>
              <a:cxn ang="0">
                <a:pos x="connsiteX1" y="connsiteY1"/>
              </a:cxn>
              <a:cxn ang="0">
                <a:pos x="connsiteX2" y="connsiteY2"/>
              </a:cxn>
            </a:cxnLst>
            <a:rect l="l" t="t" r="r" b="b"/>
            <a:pathLst>
              <a:path w="3283528" h="659625">
                <a:moveTo>
                  <a:pt x="0" y="659625"/>
                </a:moveTo>
                <a:cubicBezTo>
                  <a:pt x="550718" y="421788"/>
                  <a:pt x="1101436" y="183952"/>
                  <a:pt x="1648691" y="77734"/>
                </a:cubicBezTo>
                <a:cubicBezTo>
                  <a:pt x="2195946" y="-28484"/>
                  <a:pt x="2739737" y="-3084"/>
                  <a:pt x="3283528" y="22316"/>
                </a:cubicBezTo>
              </a:path>
            </a:pathLst>
          </a:custGeom>
          <a:noFill/>
          <a:ln w="25400">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31" name="Freeform 30">
            <a:extLst>
              <a:ext uri="{FF2B5EF4-FFF2-40B4-BE49-F238E27FC236}">
                <a16:creationId xmlns:a16="http://schemas.microsoft.com/office/drawing/2014/main" id="{C45ECE42-53AF-2D4E-AA71-F0609C119247}"/>
              </a:ext>
            </a:extLst>
          </p:cNvPr>
          <p:cNvSpPr/>
          <p:nvPr/>
        </p:nvSpPr>
        <p:spPr>
          <a:xfrm flipV="1">
            <a:off x="4236461" y="5189731"/>
            <a:ext cx="2115647" cy="552864"/>
          </a:xfrm>
          <a:custGeom>
            <a:avLst/>
            <a:gdLst>
              <a:gd name="connsiteX0" fmla="*/ 0 w 3283528"/>
              <a:gd name="connsiteY0" fmla="*/ 659625 h 659625"/>
              <a:gd name="connsiteX1" fmla="*/ 1648691 w 3283528"/>
              <a:gd name="connsiteY1" fmla="*/ 77734 h 659625"/>
              <a:gd name="connsiteX2" fmla="*/ 3283528 w 3283528"/>
              <a:gd name="connsiteY2" fmla="*/ 22316 h 659625"/>
            </a:gdLst>
            <a:ahLst/>
            <a:cxnLst>
              <a:cxn ang="0">
                <a:pos x="connsiteX0" y="connsiteY0"/>
              </a:cxn>
              <a:cxn ang="0">
                <a:pos x="connsiteX1" y="connsiteY1"/>
              </a:cxn>
              <a:cxn ang="0">
                <a:pos x="connsiteX2" y="connsiteY2"/>
              </a:cxn>
            </a:cxnLst>
            <a:rect l="l" t="t" r="r" b="b"/>
            <a:pathLst>
              <a:path w="3283528" h="659625">
                <a:moveTo>
                  <a:pt x="0" y="659625"/>
                </a:moveTo>
                <a:cubicBezTo>
                  <a:pt x="550718" y="421788"/>
                  <a:pt x="1101436" y="183952"/>
                  <a:pt x="1648691" y="77734"/>
                </a:cubicBezTo>
                <a:cubicBezTo>
                  <a:pt x="2195946" y="-28484"/>
                  <a:pt x="2739737" y="-3084"/>
                  <a:pt x="3283528" y="22316"/>
                </a:cubicBezTo>
              </a:path>
            </a:pathLst>
          </a:custGeom>
          <a:noFill/>
          <a:ln w="25400">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4018528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7F3D43-A231-3F4C-B06B-10B5057D9927}"/>
              </a:ext>
            </a:extLst>
          </p:cNvPr>
          <p:cNvSpPr/>
          <p:nvPr/>
        </p:nvSpPr>
        <p:spPr>
          <a:xfrm>
            <a:off x="6459940" y="1960892"/>
            <a:ext cx="5005103" cy="3416320"/>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a:spAutoFit/>
          </a:bodyPr>
          <a:lstStyle/>
          <a:p>
            <a:r>
              <a:rPr lang="en-GB" sz="2400" dirty="0">
                <a:latin typeface="Times" pitchFamily="2" charset="0"/>
              </a:rPr>
              <a:t>I love to hear about progress when I meet with students, but note that </a:t>
            </a:r>
            <a:r>
              <a:rPr lang="en-GB" sz="2400" dirty="0">
                <a:highlight>
                  <a:srgbClr val="FFFF00"/>
                </a:highlight>
                <a:latin typeface="Times" pitchFamily="2" charset="0"/>
              </a:rPr>
              <a:t>I have a very general notion of progress.</a:t>
            </a:r>
            <a:r>
              <a:rPr lang="en-GB" sz="2400" dirty="0">
                <a:latin typeface="Times" pitchFamily="2" charset="0"/>
              </a:rPr>
              <a:t> Progress can include: “I’ve shown why this doesn’t work”, “I’ve simplified the task to get it to start working.”, or “I spent the whole time reading because I know I have to understand this before I can make any progress.” </a:t>
            </a:r>
            <a:endParaRPr lang="en-GB" sz="2400" dirty="0">
              <a:latin typeface="CMSY10"/>
            </a:endParaRPr>
          </a:p>
        </p:txBody>
      </p:sp>
      <p:pic>
        <p:nvPicPr>
          <p:cNvPr id="6" name="Picture 5">
            <a:extLst>
              <a:ext uri="{FF2B5EF4-FFF2-40B4-BE49-F238E27FC236}">
                <a16:creationId xmlns:a16="http://schemas.microsoft.com/office/drawing/2014/main" id="{1B0B3DDB-A5BC-1C43-8913-89A563E239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735181" y="248070"/>
            <a:ext cx="980096" cy="980096"/>
          </a:xfrm>
          <a:prstGeom prst="rect">
            <a:avLst/>
          </a:prstGeom>
        </p:spPr>
      </p:pic>
      <p:sp>
        <p:nvSpPr>
          <p:cNvPr id="7" name="Title 1">
            <a:extLst>
              <a:ext uri="{FF2B5EF4-FFF2-40B4-BE49-F238E27FC236}">
                <a16:creationId xmlns:a16="http://schemas.microsoft.com/office/drawing/2014/main" id="{8657E3B9-95D3-E340-ABC8-AABD3AFE7E67}"/>
              </a:ext>
            </a:extLst>
          </p:cNvPr>
          <p:cNvSpPr>
            <a:spLocks noGrp="1"/>
          </p:cNvSpPr>
          <p:nvPr>
            <p:ph type="title"/>
          </p:nvPr>
        </p:nvSpPr>
        <p:spPr>
          <a:xfrm>
            <a:off x="838200" y="365125"/>
            <a:ext cx="8906301" cy="1325563"/>
          </a:xfrm>
        </p:spPr>
        <p:txBody>
          <a:bodyPr/>
          <a:lstStyle/>
          <a:p>
            <a:r>
              <a:rPr lang="en-GB" dirty="0"/>
              <a:t>Slow down to speed up</a:t>
            </a:r>
            <a:endParaRPr lang="en-FI" dirty="0"/>
          </a:p>
        </p:txBody>
      </p:sp>
      <p:sp>
        <p:nvSpPr>
          <p:cNvPr id="9" name="Rectangle 8">
            <a:extLst>
              <a:ext uri="{FF2B5EF4-FFF2-40B4-BE49-F238E27FC236}">
                <a16:creationId xmlns:a16="http://schemas.microsoft.com/office/drawing/2014/main" id="{AC5CC2AC-7B12-3242-A868-D4B7DFB7629E}"/>
              </a:ext>
            </a:extLst>
          </p:cNvPr>
          <p:cNvSpPr/>
          <p:nvPr/>
        </p:nvSpPr>
        <p:spPr>
          <a:xfrm>
            <a:off x="445477" y="2175876"/>
            <a:ext cx="5491873" cy="3778695"/>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txBody>
          <a:bodyPr wrap="square">
            <a:spAutoFit/>
          </a:bodyPr>
          <a:lstStyle/>
          <a:p>
            <a:r>
              <a:rPr lang="en-GB" sz="2400" dirty="0">
                <a:latin typeface="Times" pitchFamily="2" charset="0"/>
              </a:rPr>
              <a:t>The weak student does exactly what the advisor has asked. But the advisor’s solution fails, and the student reports that failure. </a:t>
            </a:r>
            <a:endParaRPr lang="en-GB" sz="2400" dirty="0"/>
          </a:p>
          <a:p>
            <a:endParaRPr lang="en-GB" sz="2400" dirty="0">
              <a:latin typeface="Times" pitchFamily="2" charset="0"/>
            </a:endParaRPr>
          </a:p>
          <a:p>
            <a:r>
              <a:rPr lang="en-GB" sz="2400" dirty="0">
                <a:latin typeface="Times" pitchFamily="2" charset="0"/>
              </a:rPr>
              <a:t>The strong student starts doing what the advisor has asked, sees that it doesn’t work, looks around within some epsilon ball of the original proposal to find what does work, and reports that solution. </a:t>
            </a:r>
            <a:endParaRPr lang="en-GB" sz="2400" dirty="0"/>
          </a:p>
        </p:txBody>
      </p:sp>
    </p:spTree>
    <p:extLst>
      <p:ext uri="{BB962C8B-B14F-4D97-AF65-F5344CB8AC3E}">
        <p14:creationId xmlns:p14="http://schemas.microsoft.com/office/powerpoint/2010/main" val="1158253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B3888-9A4C-7743-9BF1-5FDAB7A0E1F7}"/>
              </a:ext>
            </a:extLst>
          </p:cNvPr>
          <p:cNvSpPr>
            <a:spLocks noGrp="1"/>
          </p:cNvSpPr>
          <p:nvPr>
            <p:ph type="title"/>
          </p:nvPr>
        </p:nvSpPr>
        <p:spPr/>
        <p:txBody>
          <a:bodyPr/>
          <a:lstStyle/>
          <a:p>
            <a:r>
              <a:rPr lang="en-FI" dirty="0"/>
              <a:t>Visualise the obvious</a:t>
            </a:r>
          </a:p>
        </p:txBody>
      </p:sp>
      <p:pic>
        <p:nvPicPr>
          <p:cNvPr id="4" name="Picture 3">
            <a:extLst>
              <a:ext uri="{FF2B5EF4-FFF2-40B4-BE49-F238E27FC236}">
                <a16:creationId xmlns:a16="http://schemas.microsoft.com/office/drawing/2014/main" id="{72A9E77D-B9C4-5C4F-B37D-4C1DA923469D}"/>
              </a:ext>
            </a:extLst>
          </p:cNvPr>
          <p:cNvPicPr>
            <a:picLocks noChangeAspect="1"/>
          </p:cNvPicPr>
          <p:nvPr/>
        </p:nvPicPr>
        <p:blipFill>
          <a:blip r:embed="rId2"/>
          <a:stretch>
            <a:fillRect/>
          </a:stretch>
        </p:blipFill>
        <p:spPr>
          <a:xfrm>
            <a:off x="3835443" y="1825625"/>
            <a:ext cx="5071719" cy="4623615"/>
          </a:xfrm>
          <a:prstGeom prst="rect">
            <a:avLst/>
          </a:prstGeom>
        </p:spPr>
      </p:pic>
      <p:sp>
        <p:nvSpPr>
          <p:cNvPr id="5" name="Rectangle 4">
            <a:extLst>
              <a:ext uri="{FF2B5EF4-FFF2-40B4-BE49-F238E27FC236}">
                <a16:creationId xmlns:a16="http://schemas.microsoft.com/office/drawing/2014/main" id="{9F5929B9-EB5E-5540-9284-DF39DB77F394}"/>
              </a:ext>
            </a:extLst>
          </p:cNvPr>
          <p:cNvSpPr/>
          <p:nvPr/>
        </p:nvSpPr>
        <p:spPr>
          <a:xfrm>
            <a:off x="10787447" y="230188"/>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3933821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6304-1A41-2F4B-B3B4-049378CEFC25}"/>
              </a:ext>
            </a:extLst>
          </p:cNvPr>
          <p:cNvSpPr>
            <a:spLocks noGrp="1"/>
          </p:cNvSpPr>
          <p:nvPr>
            <p:ph type="title"/>
          </p:nvPr>
        </p:nvSpPr>
        <p:spPr/>
        <p:txBody>
          <a:bodyPr/>
          <a:lstStyle/>
          <a:p>
            <a:r>
              <a:rPr lang="en-FI" dirty="0"/>
              <a:t>High-level schematics</a:t>
            </a:r>
          </a:p>
        </p:txBody>
      </p:sp>
      <p:sp>
        <p:nvSpPr>
          <p:cNvPr id="7" name="Rectangle 6">
            <a:extLst>
              <a:ext uri="{FF2B5EF4-FFF2-40B4-BE49-F238E27FC236}">
                <a16:creationId xmlns:a16="http://schemas.microsoft.com/office/drawing/2014/main" id="{7FB6A1E6-F5D9-7C42-85D7-FA4BB62F58F9}"/>
              </a:ext>
            </a:extLst>
          </p:cNvPr>
          <p:cNvSpPr/>
          <p:nvPr/>
        </p:nvSpPr>
        <p:spPr>
          <a:xfrm>
            <a:off x="10787447" y="230188"/>
            <a:ext cx="393357" cy="1200329"/>
          </a:xfrm>
          <a:prstGeom prst="rect">
            <a:avLst/>
          </a:prstGeom>
        </p:spPr>
        <p:txBody>
          <a:bodyPr wrap="square">
            <a:spAutoFit/>
          </a:bodyPr>
          <a:lstStyle/>
          <a:p>
            <a:r>
              <a:rPr lang="en-FI" sz="7200" dirty="0"/>
              <a:t>👍</a:t>
            </a:r>
          </a:p>
        </p:txBody>
      </p:sp>
      <p:pic>
        <p:nvPicPr>
          <p:cNvPr id="10" name="Picture 9">
            <a:extLst>
              <a:ext uri="{FF2B5EF4-FFF2-40B4-BE49-F238E27FC236}">
                <a16:creationId xmlns:a16="http://schemas.microsoft.com/office/drawing/2014/main" id="{0AF96680-DA7A-3241-9146-8ADC1BE64BFC}"/>
              </a:ext>
            </a:extLst>
          </p:cNvPr>
          <p:cNvPicPr>
            <a:picLocks noChangeAspect="1"/>
          </p:cNvPicPr>
          <p:nvPr/>
        </p:nvPicPr>
        <p:blipFill>
          <a:blip r:embed="rId2"/>
          <a:stretch>
            <a:fillRect/>
          </a:stretch>
        </p:blipFill>
        <p:spPr>
          <a:xfrm>
            <a:off x="2027279" y="1759509"/>
            <a:ext cx="7475309" cy="4825736"/>
          </a:xfrm>
          <a:prstGeom prst="rect">
            <a:avLst/>
          </a:prstGeom>
        </p:spPr>
      </p:pic>
    </p:spTree>
    <p:extLst>
      <p:ext uri="{BB962C8B-B14F-4D97-AF65-F5344CB8AC3E}">
        <p14:creationId xmlns:p14="http://schemas.microsoft.com/office/powerpoint/2010/main" val="3904587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6304-1A41-2F4B-B3B4-049378CEFC25}"/>
              </a:ext>
            </a:extLst>
          </p:cNvPr>
          <p:cNvSpPr>
            <a:spLocks noGrp="1"/>
          </p:cNvSpPr>
          <p:nvPr>
            <p:ph type="title"/>
          </p:nvPr>
        </p:nvSpPr>
        <p:spPr/>
        <p:txBody>
          <a:bodyPr>
            <a:normAutofit/>
          </a:bodyPr>
          <a:lstStyle/>
          <a:p>
            <a:r>
              <a:rPr lang="en-FI" dirty="0"/>
              <a:t>Technical schematics: map your math</a:t>
            </a:r>
            <a:br>
              <a:rPr lang="en-FI" dirty="0"/>
            </a:br>
            <a:r>
              <a:rPr lang="en-FI" sz="2000" dirty="0"/>
              <a:t>(also separate how model use differs between train/test)</a:t>
            </a:r>
            <a:endParaRPr lang="en-FI" dirty="0"/>
          </a:p>
        </p:txBody>
      </p:sp>
      <p:pic>
        <p:nvPicPr>
          <p:cNvPr id="4" name="Picture 3">
            <a:extLst>
              <a:ext uri="{FF2B5EF4-FFF2-40B4-BE49-F238E27FC236}">
                <a16:creationId xmlns:a16="http://schemas.microsoft.com/office/drawing/2014/main" id="{10EB5B43-535D-A144-8055-FF3F4B0B0918}"/>
              </a:ext>
            </a:extLst>
          </p:cNvPr>
          <p:cNvPicPr>
            <a:picLocks noChangeAspect="1"/>
          </p:cNvPicPr>
          <p:nvPr/>
        </p:nvPicPr>
        <p:blipFill>
          <a:blip r:embed="rId2"/>
          <a:stretch>
            <a:fillRect/>
          </a:stretch>
        </p:blipFill>
        <p:spPr>
          <a:xfrm>
            <a:off x="1102411" y="1784101"/>
            <a:ext cx="9987177" cy="4434385"/>
          </a:xfrm>
          <a:prstGeom prst="rect">
            <a:avLst/>
          </a:prstGeom>
        </p:spPr>
      </p:pic>
      <p:sp>
        <p:nvSpPr>
          <p:cNvPr id="5" name="Rectangle 4">
            <a:extLst>
              <a:ext uri="{FF2B5EF4-FFF2-40B4-BE49-F238E27FC236}">
                <a16:creationId xmlns:a16="http://schemas.microsoft.com/office/drawing/2014/main" id="{C8AE6D1C-C63A-8D49-BF0B-AEC03175B07A}"/>
              </a:ext>
            </a:extLst>
          </p:cNvPr>
          <p:cNvSpPr/>
          <p:nvPr/>
        </p:nvSpPr>
        <p:spPr>
          <a:xfrm>
            <a:off x="10787447" y="230188"/>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2029097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6C184-D3D4-7584-593F-58C966E0BE33}"/>
              </a:ext>
            </a:extLst>
          </p:cNvPr>
          <p:cNvSpPr>
            <a:spLocks noGrp="1"/>
          </p:cNvSpPr>
          <p:nvPr>
            <p:ph type="title"/>
          </p:nvPr>
        </p:nvSpPr>
        <p:spPr/>
        <p:txBody>
          <a:bodyPr>
            <a:normAutofit/>
          </a:bodyPr>
          <a:lstStyle/>
          <a:p>
            <a:r>
              <a:rPr lang="en-FI" sz="4000" dirty="0"/>
              <a:t>Are you probabilistic? Then do a plate diagram</a:t>
            </a:r>
            <a:endParaRPr lang="en-FI" sz="4000" dirty="0">
              <a:highlight>
                <a:srgbClr val="FFFF00"/>
              </a:highlight>
            </a:endParaRPr>
          </a:p>
        </p:txBody>
      </p:sp>
      <p:pic>
        <p:nvPicPr>
          <p:cNvPr id="4" name="Picture 3">
            <a:extLst>
              <a:ext uri="{FF2B5EF4-FFF2-40B4-BE49-F238E27FC236}">
                <a16:creationId xmlns:a16="http://schemas.microsoft.com/office/drawing/2014/main" id="{DF052E98-5BA5-005E-C470-71B7352C5F3B}"/>
              </a:ext>
            </a:extLst>
          </p:cNvPr>
          <p:cNvPicPr>
            <a:picLocks noChangeAspect="1"/>
          </p:cNvPicPr>
          <p:nvPr/>
        </p:nvPicPr>
        <p:blipFill>
          <a:blip r:embed="rId2"/>
          <a:stretch>
            <a:fillRect/>
          </a:stretch>
        </p:blipFill>
        <p:spPr>
          <a:xfrm>
            <a:off x="2571750" y="3052763"/>
            <a:ext cx="7048500" cy="3124200"/>
          </a:xfrm>
          <a:prstGeom prst="rect">
            <a:avLst/>
          </a:prstGeom>
        </p:spPr>
      </p:pic>
      <p:sp>
        <p:nvSpPr>
          <p:cNvPr id="5" name="Rectangle 4">
            <a:extLst>
              <a:ext uri="{FF2B5EF4-FFF2-40B4-BE49-F238E27FC236}">
                <a16:creationId xmlns:a16="http://schemas.microsoft.com/office/drawing/2014/main" id="{B36DF72A-4FAF-C001-BB67-46F489C3D46D}"/>
              </a:ext>
            </a:extLst>
          </p:cNvPr>
          <p:cNvSpPr/>
          <p:nvPr/>
        </p:nvSpPr>
        <p:spPr>
          <a:xfrm>
            <a:off x="10787447" y="230188"/>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1513307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9B43-F9BA-E840-B14A-A75B009972AE}"/>
              </a:ext>
            </a:extLst>
          </p:cNvPr>
          <p:cNvSpPr>
            <a:spLocks noGrp="1"/>
          </p:cNvSpPr>
          <p:nvPr>
            <p:ph type="title"/>
          </p:nvPr>
        </p:nvSpPr>
        <p:spPr/>
        <p:txBody>
          <a:bodyPr/>
          <a:lstStyle/>
          <a:p>
            <a:r>
              <a:rPr lang="en-FI" dirty="0"/>
              <a:t>Clear result tables</a:t>
            </a:r>
            <a:br>
              <a:rPr lang="en-FI" dirty="0"/>
            </a:br>
            <a:r>
              <a:rPr lang="en-FI" sz="1800" dirty="0">
                <a:solidFill>
                  <a:schemeClr val="bg1">
                    <a:lumMod val="50000"/>
                  </a:schemeClr>
                </a:solidFill>
                <a:highlight>
                  <a:srgbClr val="FFFF00"/>
                </a:highlight>
                <a:latin typeface="Menlo" panose="020B0609030804020204" pitchFamily="49" charset="0"/>
                <a:ea typeface="Menlo" panose="020B0609030804020204" pitchFamily="49" charset="0"/>
                <a:cs typeface="Menlo" panose="020B0609030804020204" pitchFamily="49" charset="0"/>
              </a:rPr>
              <a:t>\includepackage{booktabs}</a:t>
            </a:r>
            <a:endParaRPr lang="en-FI" dirty="0">
              <a:solidFill>
                <a:schemeClr val="bg1">
                  <a:lumMod val="50000"/>
                </a:schemeClr>
              </a:solidFill>
              <a:highlight>
                <a:srgbClr val="FFFF00"/>
              </a:highlight>
              <a:latin typeface="Menlo" panose="020B0609030804020204" pitchFamily="49" charset="0"/>
              <a:ea typeface="Menlo" panose="020B0609030804020204" pitchFamily="49" charset="0"/>
              <a:cs typeface="Menlo" panose="020B0609030804020204" pitchFamily="49" charset="0"/>
            </a:endParaRPr>
          </a:p>
        </p:txBody>
      </p:sp>
      <p:pic>
        <p:nvPicPr>
          <p:cNvPr id="4" name="Picture 3">
            <a:extLst>
              <a:ext uri="{FF2B5EF4-FFF2-40B4-BE49-F238E27FC236}">
                <a16:creationId xmlns:a16="http://schemas.microsoft.com/office/drawing/2014/main" id="{C49EECF0-7F60-534C-BD7F-7E24A6217F00}"/>
              </a:ext>
            </a:extLst>
          </p:cNvPr>
          <p:cNvPicPr>
            <a:picLocks noChangeAspect="1"/>
          </p:cNvPicPr>
          <p:nvPr/>
        </p:nvPicPr>
        <p:blipFill>
          <a:blip r:embed="rId2"/>
          <a:stretch>
            <a:fillRect/>
          </a:stretch>
        </p:blipFill>
        <p:spPr>
          <a:xfrm>
            <a:off x="698297" y="2247385"/>
            <a:ext cx="10795405" cy="3251372"/>
          </a:xfrm>
          <a:prstGeom prst="rect">
            <a:avLst/>
          </a:prstGeom>
        </p:spPr>
      </p:pic>
      <p:sp>
        <p:nvSpPr>
          <p:cNvPr id="5" name="Rectangle 4">
            <a:extLst>
              <a:ext uri="{FF2B5EF4-FFF2-40B4-BE49-F238E27FC236}">
                <a16:creationId xmlns:a16="http://schemas.microsoft.com/office/drawing/2014/main" id="{36D65429-0349-B64C-8620-FD4674455979}"/>
              </a:ext>
            </a:extLst>
          </p:cNvPr>
          <p:cNvSpPr/>
          <p:nvPr/>
        </p:nvSpPr>
        <p:spPr>
          <a:xfrm>
            <a:off x="10787447" y="230188"/>
            <a:ext cx="393357" cy="1200329"/>
          </a:xfrm>
          <a:prstGeom prst="rect">
            <a:avLst/>
          </a:prstGeom>
        </p:spPr>
        <p:txBody>
          <a:bodyPr wrap="square">
            <a:spAutoFit/>
          </a:bodyPr>
          <a:lstStyle/>
          <a:p>
            <a:r>
              <a:rPr lang="en-FI" sz="7200" dirty="0"/>
              <a:t>👍</a:t>
            </a:r>
          </a:p>
        </p:txBody>
      </p:sp>
      <p:sp>
        <p:nvSpPr>
          <p:cNvPr id="6" name="TextBox 5">
            <a:extLst>
              <a:ext uri="{FF2B5EF4-FFF2-40B4-BE49-F238E27FC236}">
                <a16:creationId xmlns:a16="http://schemas.microsoft.com/office/drawing/2014/main" id="{8AF3713A-FAD5-6E49-844F-A6BCE1D7A534}"/>
              </a:ext>
            </a:extLst>
          </p:cNvPr>
          <p:cNvSpPr txBox="1"/>
          <p:nvPr/>
        </p:nvSpPr>
        <p:spPr>
          <a:xfrm>
            <a:off x="5743128" y="6401805"/>
            <a:ext cx="2563491" cy="369332"/>
          </a:xfrm>
          <a:prstGeom prst="rect">
            <a:avLst/>
          </a:prstGeom>
          <a:noFill/>
        </p:spPr>
        <p:txBody>
          <a:bodyPr wrap="square" rtlCol="0">
            <a:spAutoFit/>
          </a:bodyPr>
          <a:lstStyle/>
          <a:p>
            <a:r>
              <a:rPr lang="en-FI" dirty="0">
                <a:solidFill>
                  <a:schemeClr val="tx1">
                    <a:lumMod val="50000"/>
                    <a:lumOff val="50000"/>
                  </a:schemeClr>
                </a:solidFill>
              </a:rPr>
              <a:t>(don’t forget variances!)</a:t>
            </a:r>
          </a:p>
        </p:txBody>
      </p:sp>
      <p:sp>
        <p:nvSpPr>
          <p:cNvPr id="7" name="TextBox 6">
            <a:extLst>
              <a:ext uri="{FF2B5EF4-FFF2-40B4-BE49-F238E27FC236}">
                <a16:creationId xmlns:a16="http://schemas.microsoft.com/office/drawing/2014/main" id="{8B8745C0-CDEC-3946-8583-87A98CA902D6}"/>
              </a:ext>
            </a:extLst>
          </p:cNvPr>
          <p:cNvSpPr txBox="1"/>
          <p:nvPr/>
        </p:nvSpPr>
        <p:spPr>
          <a:xfrm>
            <a:off x="975639" y="5847807"/>
            <a:ext cx="2978190" cy="923330"/>
          </a:xfrm>
          <a:prstGeom prst="rect">
            <a:avLst/>
          </a:prstGeom>
          <a:noFill/>
        </p:spPr>
        <p:txBody>
          <a:bodyPr wrap="square" rtlCol="0">
            <a:spAutoFit/>
          </a:bodyPr>
          <a:lstStyle/>
          <a:p>
            <a:r>
              <a:rPr lang="en-FI" dirty="0">
                <a:solidFill>
                  <a:schemeClr val="accent5"/>
                </a:solidFill>
              </a:rPr>
              <a:t>Eyes naturally compare things vertically, but can’t compare horizontally</a:t>
            </a:r>
          </a:p>
        </p:txBody>
      </p:sp>
      <p:sp>
        <p:nvSpPr>
          <p:cNvPr id="8" name="Arc 7">
            <a:extLst>
              <a:ext uri="{FF2B5EF4-FFF2-40B4-BE49-F238E27FC236}">
                <a16:creationId xmlns:a16="http://schemas.microsoft.com/office/drawing/2014/main" id="{F7700F17-E8C2-E547-9D47-308F2540F5F5}"/>
              </a:ext>
            </a:extLst>
          </p:cNvPr>
          <p:cNvSpPr/>
          <p:nvPr/>
        </p:nvSpPr>
        <p:spPr>
          <a:xfrm rot="6484967">
            <a:off x="2412584" y="4545078"/>
            <a:ext cx="2712714" cy="1562217"/>
          </a:xfrm>
          <a:prstGeom prst="arc">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dirty="0"/>
          </a:p>
        </p:txBody>
      </p:sp>
      <p:sp>
        <p:nvSpPr>
          <p:cNvPr id="3" name="TextBox 2">
            <a:extLst>
              <a:ext uri="{FF2B5EF4-FFF2-40B4-BE49-F238E27FC236}">
                <a16:creationId xmlns:a16="http://schemas.microsoft.com/office/drawing/2014/main" id="{39D41B9F-3653-D8B6-3EAA-6E55DFDDCF29}"/>
              </a:ext>
            </a:extLst>
          </p:cNvPr>
          <p:cNvSpPr txBox="1"/>
          <p:nvPr/>
        </p:nvSpPr>
        <p:spPr>
          <a:xfrm>
            <a:off x="9729663" y="6123935"/>
            <a:ext cx="2115568" cy="646331"/>
          </a:xfrm>
          <a:prstGeom prst="rect">
            <a:avLst/>
          </a:prstGeom>
          <a:noFill/>
        </p:spPr>
        <p:txBody>
          <a:bodyPr wrap="square" rtlCol="0">
            <a:spAutoFit/>
          </a:bodyPr>
          <a:lstStyle/>
          <a:p>
            <a:r>
              <a:rPr lang="en-GB" dirty="0">
                <a:solidFill>
                  <a:schemeClr val="accent1"/>
                </a:solidFill>
              </a:rPr>
              <a:t>Use </a:t>
            </a:r>
            <a:r>
              <a:rPr lang="en-GB" dirty="0" err="1">
                <a:solidFill>
                  <a:schemeClr val="accent1"/>
                </a:solidFill>
              </a:rPr>
              <a:t>color</a:t>
            </a:r>
            <a:r>
              <a:rPr lang="en-GB" dirty="0">
                <a:solidFill>
                  <a:schemeClr val="accent1"/>
                </a:solidFill>
              </a:rPr>
              <a:t> </a:t>
            </a:r>
          </a:p>
          <a:p>
            <a:r>
              <a:rPr lang="en-GB" dirty="0">
                <a:solidFill>
                  <a:schemeClr val="accent1"/>
                </a:solidFill>
              </a:rPr>
              <a:t>(but be consistent)</a:t>
            </a:r>
            <a:endParaRPr lang="en-FI" dirty="0">
              <a:solidFill>
                <a:schemeClr val="accent1"/>
              </a:solidFill>
            </a:endParaRPr>
          </a:p>
        </p:txBody>
      </p:sp>
      <p:sp>
        <p:nvSpPr>
          <p:cNvPr id="9" name="Arc 8">
            <a:extLst>
              <a:ext uri="{FF2B5EF4-FFF2-40B4-BE49-F238E27FC236}">
                <a16:creationId xmlns:a16="http://schemas.microsoft.com/office/drawing/2014/main" id="{97DC73EB-035F-6181-F2F6-39FBA156BF84}"/>
              </a:ext>
            </a:extLst>
          </p:cNvPr>
          <p:cNvSpPr/>
          <p:nvPr/>
        </p:nvSpPr>
        <p:spPr>
          <a:xfrm rot="6484967" flipV="1">
            <a:off x="9922253" y="4773737"/>
            <a:ext cx="626571" cy="2148139"/>
          </a:xfrm>
          <a:prstGeom prst="arc">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dirty="0"/>
          </a:p>
        </p:txBody>
      </p:sp>
    </p:spTree>
    <p:extLst>
      <p:ext uri="{BB962C8B-B14F-4D97-AF65-F5344CB8AC3E}">
        <p14:creationId xmlns:p14="http://schemas.microsoft.com/office/powerpoint/2010/main" val="113622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1A1D-0BFA-14A9-FB7C-375908737FEA}"/>
              </a:ext>
            </a:extLst>
          </p:cNvPr>
          <p:cNvSpPr>
            <a:spLocks noGrp="1"/>
          </p:cNvSpPr>
          <p:nvPr>
            <p:ph type="title"/>
          </p:nvPr>
        </p:nvSpPr>
        <p:spPr/>
        <p:txBody>
          <a:bodyPr/>
          <a:lstStyle/>
          <a:p>
            <a:r>
              <a:rPr lang="en-FI" dirty="0"/>
              <a:t>Presenting large comparisons</a:t>
            </a:r>
          </a:p>
        </p:txBody>
      </p:sp>
      <p:sp>
        <p:nvSpPr>
          <p:cNvPr id="3" name="Content Placeholder 2">
            <a:extLst>
              <a:ext uri="{FF2B5EF4-FFF2-40B4-BE49-F238E27FC236}">
                <a16:creationId xmlns:a16="http://schemas.microsoft.com/office/drawing/2014/main" id="{C653E072-B8BD-D392-84E7-E9DAE6BB1744}"/>
              </a:ext>
            </a:extLst>
          </p:cNvPr>
          <p:cNvSpPr>
            <a:spLocks noGrp="1"/>
          </p:cNvSpPr>
          <p:nvPr>
            <p:ph idx="1"/>
          </p:nvPr>
        </p:nvSpPr>
        <p:spPr/>
        <p:txBody>
          <a:bodyPr/>
          <a:lstStyle/>
          <a:p>
            <a:endParaRPr lang="en-FI"/>
          </a:p>
        </p:txBody>
      </p:sp>
      <p:pic>
        <p:nvPicPr>
          <p:cNvPr id="4" name="Picture 3">
            <a:extLst>
              <a:ext uri="{FF2B5EF4-FFF2-40B4-BE49-F238E27FC236}">
                <a16:creationId xmlns:a16="http://schemas.microsoft.com/office/drawing/2014/main" id="{8B1407AA-A054-3775-4CAD-485BA94CAF20}"/>
              </a:ext>
            </a:extLst>
          </p:cNvPr>
          <p:cNvPicPr>
            <a:picLocks noChangeAspect="1"/>
          </p:cNvPicPr>
          <p:nvPr/>
        </p:nvPicPr>
        <p:blipFill>
          <a:blip r:embed="rId2"/>
          <a:stretch>
            <a:fillRect/>
          </a:stretch>
        </p:blipFill>
        <p:spPr>
          <a:xfrm>
            <a:off x="1821410" y="2077600"/>
            <a:ext cx="8802488" cy="4234300"/>
          </a:xfrm>
          <a:prstGeom prst="rect">
            <a:avLst/>
          </a:prstGeom>
        </p:spPr>
      </p:pic>
      <p:sp>
        <p:nvSpPr>
          <p:cNvPr id="5" name="Rectangle 4">
            <a:extLst>
              <a:ext uri="{FF2B5EF4-FFF2-40B4-BE49-F238E27FC236}">
                <a16:creationId xmlns:a16="http://schemas.microsoft.com/office/drawing/2014/main" id="{1B8B7933-29DB-65A2-BA92-704313CDDCFC}"/>
              </a:ext>
            </a:extLst>
          </p:cNvPr>
          <p:cNvSpPr/>
          <p:nvPr/>
        </p:nvSpPr>
        <p:spPr>
          <a:xfrm>
            <a:off x="10787447" y="230188"/>
            <a:ext cx="393357" cy="1200329"/>
          </a:xfrm>
          <a:prstGeom prst="rect">
            <a:avLst/>
          </a:prstGeom>
        </p:spPr>
        <p:txBody>
          <a:bodyPr wrap="square">
            <a:spAutoFit/>
          </a:bodyPr>
          <a:lstStyle/>
          <a:p>
            <a:r>
              <a:rPr lang="en-FI" sz="7200" dirty="0"/>
              <a:t>👍</a:t>
            </a:r>
          </a:p>
        </p:txBody>
      </p:sp>
      <p:sp>
        <p:nvSpPr>
          <p:cNvPr id="8" name="TextBox 7">
            <a:extLst>
              <a:ext uri="{FF2B5EF4-FFF2-40B4-BE49-F238E27FC236}">
                <a16:creationId xmlns:a16="http://schemas.microsoft.com/office/drawing/2014/main" id="{E395E903-4BEC-F2F3-D299-FD11094FE423}"/>
              </a:ext>
            </a:extLst>
          </p:cNvPr>
          <p:cNvSpPr txBox="1"/>
          <p:nvPr/>
        </p:nvSpPr>
        <p:spPr>
          <a:xfrm>
            <a:off x="10643169" y="4010083"/>
            <a:ext cx="2115568" cy="369332"/>
          </a:xfrm>
          <a:prstGeom prst="rect">
            <a:avLst/>
          </a:prstGeom>
          <a:noFill/>
        </p:spPr>
        <p:txBody>
          <a:bodyPr wrap="square" rtlCol="0">
            <a:spAutoFit/>
          </a:bodyPr>
          <a:lstStyle/>
          <a:p>
            <a:r>
              <a:rPr lang="en-GB" dirty="0">
                <a:solidFill>
                  <a:schemeClr val="accent1"/>
                </a:solidFill>
              </a:rPr>
              <a:t>Summarise!</a:t>
            </a:r>
            <a:endParaRPr lang="en-FI" dirty="0">
              <a:solidFill>
                <a:schemeClr val="accent1"/>
              </a:solidFill>
            </a:endParaRPr>
          </a:p>
        </p:txBody>
      </p:sp>
      <p:sp>
        <p:nvSpPr>
          <p:cNvPr id="9" name="Arc 8">
            <a:extLst>
              <a:ext uri="{FF2B5EF4-FFF2-40B4-BE49-F238E27FC236}">
                <a16:creationId xmlns:a16="http://schemas.microsoft.com/office/drawing/2014/main" id="{FA4F8D23-218E-2539-D026-981545DC6D8F}"/>
              </a:ext>
            </a:extLst>
          </p:cNvPr>
          <p:cNvSpPr/>
          <p:nvPr/>
        </p:nvSpPr>
        <p:spPr>
          <a:xfrm rot="4498507" flipV="1">
            <a:off x="10474162" y="3120680"/>
            <a:ext cx="626571" cy="2148139"/>
          </a:xfrm>
          <a:prstGeom prst="arc">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dirty="0"/>
          </a:p>
        </p:txBody>
      </p:sp>
    </p:spTree>
    <p:extLst>
      <p:ext uri="{BB962C8B-B14F-4D97-AF65-F5344CB8AC3E}">
        <p14:creationId xmlns:p14="http://schemas.microsoft.com/office/powerpoint/2010/main" val="235699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1A1D-0BFA-14A9-FB7C-375908737FEA}"/>
              </a:ext>
            </a:extLst>
          </p:cNvPr>
          <p:cNvSpPr>
            <a:spLocks noGrp="1"/>
          </p:cNvSpPr>
          <p:nvPr>
            <p:ph type="title"/>
          </p:nvPr>
        </p:nvSpPr>
        <p:spPr/>
        <p:txBody>
          <a:bodyPr/>
          <a:lstStyle/>
          <a:p>
            <a:r>
              <a:rPr lang="en-FI" dirty="0"/>
              <a:t>Presenting large comparisons</a:t>
            </a:r>
          </a:p>
        </p:txBody>
      </p:sp>
      <p:sp>
        <p:nvSpPr>
          <p:cNvPr id="3" name="Content Placeholder 2">
            <a:extLst>
              <a:ext uri="{FF2B5EF4-FFF2-40B4-BE49-F238E27FC236}">
                <a16:creationId xmlns:a16="http://schemas.microsoft.com/office/drawing/2014/main" id="{C653E072-B8BD-D392-84E7-E9DAE6BB1744}"/>
              </a:ext>
            </a:extLst>
          </p:cNvPr>
          <p:cNvSpPr>
            <a:spLocks noGrp="1"/>
          </p:cNvSpPr>
          <p:nvPr>
            <p:ph idx="1"/>
          </p:nvPr>
        </p:nvSpPr>
        <p:spPr/>
        <p:txBody>
          <a:bodyPr/>
          <a:lstStyle/>
          <a:p>
            <a:endParaRPr lang="en-FI"/>
          </a:p>
        </p:txBody>
      </p:sp>
      <p:pic>
        <p:nvPicPr>
          <p:cNvPr id="4" name="Picture 3">
            <a:extLst>
              <a:ext uri="{FF2B5EF4-FFF2-40B4-BE49-F238E27FC236}">
                <a16:creationId xmlns:a16="http://schemas.microsoft.com/office/drawing/2014/main" id="{8B1407AA-A054-3775-4CAD-485BA94CAF20}"/>
              </a:ext>
            </a:extLst>
          </p:cNvPr>
          <p:cNvPicPr>
            <a:picLocks noChangeAspect="1"/>
          </p:cNvPicPr>
          <p:nvPr/>
        </p:nvPicPr>
        <p:blipFill>
          <a:blip r:embed="rId2"/>
          <a:stretch>
            <a:fillRect/>
          </a:stretch>
        </p:blipFill>
        <p:spPr>
          <a:xfrm>
            <a:off x="1821410" y="2077600"/>
            <a:ext cx="8802488" cy="4234300"/>
          </a:xfrm>
          <a:prstGeom prst="rect">
            <a:avLst/>
          </a:prstGeom>
        </p:spPr>
      </p:pic>
      <p:sp>
        <p:nvSpPr>
          <p:cNvPr id="5" name="Rectangle 4">
            <a:extLst>
              <a:ext uri="{FF2B5EF4-FFF2-40B4-BE49-F238E27FC236}">
                <a16:creationId xmlns:a16="http://schemas.microsoft.com/office/drawing/2014/main" id="{1B8B7933-29DB-65A2-BA92-704313CDDCFC}"/>
              </a:ext>
            </a:extLst>
          </p:cNvPr>
          <p:cNvSpPr/>
          <p:nvPr/>
        </p:nvSpPr>
        <p:spPr>
          <a:xfrm>
            <a:off x="10787447" y="230188"/>
            <a:ext cx="393357" cy="1200329"/>
          </a:xfrm>
          <a:prstGeom prst="rect">
            <a:avLst/>
          </a:prstGeom>
        </p:spPr>
        <p:txBody>
          <a:bodyPr wrap="square">
            <a:spAutoFit/>
          </a:bodyPr>
          <a:lstStyle/>
          <a:p>
            <a:r>
              <a:rPr lang="en-FI" sz="7200" dirty="0"/>
              <a:t>👍</a:t>
            </a:r>
          </a:p>
        </p:txBody>
      </p:sp>
      <p:pic>
        <p:nvPicPr>
          <p:cNvPr id="6" name="Picture 5">
            <a:extLst>
              <a:ext uri="{FF2B5EF4-FFF2-40B4-BE49-F238E27FC236}">
                <a16:creationId xmlns:a16="http://schemas.microsoft.com/office/drawing/2014/main" id="{9CD74119-D784-0DDB-10D9-A05AF0456B71}"/>
              </a:ext>
            </a:extLst>
          </p:cNvPr>
          <p:cNvPicPr>
            <a:picLocks noChangeAspect="1"/>
          </p:cNvPicPr>
          <p:nvPr/>
        </p:nvPicPr>
        <p:blipFill>
          <a:blip r:embed="rId3"/>
          <a:stretch>
            <a:fillRect/>
          </a:stretch>
        </p:blipFill>
        <p:spPr>
          <a:xfrm>
            <a:off x="1821410" y="2236217"/>
            <a:ext cx="7772400" cy="3530154"/>
          </a:xfrm>
          <a:prstGeom prst="rect">
            <a:avLst/>
          </a:prstGeom>
          <a:ln>
            <a:solidFill>
              <a:schemeClr val="accent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1E5C37F-7802-6BBA-AFB9-BDCD37547A4B}"/>
              </a:ext>
            </a:extLst>
          </p:cNvPr>
          <p:cNvSpPr txBox="1"/>
          <p:nvPr/>
        </p:nvSpPr>
        <p:spPr>
          <a:xfrm>
            <a:off x="3813283" y="4194750"/>
            <a:ext cx="3385803"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FI" dirty="0">
                <a:solidFill>
                  <a:schemeClr val="accent1"/>
                </a:solidFill>
              </a:rPr>
              <a:t>Put tabular copy to appendix!</a:t>
            </a:r>
          </a:p>
        </p:txBody>
      </p:sp>
      <p:sp>
        <p:nvSpPr>
          <p:cNvPr id="8" name="TextBox 7">
            <a:extLst>
              <a:ext uri="{FF2B5EF4-FFF2-40B4-BE49-F238E27FC236}">
                <a16:creationId xmlns:a16="http://schemas.microsoft.com/office/drawing/2014/main" id="{7C009673-4922-F42A-00D0-B82197DE7EDD}"/>
              </a:ext>
            </a:extLst>
          </p:cNvPr>
          <p:cNvSpPr txBox="1"/>
          <p:nvPr/>
        </p:nvSpPr>
        <p:spPr>
          <a:xfrm>
            <a:off x="559630" y="6358561"/>
            <a:ext cx="2978190" cy="646331"/>
          </a:xfrm>
          <a:prstGeom prst="rect">
            <a:avLst/>
          </a:prstGeom>
          <a:noFill/>
        </p:spPr>
        <p:txBody>
          <a:bodyPr wrap="square" rtlCol="0">
            <a:spAutoFit/>
          </a:bodyPr>
          <a:lstStyle/>
          <a:p>
            <a:r>
              <a:rPr lang="en-FI" dirty="0">
                <a:solidFill>
                  <a:schemeClr val="accent5"/>
                </a:solidFill>
              </a:rPr>
              <a:t>Std with smaller font </a:t>
            </a:r>
            <a:r>
              <a:rPr lang="en-FI" sz="1800" dirty="0"/>
              <a:t>👍</a:t>
            </a:r>
          </a:p>
          <a:p>
            <a:endParaRPr lang="en-FI" dirty="0">
              <a:solidFill>
                <a:schemeClr val="accent5"/>
              </a:solidFill>
            </a:endParaRPr>
          </a:p>
        </p:txBody>
      </p:sp>
      <p:sp>
        <p:nvSpPr>
          <p:cNvPr id="9" name="Arc 8">
            <a:extLst>
              <a:ext uri="{FF2B5EF4-FFF2-40B4-BE49-F238E27FC236}">
                <a16:creationId xmlns:a16="http://schemas.microsoft.com/office/drawing/2014/main" id="{2FDFAE65-9F16-526C-D6B1-4B584AE69BA0}"/>
              </a:ext>
            </a:extLst>
          </p:cNvPr>
          <p:cNvSpPr/>
          <p:nvPr/>
        </p:nvSpPr>
        <p:spPr>
          <a:xfrm rot="6484967">
            <a:off x="2001143" y="4530000"/>
            <a:ext cx="2712714" cy="1562217"/>
          </a:xfrm>
          <a:prstGeom prst="arc">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dirty="0"/>
          </a:p>
        </p:txBody>
      </p:sp>
    </p:spTree>
    <p:extLst>
      <p:ext uri="{BB962C8B-B14F-4D97-AF65-F5344CB8AC3E}">
        <p14:creationId xmlns:p14="http://schemas.microsoft.com/office/powerpoint/2010/main" val="1485342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7D88B-FAB0-1745-A021-7677BF6E01B2}"/>
              </a:ext>
            </a:extLst>
          </p:cNvPr>
          <p:cNvSpPr>
            <a:spLocks noGrp="1"/>
          </p:cNvSpPr>
          <p:nvPr>
            <p:ph type="title"/>
          </p:nvPr>
        </p:nvSpPr>
        <p:spPr/>
        <p:txBody>
          <a:bodyPr/>
          <a:lstStyle/>
          <a:p>
            <a:r>
              <a:rPr lang="en-FI" dirty="0"/>
              <a:t>Visualise intermediate fits</a:t>
            </a:r>
          </a:p>
        </p:txBody>
      </p:sp>
      <p:pic>
        <p:nvPicPr>
          <p:cNvPr id="4" name="Picture 3">
            <a:extLst>
              <a:ext uri="{FF2B5EF4-FFF2-40B4-BE49-F238E27FC236}">
                <a16:creationId xmlns:a16="http://schemas.microsoft.com/office/drawing/2014/main" id="{D189D01B-0864-764C-B441-62F8ABD3D33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34780"/>
          <a:stretch/>
        </p:blipFill>
        <p:spPr>
          <a:xfrm>
            <a:off x="1397473" y="5193238"/>
            <a:ext cx="9586652" cy="1540968"/>
          </a:xfrm>
          <a:prstGeom prst="rect">
            <a:avLst/>
          </a:prstGeom>
        </p:spPr>
      </p:pic>
      <p:pic>
        <p:nvPicPr>
          <p:cNvPr id="6" name="Picture 5">
            <a:extLst>
              <a:ext uri="{FF2B5EF4-FFF2-40B4-BE49-F238E27FC236}">
                <a16:creationId xmlns:a16="http://schemas.microsoft.com/office/drawing/2014/main" id="{882C93B0-54A3-074C-BB74-E4E3145252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98799" y="1695461"/>
            <a:ext cx="5994399" cy="1191785"/>
          </a:xfrm>
          <a:prstGeom prst="rect">
            <a:avLst/>
          </a:prstGeom>
        </p:spPr>
      </p:pic>
      <p:sp>
        <p:nvSpPr>
          <p:cNvPr id="7" name="Rectangle 6">
            <a:extLst>
              <a:ext uri="{FF2B5EF4-FFF2-40B4-BE49-F238E27FC236}">
                <a16:creationId xmlns:a16="http://schemas.microsoft.com/office/drawing/2014/main" id="{1DC46163-D959-BB41-9C1E-C927198D56D4}"/>
              </a:ext>
            </a:extLst>
          </p:cNvPr>
          <p:cNvSpPr/>
          <p:nvPr/>
        </p:nvSpPr>
        <p:spPr>
          <a:xfrm>
            <a:off x="10787447" y="230188"/>
            <a:ext cx="393357" cy="1200329"/>
          </a:xfrm>
          <a:prstGeom prst="rect">
            <a:avLst/>
          </a:prstGeom>
        </p:spPr>
        <p:txBody>
          <a:bodyPr wrap="square">
            <a:spAutoFit/>
          </a:bodyPr>
          <a:lstStyle/>
          <a:p>
            <a:r>
              <a:rPr lang="en-FI" sz="7200" dirty="0"/>
              <a:t>👍</a:t>
            </a:r>
          </a:p>
        </p:txBody>
      </p:sp>
      <p:grpSp>
        <p:nvGrpSpPr>
          <p:cNvPr id="5" name="Group 4">
            <a:extLst>
              <a:ext uri="{FF2B5EF4-FFF2-40B4-BE49-F238E27FC236}">
                <a16:creationId xmlns:a16="http://schemas.microsoft.com/office/drawing/2014/main" id="{D5EC68B5-A446-9449-AE40-B024EAC46427}"/>
              </a:ext>
            </a:extLst>
          </p:cNvPr>
          <p:cNvGrpSpPr/>
          <p:nvPr/>
        </p:nvGrpSpPr>
        <p:grpSpPr>
          <a:xfrm>
            <a:off x="2081755" y="3483139"/>
            <a:ext cx="8028489" cy="1401049"/>
            <a:chOff x="0" y="3806800"/>
            <a:chExt cx="12192000" cy="2127623"/>
          </a:xfrm>
        </p:grpSpPr>
        <p:pic>
          <p:nvPicPr>
            <p:cNvPr id="3" name="Picture 2">
              <a:extLst>
                <a:ext uri="{FF2B5EF4-FFF2-40B4-BE49-F238E27FC236}">
                  <a16:creationId xmlns:a16="http://schemas.microsoft.com/office/drawing/2014/main" id="{18F1B2D1-69C8-6049-953B-33983629E9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4130158"/>
              <a:ext cx="12192000" cy="1804265"/>
            </a:xfrm>
            <a:prstGeom prst="rect">
              <a:avLst/>
            </a:prstGeom>
          </p:spPr>
        </p:pic>
        <p:pic>
          <p:nvPicPr>
            <p:cNvPr id="8" name="Picture 7">
              <a:extLst>
                <a:ext uri="{FF2B5EF4-FFF2-40B4-BE49-F238E27FC236}">
                  <a16:creationId xmlns:a16="http://schemas.microsoft.com/office/drawing/2014/main" id="{C0E227F6-1685-7440-9884-6B08B01DEB4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4451"/>
            <a:stretch/>
          </p:blipFill>
          <p:spPr>
            <a:xfrm>
              <a:off x="0" y="3806800"/>
              <a:ext cx="12192000" cy="323357"/>
            </a:xfrm>
            <a:prstGeom prst="rect">
              <a:avLst/>
            </a:prstGeom>
          </p:spPr>
        </p:pic>
      </p:grpSp>
    </p:spTree>
    <p:extLst>
      <p:ext uri="{BB962C8B-B14F-4D97-AF65-F5344CB8AC3E}">
        <p14:creationId xmlns:p14="http://schemas.microsoft.com/office/powerpoint/2010/main" val="37726628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E251-87E1-B54C-B15B-075183BE6D7C}"/>
              </a:ext>
            </a:extLst>
          </p:cNvPr>
          <p:cNvSpPr>
            <a:spLocks noGrp="1"/>
          </p:cNvSpPr>
          <p:nvPr>
            <p:ph type="title"/>
          </p:nvPr>
        </p:nvSpPr>
        <p:spPr/>
        <p:txBody>
          <a:bodyPr/>
          <a:lstStyle/>
          <a:p>
            <a:r>
              <a:rPr lang="en-FI" dirty="0"/>
              <a:t>Ablation studies</a:t>
            </a:r>
          </a:p>
        </p:txBody>
      </p:sp>
      <p:pic>
        <p:nvPicPr>
          <p:cNvPr id="6" name="Picture 5">
            <a:extLst>
              <a:ext uri="{FF2B5EF4-FFF2-40B4-BE49-F238E27FC236}">
                <a16:creationId xmlns:a16="http://schemas.microsoft.com/office/drawing/2014/main" id="{3688DE0B-78FB-2D48-BD4D-56A75DB61E7E}"/>
              </a:ext>
            </a:extLst>
          </p:cNvPr>
          <p:cNvPicPr>
            <a:picLocks noChangeAspect="1"/>
          </p:cNvPicPr>
          <p:nvPr/>
        </p:nvPicPr>
        <p:blipFill>
          <a:blip r:embed="rId2"/>
          <a:stretch>
            <a:fillRect/>
          </a:stretch>
        </p:blipFill>
        <p:spPr>
          <a:xfrm>
            <a:off x="747584" y="2176684"/>
            <a:ext cx="10287000" cy="2825303"/>
          </a:xfrm>
          <a:prstGeom prst="rect">
            <a:avLst/>
          </a:prstGeom>
        </p:spPr>
      </p:pic>
      <p:sp>
        <p:nvSpPr>
          <p:cNvPr id="7" name="Rectangle 6">
            <a:extLst>
              <a:ext uri="{FF2B5EF4-FFF2-40B4-BE49-F238E27FC236}">
                <a16:creationId xmlns:a16="http://schemas.microsoft.com/office/drawing/2014/main" id="{BFC64945-7BE7-6F41-9EBD-E46EFC51A092}"/>
              </a:ext>
            </a:extLst>
          </p:cNvPr>
          <p:cNvSpPr/>
          <p:nvPr/>
        </p:nvSpPr>
        <p:spPr>
          <a:xfrm>
            <a:off x="10787447" y="230188"/>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1757924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CC70-F295-5840-93EB-50D620BCBACA}"/>
              </a:ext>
            </a:extLst>
          </p:cNvPr>
          <p:cNvSpPr>
            <a:spLocks noGrp="1"/>
          </p:cNvSpPr>
          <p:nvPr>
            <p:ph type="title"/>
          </p:nvPr>
        </p:nvSpPr>
        <p:spPr>
          <a:xfrm>
            <a:off x="838200" y="-47567"/>
            <a:ext cx="10515600" cy="1325563"/>
          </a:xfrm>
        </p:spPr>
        <p:txBody>
          <a:bodyPr>
            <a:normAutofit/>
          </a:bodyPr>
          <a:lstStyle/>
          <a:p>
            <a:r>
              <a:rPr lang="en-FI" sz="3600" dirty="0"/>
              <a:t>Learning curves over data / folds / ensembles / terms</a:t>
            </a:r>
          </a:p>
        </p:txBody>
      </p:sp>
      <p:pic>
        <p:nvPicPr>
          <p:cNvPr id="4" name="Picture 3">
            <a:extLst>
              <a:ext uri="{FF2B5EF4-FFF2-40B4-BE49-F238E27FC236}">
                <a16:creationId xmlns:a16="http://schemas.microsoft.com/office/drawing/2014/main" id="{645C95A9-14EF-3C43-B1C1-104979AFE9D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405386"/>
            <a:ext cx="4048070" cy="2810517"/>
          </a:xfrm>
          <a:prstGeom prst="rect">
            <a:avLst/>
          </a:prstGeom>
        </p:spPr>
      </p:pic>
      <p:pic>
        <p:nvPicPr>
          <p:cNvPr id="6" name="Picture 5">
            <a:extLst>
              <a:ext uri="{FF2B5EF4-FFF2-40B4-BE49-F238E27FC236}">
                <a16:creationId xmlns:a16="http://schemas.microsoft.com/office/drawing/2014/main" id="{E87D3EEE-38F5-5044-8146-90947FECAB41}"/>
              </a:ext>
            </a:extLst>
          </p:cNvPr>
          <p:cNvPicPr>
            <a:picLocks noChangeAspect="1"/>
          </p:cNvPicPr>
          <p:nvPr/>
        </p:nvPicPr>
        <p:blipFill>
          <a:blip r:embed="rId3"/>
          <a:stretch>
            <a:fillRect/>
          </a:stretch>
        </p:blipFill>
        <p:spPr>
          <a:xfrm>
            <a:off x="8254416" y="1670883"/>
            <a:ext cx="3615031" cy="2187637"/>
          </a:xfrm>
          <a:prstGeom prst="rect">
            <a:avLst/>
          </a:prstGeom>
        </p:spPr>
      </p:pic>
      <p:pic>
        <p:nvPicPr>
          <p:cNvPr id="7" name="Picture 6">
            <a:extLst>
              <a:ext uri="{FF2B5EF4-FFF2-40B4-BE49-F238E27FC236}">
                <a16:creationId xmlns:a16="http://schemas.microsoft.com/office/drawing/2014/main" id="{332AC3A6-5707-E642-AD70-3F20C16DA6D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28295" y="1405386"/>
            <a:ext cx="3615031" cy="2711273"/>
          </a:xfrm>
          <a:prstGeom prst="rect">
            <a:avLst/>
          </a:prstGeom>
        </p:spPr>
      </p:pic>
      <p:pic>
        <p:nvPicPr>
          <p:cNvPr id="3" name="Picture 2">
            <a:extLst>
              <a:ext uri="{FF2B5EF4-FFF2-40B4-BE49-F238E27FC236}">
                <a16:creationId xmlns:a16="http://schemas.microsoft.com/office/drawing/2014/main" id="{A40BE867-C6BE-2049-A086-82C0BEBAA3D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05001" y="4510587"/>
            <a:ext cx="9153236" cy="1831018"/>
          </a:xfrm>
          <a:prstGeom prst="rect">
            <a:avLst/>
          </a:prstGeom>
        </p:spPr>
      </p:pic>
      <p:sp>
        <p:nvSpPr>
          <p:cNvPr id="8" name="Rectangle 7">
            <a:extLst>
              <a:ext uri="{FF2B5EF4-FFF2-40B4-BE49-F238E27FC236}">
                <a16:creationId xmlns:a16="http://schemas.microsoft.com/office/drawing/2014/main" id="{397D880E-5F41-F345-B054-416F9C3EE77A}"/>
              </a:ext>
            </a:extLst>
          </p:cNvPr>
          <p:cNvSpPr/>
          <p:nvPr/>
        </p:nvSpPr>
        <p:spPr>
          <a:xfrm>
            <a:off x="10787447" y="230188"/>
            <a:ext cx="393357" cy="1200329"/>
          </a:xfrm>
          <a:prstGeom prst="rect">
            <a:avLst/>
          </a:prstGeom>
        </p:spPr>
        <p:txBody>
          <a:bodyPr wrap="square">
            <a:spAutoFit/>
          </a:bodyPr>
          <a:lstStyle/>
          <a:p>
            <a:r>
              <a:rPr lang="en-FI" sz="7200" dirty="0"/>
              <a:t>👍</a:t>
            </a:r>
          </a:p>
        </p:txBody>
      </p:sp>
    </p:spTree>
    <p:extLst>
      <p:ext uri="{BB962C8B-B14F-4D97-AF65-F5344CB8AC3E}">
        <p14:creationId xmlns:p14="http://schemas.microsoft.com/office/powerpoint/2010/main" val="1510850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66F58F-D8A4-6240-91F9-FD8B19A6F71A}"/>
              </a:ext>
            </a:extLst>
          </p:cNvPr>
          <p:cNvSpPr/>
          <p:nvPr/>
        </p:nvSpPr>
        <p:spPr>
          <a:xfrm>
            <a:off x="6320118" y="5471067"/>
            <a:ext cx="4271106" cy="369332"/>
          </a:xfrm>
          <a:prstGeom prst="rect">
            <a:avLst/>
          </a:prstGeom>
        </p:spPr>
        <p:txBody>
          <a:bodyPr wrap="none">
            <a:spAutoFit/>
          </a:bodyPr>
          <a:lstStyle/>
          <a:p>
            <a:r>
              <a:rPr lang="en-GB" dirty="0">
                <a:hlinkClick r:id="rId2"/>
              </a:rPr>
              <a:t>http://karpathy.github.io/2016/09/07/phd/</a:t>
            </a:r>
            <a:endParaRPr lang="en-FI" dirty="0"/>
          </a:p>
        </p:txBody>
      </p:sp>
      <p:pic>
        <p:nvPicPr>
          <p:cNvPr id="8" name="Picture 7" descr="A screenshot of a cell phone&#10;&#10;Description automatically generated">
            <a:extLst>
              <a:ext uri="{FF2B5EF4-FFF2-40B4-BE49-F238E27FC236}">
                <a16:creationId xmlns:a16="http://schemas.microsoft.com/office/drawing/2014/main" id="{F4DAE66E-85AE-ED4B-A5DC-E5E6A6A28849}"/>
              </a:ext>
            </a:extLst>
          </p:cNvPr>
          <p:cNvPicPr>
            <a:picLocks noChangeAspect="1"/>
          </p:cNvPicPr>
          <p:nvPr/>
        </p:nvPicPr>
        <p:blipFill>
          <a:blip r:embed="rId3"/>
          <a:stretch>
            <a:fillRect/>
          </a:stretch>
        </p:blipFill>
        <p:spPr>
          <a:xfrm>
            <a:off x="954744" y="564178"/>
            <a:ext cx="3469158" cy="5695244"/>
          </a:xfrm>
          <a:prstGeom prst="rect">
            <a:avLst/>
          </a:prstGeom>
        </p:spPr>
      </p:pic>
      <p:pic>
        <p:nvPicPr>
          <p:cNvPr id="11" name="Picture 10">
            <a:extLst>
              <a:ext uri="{FF2B5EF4-FFF2-40B4-BE49-F238E27FC236}">
                <a16:creationId xmlns:a16="http://schemas.microsoft.com/office/drawing/2014/main" id="{9DCB5223-CAE5-EC4D-AA7F-BB33ED6370F5}"/>
              </a:ext>
            </a:extLst>
          </p:cNvPr>
          <p:cNvPicPr>
            <a:picLocks noChangeAspect="1"/>
          </p:cNvPicPr>
          <p:nvPr/>
        </p:nvPicPr>
        <p:blipFill>
          <a:blip r:embed="rId4"/>
          <a:stretch>
            <a:fillRect/>
          </a:stretch>
        </p:blipFill>
        <p:spPr>
          <a:xfrm>
            <a:off x="7884644" y="1202267"/>
            <a:ext cx="2362200" cy="2362200"/>
          </a:xfrm>
          <a:prstGeom prst="rect">
            <a:avLst/>
          </a:prstGeom>
        </p:spPr>
      </p:pic>
      <p:sp>
        <p:nvSpPr>
          <p:cNvPr id="13" name="TextBox 12">
            <a:extLst>
              <a:ext uri="{FF2B5EF4-FFF2-40B4-BE49-F238E27FC236}">
                <a16:creationId xmlns:a16="http://schemas.microsoft.com/office/drawing/2014/main" id="{F05CAC75-0981-D34D-B15D-38DDB6AFAE03}"/>
              </a:ext>
            </a:extLst>
          </p:cNvPr>
          <p:cNvSpPr txBox="1"/>
          <p:nvPr/>
        </p:nvSpPr>
        <p:spPr>
          <a:xfrm>
            <a:off x="8167032" y="3989293"/>
            <a:ext cx="2725086" cy="646331"/>
          </a:xfrm>
          <a:prstGeom prst="rect">
            <a:avLst/>
          </a:prstGeom>
          <a:noFill/>
        </p:spPr>
        <p:txBody>
          <a:bodyPr wrap="square" rtlCol="0">
            <a:spAutoFit/>
          </a:bodyPr>
          <a:lstStyle/>
          <a:p>
            <a:r>
              <a:rPr lang="en-FI" dirty="0"/>
              <a:t>Andrej Karpathy, Tesla</a:t>
            </a:r>
          </a:p>
          <a:p>
            <a:r>
              <a:rPr lang="en-FI" dirty="0"/>
              <a:t>~55,000 citations</a:t>
            </a:r>
          </a:p>
        </p:txBody>
      </p:sp>
    </p:spTree>
    <p:extLst>
      <p:ext uri="{BB962C8B-B14F-4D97-AF65-F5344CB8AC3E}">
        <p14:creationId xmlns:p14="http://schemas.microsoft.com/office/powerpoint/2010/main" val="682767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B3A71-D4BC-0446-9F89-E82CFE2C2E95}"/>
              </a:ext>
            </a:extLst>
          </p:cNvPr>
          <p:cNvSpPr>
            <a:spLocks noGrp="1"/>
          </p:cNvSpPr>
          <p:nvPr>
            <p:ph type="title"/>
          </p:nvPr>
        </p:nvSpPr>
        <p:spPr/>
        <p:txBody>
          <a:bodyPr/>
          <a:lstStyle/>
          <a:p>
            <a:r>
              <a:rPr lang="en-FI" dirty="0"/>
              <a:t>Include “dummy” baselines</a:t>
            </a:r>
          </a:p>
        </p:txBody>
      </p:sp>
      <p:pic>
        <p:nvPicPr>
          <p:cNvPr id="4" name="Picture 3">
            <a:extLst>
              <a:ext uri="{FF2B5EF4-FFF2-40B4-BE49-F238E27FC236}">
                <a16:creationId xmlns:a16="http://schemas.microsoft.com/office/drawing/2014/main" id="{60C8F468-5F5C-7143-8F6A-AC00B8C9703A}"/>
              </a:ext>
            </a:extLst>
          </p:cNvPr>
          <p:cNvPicPr>
            <a:picLocks noChangeAspect="1"/>
          </p:cNvPicPr>
          <p:nvPr/>
        </p:nvPicPr>
        <p:blipFill>
          <a:blip r:embed="rId2"/>
          <a:stretch>
            <a:fillRect/>
          </a:stretch>
        </p:blipFill>
        <p:spPr>
          <a:xfrm>
            <a:off x="1631091" y="2714902"/>
            <a:ext cx="8550876" cy="2786952"/>
          </a:xfrm>
          <a:prstGeom prst="rect">
            <a:avLst/>
          </a:prstGeom>
        </p:spPr>
      </p:pic>
      <p:sp>
        <p:nvSpPr>
          <p:cNvPr id="5" name="Rectangle 4">
            <a:extLst>
              <a:ext uri="{FF2B5EF4-FFF2-40B4-BE49-F238E27FC236}">
                <a16:creationId xmlns:a16="http://schemas.microsoft.com/office/drawing/2014/main" id="{A40E0BDE-32B5-0C47-96FB-ABFFFA4F06D9}"/>
              </a:ext>
            </a:extLst>
          </p:cNvPr>
          <p:cNvSpPr/>
          <p:nvPr/>
        </p:nvSpPr>
        <p:spPr>
          <a:xfrm>
            <a:off x="10787447" y="230188"/>
            <a:ext cx="393357" cy="1200329"/>
          </a:xfrm>
          <a:prstGeom prst="rect">
            <a:avLst/>
          </a:prstGeom>
        </p:spPr>
        <p:txBody>
          <a:bodyPr wrap="square">
            <a:spAutoFit/>
          </a:bodyPr>
          <a:lstStyle/>
          <a:p>
            <a:r>
              <a:rPr lang="en-FI" sz="7200" dirty="0"/>
              <a:t>👍</a:t>
            </a:r>
          </a:p>
        </p:txBody>
      </p:sp>
      <p:sp>
        <p:nvSpPr>
          <p:cNvPr id="6" name="TextBox 5">
            <a:extLst>
              <a:ext uri="{FF2B5EF4-FFF2-40B4-BE49-F238E27FC236}">
                <a16:creationId xmlns:a16="http://schemas.microsoft.com/office/drawing/2014/main" id="{50062490-1F2C-FB49-84B6-A5DDDFD24F3F}"/>
              </a:ext>
            </a:extLst>
          </p:cNvPr>
          <p:cNvSpPr txBox="1"/>
          <p:nvPr/>
        </p:nvSpPr>
        <p:spPr>
          <a:xfrm>
            <a:off x="8749552" y="6011857"/>
            <a:ext cx="2169460" cy="369332"/>
          </a:xfrm>
          <a:prstGeom prst="rect">
            <a:avLst/>
          </a:prstGeom>
          <a:noFill/>
        </p:spPr>
        <p:txBody>
          <a:bodyPr wrap="square" rtlCol="0">
            <a:spAutoFit/>
          </a:bodyPr>
          <a:lstStyle/>
          <a:p>
            <a:r>
              <a:rPr lang="en-FI" dirty="0">
                <a:solidFill>
                  <a:schemeClr val="tx1">
                    <a:lumMod val="50000"/>
                    <a:lumOff val="50000"/>
                  </a:schemeClr>
                </a:solidFill>
              </a:rPr>
              <a:t>( too many digits! )</a:t>
            </a:r>
          </a:p>
        </p:txBody>
      </p:sp>
    </p:spTree>
    <p:extLst>
      <p:ext uri="{BB962C8B-B14F-4D97-AF65-F5344CB8AC3E}">
        <p14:creationId xmlns:p14="http://schemas.microsoft.com/office/powerpoint/2010/main" val="23018844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21AE-680F-3D4B-8BC1-D85CCD24E314}"/>
              </a:ext>
            </a:extLst>
          </p:cNvPr>
          <p:cNvSpPr>
            <a:spLocks noGrp="1"/>
          </p:cNvSpPr>
          <p:nvPr>
            <p:ph type="title"/>
          </p:nvPr>
        </p:nvSpPr>
        <p:spPr/>
        <p:txBody>
          <a:bodyPr/>
          <a:lstStyle/>
          <a:p>
            <a:r>
              <a:rPr lang="en-FI" dirty="0"/>
              <a:t>Parameter &amp; feature tables</a:t>
            </a:r>
          </a:p>
        </p:txBody>
      </p:sp>
      <p:pic>
        <p:nvPicPr>
          <p:cNvPr id="4" name="Picture 3">
            <a:extLst>
              <a:ext uri="{FF2B5EF4-FFF2-40B4-BE49-F238E27FC236}">
                <a16:creationId xmlns:a16="http://schemas.microsoft.com/office/drawing/2014/main" id="{E491C161-DC8F-1041-A6A0-C2EFB7B29A28}"/>
              </a:ext>
            </a:extLst>
          </p:cNvPr>
          <p:cNvPicPr>
            <a:picLocks noChangeAspect="1"/>
          </p:cNvPicPr>
          <p:nvPr/>
        </p:nvPicPr>
        <p:blipFill>
          <a:blip r:embed="rId2"/>
          <a:stretch>
            <a:fillRect/>
          </a:stretch>
        </p:blipFill>
        <p:spPr>
          <a:xfrm>
            <a:off x="511741" y="3039375"/>
            <a:ext cx="6057853" cy="2549397"/>
          </a:xfrm>
          <a:prstGeom prst="rect">
            <a:avLst/>
          </a:prstGeom>
        </p:spPr>
      </p:pic>
      <p:sp>
        <p:nvSpPr>
          <p:cNvPr id="5" name="Rectangle 4">
            <a:extLst>
              <a:ext uri="{FF2B5EF4-FFF2-40B4-BE49-F238E27FC236}">
                <a16:creationId xmlns:a16="http://schemas.microsoft.com/office/drawing/2014/main" id="{55189B5B-83E6-FC4D-BB6A-D5BEB347BA0D}"/>
              </a:ext>
            </a:extLst>
          </p:cNvPr>
          <p:cNvSpPr/>
          <p:nvPr/>
        </p:nvSpPr>
        <p:spPr>
          <a:xfrm>
            <a:off x="10787447" y="230188"/>
            <a:ext cx="393357" cy="1200329"/>
          </a:xfrm>
          <a:prstGeom prst="rect">
            <a:avLst/>
          </a:prstGeom>
        </p:spPr>
        <p:txBody>
          <a:bodyPr wrap="square">
            <a:spAutoFit/>
          </a:bodyPr>
          <a:lstStyle/>
          <a:p>
            <a:r>
              <a:rPr lang="en-FI" sz="7200" dirty="0"/>
              <a:t>👍</a:t>
            </a:r>
          </a:p>
        </p:txBody>
      </p:sp>
      <p:pic>
        <p:nvPicPr>
          <p:cNvPr id="6" name="Picture 5">
            <a:extLst>
              <a:ext uri="{FF2B5EF4-FFF2-40B4-BE49-F238E27FC236}">
                <a16:creationId xmlns:a16="http://schemas.microsoft.com/office/drawing/2014/main" id="{2B852513-E0A9-3346-B585-2D5DF8ACE346}"/>
              </a:ext>
            </a:extLst>
          </p:cNvPr>
          <p:cNvPicPr>
            <a:picLocks noChangeAspect="1"/>
          </p:cNvPicPr>
          <p:nvPr/>
        </p:nvPicPr>
        <p:blipFill>
          <a:blip r:embed="rId3"/>
          <a:stretch>
            <a:fillRect/>
          </a:stretch>
        </p:blipFill>
        <p:spPr>
          <a:xfrm>
            <a:off x="7091818" y="1586142"/>
            <a:ext cx="2641600" cy="1358900"/>
          </a:xfrm>
          <a:prstGeom prst="rect">
            <a:avLst/>
          </a:prstGeom>
        </p:spPr>
      </p:pic>
      <p:pic>
        <p:nvPicPr>
          <p:cNvPr id="7" name="Picture 6">
            <a:extLst>
              <a:ext uri="{FF2B5EF4-FFF2-40B4-BE49-F238E27FC236}">
                <a16:creationId xmlns:a16="http://schemas.microsoft.com/office/drawing/2014/main" id="{83B87F37-7647-8C48-BF10-3D28403BEB5B}"/>
              </a:ext>
            </a:extLst>
          </p:cNvPr>
          <p:cNvPicPr>
            <a:picLocks noChangeAspect="1"/>
          </p:cNvPicPr>
          <p:nvPr/>
        </p:nvPicPr>
        <p:blipFill>
          <a:blip r:embed="rId4"/>
          <a:stretch>
            <a:fillRect/>
          </a:stretch>
        </p:blipFill>
        <p:spPr>
          <a:xfrm>
            <a:off x="7201095" y="3317239"/>
            <a:ext cx="4607317" cy="1954619"/>
          </a:xfrm>
          <a:prstGeom prst="rect">
            <a:avLst/>
          </a:prstGeom>
        </p:spPr>
      </p:pic>
    </p:spTree>
    <p:extLst>
      <p:ext uri="{BB962C8B-B14F-4D97-AF65-F5344CB8AC3E}">
        <p14:creationId xmlns:p14="http://schemas.microsoft.com/office/powerpoint/2010/main" val="2578379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A3DB-A3AD-5943-A93A-B158D4491CA6}"/>
              </a:ext>
            </a:extLst>
          </p:cNvPr>
          <p:cNvSpPr>
            <a:spLocks noGrp="1"/>
          </p:cNvSpPr>
          <p:nvPr>
            <p:ph type="title"/>
          </p:nvPr>
        </p:nvSpPr>
        <p:spPr/>
        <p:txBody>
          <a:bodyPr>
            <a:normAutofit/>
          </a:bodyPr>
          <a:lstStyle/>
          <a:p>
            <a:r>
              <a:rPr lang="en-GB" sz="3600" dirty="0"/>
              <a:t>Start every project with PCA / T</a:t>
            </a:r>
            <a:r>
              <a:rPr lang="en-FI" sz="3600" dirty="0"/>
              <a:t>-SNE / UMAP</a:t>
            </a:r>
          </a:p>
        </p:txBody>
      </p:sp>
      <p:sp>
        <p:nvSpPr>
          <p:cNvPr id="5" name="Rectangle 4">
            <a:extLst>
              <a:ext uri="{FF2B5EF4-FFF2-40B4-BE49-F238E27FC236}">
                <a16:creationId xmlns:a16="http://schemas.microsoft.com/office/drawing/2014/main" id="{17394E06-D3F4-A249-9F7D-D33F27D0A69E}"/>
              </a:ext>
            </a:extLst>
          </p:cNvPr>
          <p:cNvSpPr/>
          <p:nvPr/>
        </p:nvSpPr>
        <p:spPr>
          <a:xfrm>
            <a:off x="10787447" y="230188"/>
            <a:ext cx="393357" cy="1200329"/>
          </a:xfrm>
          <a:prstGeom prst="rect">
            <a:avLst/>
          </a:prstGeom>
        </p:spPr>
        <p:txBody>
          <a:bodyPr wrap="square">
            <a:spAutoFit/>
          </a:bodyPr>
          <a:lstStyle/>
          <a:p>
            <a:r>
              <a:rPr lang="en-FI" sz="7200" dirty="0"/>
              <a:t>👍</a:t>
            </a:r>
          </a:p>
        </p:txBody>
      </p:sp>
      <p:pic>
        <p:nvPicPr>
          <p:cNvPr id="6" name="Picture 5">
            <a:extLst>
              <a:ext uri="{FF2B5EF4-FFF2-40B4-BE49-F238E27FC236}">
                <a16:creationId xmlns:a16="http://schemas.microsoft.com/office/drawing/2014/main" id="{9B7F04B4-8012-B542-A478-2551B88EFCE8}"/>
              </a:ext>
            </a:extLst>
          </p:cNvPr>
          <p:cNvPicPr>
            <a:picLocks noChangeAspect="1"/>
          </p:cNvPicPr>
          <p:nvPr/>
        </p:nvPicPr>
        <p:blipFill>
          <a:blip r:embed="rId2"/>
          <a:stretch>
            <a:fillRect/>
          </a:stretch>
        </p:blipFill>
        <p:spPr>
          <a:xfrm>
            <a:off x="1122320" y="1806177"/>
            <a:ext cx="8093848" cy="4638308"/>
          </a:xfrm>
          <a:prstGeom prst="rect">
            <a:avLst/>
          </a:prstGeom>
        </p:spPr>
      </p:pic>
    </p:spTree>
    <p:extLst>
      <p:ext uri="{BB962C8B-B14F-4D97-AF65-F5344CB8AC3E}">
        <p14:creationId xmlns:p14="http://schemas.microsoft.com/office/powerpoint/2010/main" val="30659483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21AE-680F-3D4B-8BC1-D85CCD24E314}"/>
              </a:ext>
            </a:extLst>
          </p:cNvPr>
          <p:cNvSpPr>
            <a:spLocks noGrp="1"/>
          </p:cNvSpPr>
          <p:nvPr>
            <p:ph type="title"/>
          </p:nvPr>
        </p:nvSpPr>
        <p:spPr/>
        <p:txBody>
          <a:bodyPr/>
          <a:lstStyle/>
          <a:p>
            <a:r>
              <a:rPr lang="en-FI" dirty="0"/>
              <a:t>Visualise loss landscapes or posteriors</a:t>
            </a:r>
          </a:p>
        </p:txBody>
      </p:sp>
      <p:sp>
        <p:nvSpPr>
          <p:cNvPr id="5" name="Rectangle 4">
            <a:extLst>
              <a:ext uri="{FF2B5EF4-FFF2-40B4-BE49-F238E27FC236}">
                <a16:creationId xmlns:a16="http://schemas.microsoft.com/office/drawing/2014/main" id="{55189B5B-83E6-FC4D-BB6A-D5BEB347BA0D}"/>
              </a:ext>
            </a:extLst>
          </p:cNvPr>
          <p:cNvSpPr/>
          <p:nvPr/>
        </p:nvSpPr>
        <p:spPr>
          <a:xfrm>
            <a:off x="10787447" y="230188"/>
            <a:ext cx="393357" cy="1200329"/>
          </a:xfrm>
          <a:prstGeom prst="rect">
            <a:avLst/>
          </a:prstGeom>
        </p:spPr>
        <p:txBody>
          <a:bodyPr wrap="square">
            <a:spAutoFit/>
          </a:bodyPr>
          <a:lstStyle/>
          <a:p>
            <a:r>
              <a:rPr lang="en-FI" sz="7200" dirty="0"/>
              <a:t>👍</a:t>
            </a:r>
          </a:p>
        </p:txBody>
      </p:sp>
      <p:pic>
        <p:nvPicPr>
          <p:cNvPr id="7" name="Picture 6">
            <a:extLst>
              <a:ext uri="{FF2B5EF4-FFF2-40B4-BE49-F238E27FC236}">
                <a16:creationId xmlns:a16="http://schemas.microsoft.com/office/drawing/2014/main" id="{61AFD13E-BBB3-CE46-9551-84EB7A25A2C9}"/>
              </a:ext>
            </a:extLst>
          </p:cNvPr>
          <p:cNvPicPr>
            <a:picLocks noChangeAspect="1"/>
          </p:cNvPicPr>
          <p:nvPr/>
        </p:nvPicPr>
        <p:blipFill>
          <a:blip r:embed="rId2"/>
          <a:stretch>
            <a:fillRect/>
          </a:stretch>
        </p:blipFill>
        <p:spPr>
          <a:xfrm>
            <a:off x="1194461" y="2156691"/>
            <a:ext cx="5039302" cy="3791950"/>
          </a:xfrm>
          <a:prstGeom prst="rect">
            <a:avLst/>
          </a:prstGeom>
        </p:spPr>
      </p:pic>
      <p:pic>
        <p:nvPicPr>
          <p:cNvPr id="8" name="Picture 7">
            <a:extLst>
              <a:ext uri="{FF2B5EF4-FFF2-40B4-BE49-F238E27FC236}">
                <a16:creationId xmlns:a16="http://schemas.microsoft.com/office/drawing/2014/main" id="{9D62C6D4-4B29-C54C-B8EC-37F146986AC1}"/>
              </a:ext>
            </a:extLst>
          </p:cNvPr>
          <p:cNvPicPr>
            <a:picLocks noChangeAspect="1"/>
          </p:cNvPicPr>
          <p:nvPr/>
        </p:nvPicPr>
        <p:blipFill>
          <a:blip r:embed="rId3"/>
          <a:stretch>
            <a:fillRect/>
          </a:stretch>
        </p:blipFill>
        <p:spPr>
          <a:xfrm>
            <a:off x="6678750" y="2275444"/>
            <a:ext cx="4811457" cy="3451697"/>
          </a:xfrm>
          <a:prstGeom prst="rect">
            <a:avLst/>
          </a:prstGeom>
        </p:spPr>
      </p:pic>
      <p:sp>
        <p:nvSpPr>
          <p:cNvPr id="9" name="Rectangle 8">
            <a:extLst>
              <a:ext uri="{FF2B5EF4-FFF2-40B4-BE49-F238E27FC236}">
                <a16:creationId xmlns:a16="http://schemas.microsoft.com/office/drawing/2014/main" id="{4237E6CF-EE39-4F43-82FA-AB0947C6EB48}"/>
              </a:ext>
            </a:extLst>
          </p:cNvPr>
          <p:cNvSpPr/>
          <p:nvPr/>
        </p:nvSpPr>
        <p:spPr>
          <a:xfrm>
            <a:off x="8510014" y="6311899"/>
            <a:ext cx="3312702" cy="369332"/>
          </a:xfrm>
          <a:prstGeom prst="rect">
            <a:avLst/>
          </a:prstGeom>
        </p:spPr>
        <p:txBody>
          <a:bodyPr wrap="none">
            <a:spAutoFit/>
          </a:bodyPr>
          <a:lstStyle/>
          <a:p>
            <a:r>
              <a:rPr lang="en-GB" dirty="0">
                <a:hlinkClick r:id="rId4"/>
              </a:rPr>
              <a:t>https://arxiv.org/abs/1712.09913</a:t>
            </a:r>
            <a:endParaRPr lang="en-FI" dirty="0"/>
          </a:p>
        </p:txBody>
      </p:sp>
    </p:spTree>
    <p:extLst>
      <p:ext uri="{BB962C8B-B14F-4D97-AF65-F5344CB8AC3E}">
        <p14:creationId xmlns:p14="http://schemas.microsoft.com/office/powerpoint/2010/main" val="3856777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0160-C7D4-C44A-85ED-1B252D36FA7C}"/>
              </a:ext>
            </a:extLst>
          </p:cNvPr>
          <p:cNvSpPr>
            <a:spLocks noGrp="1"/>
          </p:cNvSpPr>
          <p:nvPr>
            <p:ph type="title"/>
          </p:nvPr>
        </p:nvSpPr>
        <p:spPr/>
        <p:txBody>
          <a:bodyPr/>
          <a:lstStyle/>
          <a:p>
            <a:r>
              <a:rPr lang="en-FI" dirty="0"/>
              <a:t>Build your brand</a:t>
            </a:r>
          </a:p>
        </p:txBody>
      </p:sp>
      <p:pic>
        <p:nvPicPr>
          <p:cNvPr id="7" name="Picture 6" descr="A screenshot of a cell phone&#10;&#10;Description automatically generated">
            <a:extLst>
              <a:ext uri="{FF2B5EF4-FFF2-40B4-BE49-F238E27FC236}">
                <a16:creationId xmlns:a16="http://schemas.microsoft.com/office/drawing/2014/main" id="{E0354252-7E78-BE46-84F9-D0CD130CD97C}"/>
              </a:ext>
            </a:extLst>
          </p:cNvPr>
          <p:cNvPicPr>
            <a:picLocks noChangeAspect="1"/>
          </p:cNvPicPr>
          <p:nvPr/>
        </p:nvPicPr>
        <p:blipFill>
          <a:blip r:embed="rId2"/>
          <a:stretch>
            <a:fillRect/>
          </a:stretch>
        </p:blipFill>
        <p:spPr>
          <a:xfrm>
            <a:off x="9400769" y="0"/>
            <a:ext cx="2278966" cy="6858000"/>
          </a:xfrm>
          <a:prstGeom prst="rect">
            <a:avLst/>
          </a:prstGeom>
        </p:spPr>
      </p:pic>
      <p:sp>
        <p:nvSpPr>
          <p:cNvPr id="9" name="Content Placeholder 8">
            <a:extLst>
              <a:ext uri="{FF2B5EF4-FFF2-40B4-BE49-F238E27FC236}">
                <a16:creationId xmlns:a16="http://schemas.microsoft.com/office/drawing/2014/main" id="{9269336B-B188-E447-BC4B-E31B4A2BF30D}"/>
              </a:ext>
            </a:extLst>
          </p:cNvPr>
          <p:cNvSpPr>
            <a:spLocks noGrp="1"/>
          </p:cNvSpPr>
          <p:nvPr>
            <p:ph idx="1"/>
          </p:nvPr>
        </p:nvSpPr>
        <p:spPr>
          <a:xfrm>
            <a:off x="838200" y="1825625"/>
            <a:ext cx="7660341" cy="4351338"/>
          </a:xfrm>
        </p:spPr>
        <p:txBody>
          <a:bodyPr>
            <a:normAutofit/>
          </a:bodyPr>
          <a:lstStyle/>
          <a:p>
            <a:r>
              <a:rPr lang="en-FI" dirty="0">
                <a:latin typeface="+mj-lt"/>
              </a:rPr>
              <a:t>Have a twitter/blog/github/scholar/website</a:t>
            </a:r>
          </a:p>
          <a:p>
            <a:pPr lvl="1"/>
            <a:r>
              <a:rPr lang="en-FI" dirty="0"/>
              <a:t>Make sure collegues/journals/conferences/bigshots can find you online</a:t>
            </a:r>
            <a:endParaRPr lang="en-FI" dirty="0">
              <a:latin typeface="+mj-lt"/>
            </a:endParaRPr>
          </a:p>
          <a:p>
            <a:r>
              <a:rPr lang="en-FI" dirty="0">
                <a:latin typeface="+mj-lt"/>
              </a:rPr>
              <a:t>Build a website for each paper</a:t>
            </a:r>
          </a:p>
          <a:p>
            <a:pPr lvl="1"/>
            <a:r>
              <a:rPr lang="en-FI" dirty="0">
                <a:latin typeface="+mj-lt"/>
              </a:rPr>
              <a:t>Include code / examples / visualisations</a:t>
            </a:r>
          </a:p>
          <a:p>
            <a:pPr lvl="1"/>
            <a:r>
              <a:rPr lang="en-FI" dirty="0">
                <a:latin typeface="+mj-lt"/>
              </a:rPr>
              <a:t>Arxiv is not enough</a:t>
            </a:r>
          </a:p>
          <a:p>
            <a:pPr lvl="1"/>
            <a:r>
              <a:rPr lang="en-FI" dirty="0">
                <a:latin typeface="+mj-lt"/>
              </a:rPr>
              <a:t>Include a “1-click” demo</a:t>
            </a:r>
          </a:p>
          <a:p>
            <a:pPr lvl="1"/>
            <a:r>
              <a:rPr lang="en-FI" dirty="0">
                <a:latin typeface="+mj-lt"/>
              </a:rPr>
              <a:t>Website increases impact and reach</a:t>
            </a:r>
          </a:p>
        </p:txBody>
      </p:sp>
      <p:sp>
        <p:nvSpPr>
          <p:cNvPr id="5" name="Arc 4">
            <a:extLst>
              <a:ext uri="{FF2B5EF4-FFF2-40B4-BE49-F238E27FC236}">
                <a16:creationId xmlns:a16="http://schemas.microsoft.com/office/drawing/2014/main" id="{8568A695-F643-7C40-B455-1B2E52119D4E}"/>
              </a:ext>
            </a:extLst>
          </p:cNvPr>
          <p:cNvSpPr/>
          <p:nvPr/>
        </p:nvSpPr>
        <p:spPr>
          <a:xfrm rot="7991147">
            <a:off x="5870934" y="1379673"/>
            <a:ext cx="4993551" cy="2058761"/>
          </a:xfrm>
          <a:prstGeom prst="arc">
            <a:avLst/>
          </a:prstGeom>
          <a:ln w="38100">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I"/>
          </a:p>
        </p:txBody>
      </p:sp>
    </p:spTree>
    <p:extLst>
      <p:ext uri="{BB962C8B-B14F-4D97-AF65-F5344CB8AC3E}">
        <p14:creationId xmlns:p14="http://schemas.microsoft.com/office/powerpoint/2010/main" val="2875385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76003-F470-0E49-A1B1-F296EF583F75}"/>
              </a:ext>
            </a:extLst>
          </p:cNvPr>
          <p:cNvSpPr>
            <a:spLocks noGrp="1"/>
          </p:cNvSpPr>
          <p:nvPr>
            <p:ph type="title"/>
          </p:nvPr>
        </p:nvSpPr>
        <p:spPr/>
        <p:txBody>
          <a:bodyPr/>
          <a:lstStyle/>
          <a:p>
            <a:r>
              <a:rPr lang="en-FI" dirty="0"/>
              <a:t>On plotting</a:t>
            </a:r>
          </a:p>
        </p:txBody>
      </p:sp>
      <p:sp>
        <p:nvSpPr>
          <p:cNvPr id="3" name="Content Placeholder 2">
            <a:extLst>
              <a:ext uri="{FF2B5EF4-FFF2-40B4-BE49-F238E27FC236}">
                <a16:creationId xmlns:a16="http://schemas.microsoft.com/office/drawing/2014/main" id="{85075D53-6B47-BE4B-BB1E-C1C0C5B4D863}"/>
              </a:ext>
            </a:extLst>
          </p:cNvPr>
          <p:cNvSpPr>
            <a:spLocks noGrp="1"/>
          </p:cNvSpPr>
          <p:nvPr>
            <p:ph idx="1"/>
          </p:nvPr>
        </p:nvSpPr>
        <p:spPr>
          <a:xfrm>
            <a:off x="744415" y="1690688"/>
            <a:ext cx="10515600" cy="4821360"/>
          </a:xfrm>
        </p:spPr>
        <p:txBody>
          <a:bodyPr>
            <a:normAutofit fontScale="62500" lnSpcReduction="20000"/>
          </a:bodyPr>
          <a:lstStyle/>
          <a:p>
            <a:r>
              <a:rPr lang="en-FI" dirty="0"/>
              <a:t>Seaborn and matplotlib are good libraries</a:t>
            </a:r>
          </a:p>
          <a:p>
            <a:endParaRPr lang="en-FI" dirty="0"/>
          </a:p>
          <a:p>
            <a:r>
              <a:rPr lang="en-FI" dirty="0"/>
              <a:t>Use modern “soft” color palettes (the “CN” colors in matplotlib)</a:t>
            </a:r>
          </a:p>
          <a:p>
            <a:pPr lvl="1"/>
            <a:r>
              <a:rPr lang="en-FI" dirty="0"/>
              <a:t>Never use “r/b/g/c/k” colors</a:t>
            </a:r>
          </a:p>
          <a:p>
            <a:endParaRPr lang="en-FI" dirty="0"/>
          </a:p>
          <a:p>
            <a:r>
              <a:rPr lang="en-FI" dirty="0"/>
              <a:t>Save images as .png with high dpi 600</a:t>
            </a:r>
          </a:p>
          <a:p>
            <a:pPr lvl="1"/>
            <a:r>
              <a:rPr lang="en-FI" dirty="0"/>
              <a:t>Vector formats .pdf/.eps are a headache</a:t>
            </a:r>
          </a:p>
          <a:p>
            <a:pPr lvl="1"/>
            <a:r>
              <a:rPr lang="en-FI" dirty="0"/>
              <a:t>Trim all whitespace with imagemagick -trim</a:t>
            </a:r>
          </a:p>
          <a:p>
            <a:pPr lvl="1"/>
            <a:endParaRPr lang="en-FI" dirty="0"/>
          </a:p>
          <a:p>
            <a:r>
              <a:rPr lang="en-FI" dirty="0"/>
              <a:t>Scale figures to be readable with poor eyesight</a:t>
            </a:r>
          </a:p>
          <a:p>
            <a:pPr lvl="1"/>
            <a:r>
              <a:rPr lang="en-FI" dirty="0"/>
              <a:t>Decrease ‘figsize’ to scale the figure (use smallest figsize that looks good) </a:t>
            </a:r>
          </a:p>
          <a:p>
            <a:pPr lvl="1"/>
            <a:r>
              <a:rPr lang="en-FI" dirty="0">
                <a:highlight>
                  <a:srgbClr val="FFFF00"/>
                </a:highlight>
              </a:rPr>
              <a:t>Don’t adjust fonts manually</a:t>
            </a:r>
          </a:p>
          <a:p>
            <a:pPr lvl="1"/>
            <a:r>
              <a:rPr lang="en-FI" dirty="0"/>
              <a:t>All figure fonts need to be as big as caption font</a:t>
            </a:r>
          </a:p>
          <a:p>
            <a:endParaRPr lang="en-FI" dirty="0"/>
          </a:p>
          <a:p>
            <a:r>
              <a:rPr lang="en-FI" dirty="0"/>
              <a:t>Figures need to be self-contained and self-explanatory</a:t>
            </a:r>
          </a:p>
          <a:p>
            <a:pPr lvl="1"/>
            <a:r>
              <a:rPr lang="en-FI" dirty="0">
                <a:highlight>
                  <a:srgbClr val="FFFF00"/>
                </a:highlight>
              </a:rPr>
              <a:t>Does the figure work without caption?</a:t>
            </a:r>
            <a:r>
              <a:rPr lang="en-FI" dirty="0"/>
              <a:t> If not, simplify!</a:t>
            </a:r>
          </a:p>
          <a:p>
            <a:pPr lvl="1"/>
            <a:r>
              <a:rPr lang="en-FI" dirty="0"/>
              <a:t>Caption: give conclusion </a:t>
            </a:r>
          </a:p>
        </p:txBody>
      </p:sp>
    </p:spTree>
    <p:extLst>
      <p:ext uri="{BB962C8B-B14F-4D97-AF65-F5344CB8AC3E}">
        <p14:creationId xmlns:p14="http://schemas.microsoft.com/office/powerpoint/2010/main" val="1189896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513F3-89DB-E61D-4E91-211675908EC0}"/>
              </a:ext>
            </a:extLst>
          </p:cNvPr>
          <p:cNvSpPr>
            <a:spLocks noGrp="1"/>
          </p:cNvSpPr>
          <p:nvPr>
            <p:ph type="title"/>
          </p:nvPr>
        </p:nvSpPr>
        <p:spPr/>
        <p:txBody>
          <a:bodyPr/>
          <a:lstStyle/>
          <a:p>
            <a:r>
              <a:rPr lang="en-FI" dirty="0"/>
              <a:t>On captions</a:t>
            </a:r>
          </a:p>
        </p:txBody>
      </p:sp>
      <p:sp>
        <p:nvSpPr>
          <p:cNvPr id="3" name="Content Placeholder 2">
            <a:extLst>
              <a:ext uri="{FF2B5EF4-FFF2-40B4-BE49-F238E27FC236}">
                <a16:creationId xmlns:a16="http://schemas.microsoft.com/office/drawing/2014/main" id="{5179AEA9-A4E7-B080-0CD6-5EC49309F77C}"/>
              </a:ext>
            </a:extLst>
          </p:cNvPr>
          <p:cNvSpPr>
            <a:spLocks noGrp="1"/>
          </p:cNvSpPr>
          <p:nvPr>
            <p:ph idx="1"/>
          </p:nvPr>
        </p:nvSpPr>
        <p:spPr/>
        <p:txBody>
          <a:bodyPr/>
          <a:lstStyle/>
          <a:p>
            <a:endParaRPr lang="en-FI" dirty="0"/>
          </a:p>
        </p:txBody>
      </p:sp>
      <p:pic>
        <p:nvPicPr>
          <p:cNvPr id="4" name="Picture 3">
            <a:extLst>
              <a:ext uri="{FF2B5EF4-FFF2-40B4-BE49-F238E27FC236}">
                <a16:creationId xmlns:a16="http://schemas.microsoft.com/office/drawing/2014/main" id="{DE4EA0A5-3EB6-7C4E-2095-4520A26851C9}"/>
              </a:ext>
            </a:extLst>
          </p:cNvPr>
          <p:cNvPicPr>
            <a:picLocks noChangeAspect="1"/>
          </p:cNvPicPr>
          <p:nvPr/>
        </p:nvPicPr>
        <p:blipFill>
          <a:blip r:embed="rId2"/>
          <a:stretch>
            <a:fillRect/>
          </a:stretch>
        </p:blipFill>
        <p:spPr>
          <a:xfrm>
            <a:off x="1062011" y="1734473"/>
            <a:ext cx="9834589" cy="3383683"/>
          </a:xfrm>
          <a:prstGeom prst="rect">
            <a:avLst/>
          </a:prstGeom>
        </p:spPr>
      </p:pic>
      <p:cxnSp>
        <p:nvCxnSpPr>
          <p:cNvPr id="10" name="Straight Connector 9">
            <a:extLst>
              <a:ext uri="{FF2B5EF4-FFF2-40B4-BE49-F238E27FC236}">
                <a16:creationId xmlns:a16="http://schemas.microsoft.com/office/drawing/2014/main" id="{F667FE68-DBAF-D249-87BA-8C4536404A21}"/>
              </a:ext>
            </a:extLst>
          </p:cNvPr>
          <p:cNvCxnSpPr/>
          <p:nvPr/>
        </p:nvCxnSpPr>
        <p:spPr>
          <a:xfrm>
            <a:off x="7980218" y="4793673"/>
            <a:ext cx="29163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2EAA28-C9D4-0957-0093-F9BEE3B5F106}"/>
              </a:ext>
            </a:extLst>
          </p:cNvPr>
          <p:cNvCxnSpPr>
            <a:cxnSpLocks/>
          </p:cNvCxnSpPr>
          <p:nvPr/>
        </p:nvCxnSpPr>
        <p:spPr>
          <a:xfrm>
            <a:off x="1191491" y="5118156"/>
            <a:ext cx="17872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427C094-5DC2-C05A-CBB6-141602D0B814}"/>
              </a:ext>
            </a:extLst>
          </p:cNvPr>
          <p:cNvSpPr txBox="1"/>
          <p:nvPr/>
        </p:nvSpPr>
        <p:spPr>
          <a:xfrm>
            <a:off x="1482436" y="5118156"/>
            <a:ext cx="1496291" cy="369332"/>
          </a:xfrm>
          <a:prstGeom prst="rect">
            <a:avLst/>
          </a:prstGeom>
          <a:noFill/>
        </p:spPr>
        <p:txBody>
          <a:bodyPr wrap="square" rtlCol="0">
            <a:spAutoFit/>
          </a:bodyPr>
          <a:lstStyle/>
          <a:p>
            <a:r>
              <a:rPr lang="en-FI" dirty="0">
                <a:solidFill>
                  <a:srgbClr val="FF0000"/>
                </a:solidFill>
              </a:rPr>
              <a:t>conclusion</a:t>
            </a:r>
          </a:p>
        </p:txBody>
      </p:sp>
      <p:cxnSp>
        <p:nvCxnSpPr>
          <p:cNvPr id="15" name="Straight Connector 14">
            <a:extLst>
              <a:ext uri="{FF2B5EF4-FFF2-40B4-BE49-F238E27FC236}">
                <a16:creationId xmlns:a16="http://schemas.microsoft.com/office/drawing/2014/main" id="{FA09FF55-1D74-A645-4889-2D65699D05A0}"/>
              </a:ext>
            </a:extLst>
          </p:cNvPr>
          <p:cNvCxnSpPr>
            <a:cxnSpLocks/>
          </p:cNvCxnSpPr>
          <p:nvPr/>
        </p:nvCxnSpPr>
        <p:spPr>
          <a:xfrm>
            <a:off x="2098964" y="4536265"/>
            <a:ext cx="66571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5706B77-32A0-3172-EFA4-017C41D6B3E7}"/>
              </a:ext>
            </a:extLst>
          </p:cNvPr>
          <p:cNvSpPr txBox="1"/>
          <p:nvPr/>
        </p:nvSpPr>
        <p:spPr>
          <a:xfrm>
            <a:off x="2098964" y="3983190"/>
            <a:ext cx="1496291" cy="369332"/>
          </a:xfrm>
          <a:prstGeom prst="rect">
            <a:avLst/>
          </a:prstGeom>
          <a:noFill/>
        </p:spPr>
        <p:txBody>
          <a:bodyPr wrap="square" rtlCol="0">
            <a:spAutoFit/>
          </a:bodyPr>
          <a:lstStyle/>
          <a:p>
            <a:r>
              <a:rPr lang="en-FI" dirty="0">
                <a:solidFill>
                  <a:schemeClr val="accent1"/>
                </a:solidFill>
              </a:rPr>
              <a:t>description</a:t>
            </a:r>
          </a:p>
        </p:txBody>
      </p:sp>
      <p:sp>
        <p:nvSpPr>
          <p:cNvPr id="18" name="TextBox 17">
            <a:extLst>
              <a:ext uri="{FF2B5EF4-FFF2-40B4-BE49-F238E27FC236}">
                <a16:creationId xmlns:a16="http://schemas.microsoft.com/office/drawing/2014/main" id="{7F6B74C6-77AA-CE4C-7A4F-927C8144F10D}"/>
              </a:ext>
            </a:extLst>
          </p:cNvPr>
          <p:cNvSpPr txBox="1"/>
          <p:nvPr/>
        </p:nvSpPr>
        <p:spPr>
          <a:xfrm>
            <a:off x="7232073" y="365125"/>
            <a:ext cx="2943558" cy="646331"/>
          </a:xfrm>
          <a:prstGeom prst="rect">
            <a:avLst/>
          </a:prstGeom>
          <a:noFill/>
          <a:ln w="38100">
            <a:solidFill>
              <a:schemeClr val="accent6"/>
            </a:solidFill>
          </a:ln>
        </p:spPr>
        <p:txBody>
          <a:bodyPr wrap="square" rtlCol="0">
            <a:spAutoFit/>
          </a:bodyPr>
          <a:lstStyle/>
          <a:p>
            <a:pPr algn="ctr"/>
            <a:r>
              <a:rPr lang="en-FI" dirty="0"/>
              <a:t>Is the plot self-explanatory without the caption?</a:t>
            </a:r>
          </a:p>
        </p:txBody>
      </p:sp>
      <p:sp>
        <p:nvSpPr>
          <p:cNvPr id="19" name="Rectangle 18">
            <a:extLst>
              <a:ext uri="{FF2B5EF4-FFF2-40B4-BE49-F238E27FC236}">
                <a16:creationId xmlns:a16="http://schemas.microsoft.com/office/drawing/2014/main" id="{7D089286-D2DA-2978-E058-87EE8620DF7E}"/>
              </a:ext>
            </a:extLst>
          </p:cNvPr>
          <p:cNvSpPr/>
          <p:nvPr/>
        </p:nvSpPr>
        <p:spPr>
          <a:xfrm>
            <a:off x="10364606" y="230188"/>
            <a:ext cx="800219" cy="830997"/>
          </a:xfrm>
          <a:prstGeom prst="rect">
            <a:avLst/>
          </a:prstGeom>
        </p:spPr>
        <p:txBody>
          <a:bodyPr wrap="none">
            <a:spAutoFit/>
          </a:bodyPr>
          <a:lstStyle/>
          <a:p>
            <a:r>
              <a:rPr lang="en-FI" sz="4800" dirty="0"/>
              <a:t>🤔</a:t>
            </a:r>
          </a:p>
        </p:txBody>
      </p:sp>
      <p:sp>
        <p:nvSpPr>
          <p:cNvPr id="20" name="TextBox 19">
            <a:extLst>
              <a:ext uri="{FF2B5EF4-FFF2-40B4-BE49-F238E27FC236}">
                <a16:creationId xmlns:a16="http://schemas.microsoft.com/office/drawing/2014/main" id="{ABF1FC43-12AB-501A-35D9-E4946F69890F}"/>
              </a:ext>
            </a:extLst>
          </p:cNvPr>
          <p:cNvSpPr txBox="1"/>
          <p:nvPr/>
        </p:nvSpPr>
        <p:spPr>
          <a:xfrm>
            <a:off x="8472533" y="5779410"/>
            <a:ext cx="1703098" cy="646331"/>
          </a:xfrm>
          <a:prstGeom prst="rect">
            <a:avLst/>
          </a:prstGeom>
          <a:noFill/>
          <a:ln w="38100">
            <a:solidFill>
              <a:schemeClr val="accent6"/>
            </a:solidFill>
          </a:ln>
        </p:spPr>
        <p:txBody>
          <a:bodyPr wrap="square" rtlCol="0">
            <a:spAutoFit/>
          </a:bodyPr>
          <a:lstStyle/>
          <a:p>
            <a:pPr algn="ctr"/>
            <a:r>
              <a:rPr lang="en-FI" dirty="0"/>
              <a:t>Is the plot fully labelled?</a:t>
            </a:r>
          </a:p>
        </p:txBody>
      </p:sp>
      <p:sp>
        <p:nvSpPr>
          <p:cNvPr id="21" name="Rectangle 20">
            <a:extLst>
              <a:ext uri="{FF2B5EF4-FFF2-40B4-BE49-F238E27FC236}">
                <a16:creationId xmlns:a16="http://schemas.microsoft.com/office/drawing/2014/main" id="{039058A7-9F98-00F7-806E-79036528245F}"/>
              </a:ext>
            </a:extLst>
          </p:cNvPr>
          <p:cNvSpPr/>
          <p:nvPr/>
        </p:nvSpPr>
        <p:spPr>
          <a:xfrm>
            <a:off x="10364606" y="5976908"/>
            <a:ext cx="393357" cy="400110"/>
          </a:xfrm>
          <a:prstGeom prst="rect">
            <a:avLst/>
          </a:prstGeom>
        </p:spPr>
        <p:txBody>
          <a:bodyPr wrap="square">
            <a:spAutoFit/>
          </a:bodyPr>
          <a:lstStyle/>
          <a:p>
            <a:r>
              <a:rPr lang="en-FI" sz="2000" dirty="0"/>
              <a:t>👎</a:t>
            </a:r>
          </a:p>
        </p:txBody>
      </p:sp>
    </p:spTree>
    <p:extLst>
      <p:ext uri="{BB962C8B-B14F-4D97-AF65-F5344CB8AC3E}">
        <p14:creationId xmlns:p14="http://schemas.microsoft.com/office/powerpoint/2010/main" val="2567530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10E8-1570-674C-8398-A0B5D40FF348}"/>
              </a:ext>
            </a:extLst>
          </p:cNvPr>
          <p:cNvSpPr>
            <a:spLocks noGrp="1"/>
          </p:cNvSpPr>
          <p:nvPr>
            <p:ph type="title"/>
          </p:nvPr>
        </p:nvSpPr>
        <p:spPr/>
        <p:txBody>
          <a:bodyPr/>
          <a:lstStyle/>
          <a:p>
            <a:r>
              <a:rPr lang="en-FI" dirty="0"/>
              <a:t>On Latex</a:t>
            </a:r>
          </a:p>
        </p:txBody>
      </p:sp>
      <p:sp>
        <p:nvSpPr>
          <p:cNvPr id="3" name="Content Placeholder 2">
            <a:extLst>
              <a:ext uri="{FF2B5EF4-FFF2-40B4-BE49-F238E27FC236}">
                <a16:creationId xmlns:a16="http://schemas.microsoft.com/office/drawing/2014/main" id="{01C7444E-A297-9E4F-B30A-3AC2640FA134}"/>
              </a:ext>
            </a:extLst>
          </p:cNvPr>
          <p:cNvSpPr>
            <a:spLocks noGrp="1"/>
          </p:cNvSpPr>
          <p:nvPr>
            <p:ph idx="1"/>
          </p:nvPr>
        </p:nvSpPr>
        <p:spPr>
          <a:xfrm>
            <a:off x="603739" y="1532548"/>
            <a:ext cx="9419492" cy="5090990"/>
          </a:xfrm>
        </p:spPr>
        <p:txBody>
          <a:bodyPr>
            <a:normAutofit fontScale="62500" lnSpcReduction="20000"/>
          </a:bodyPr>
          <a:lstStyle/>
          <a:p>
            <a:r>
              <a:rPr lang="en-FI" dirty="0"/>
              <a:t>Try to keep to classic latex style</a:t>
            </a:r>
            <a:endParaRPr lang="en-GB" dirty="0"/>
          </a:p>
          <a:p>
            <a:endParaRPr lang="en-GB" dirty="0"/>
          </a:p>
          <a:p>
            <a:r>
              <a:rPr lang="en-GB" dirty="0"/>
              <a:t>Basics</a:t>
            </a:r>
          </a:p>
          <a:p>
            <a:pPr lvl="1"/>
            <a:r>
              <a:rPr lang="en-GB" dirty="0"/>
              <a:t>Use </a:t>
            </a:r>
            <a:r>
              <a:rPr lang="en-GB" dirty="0" err="1">
                <a:highlight>
                  <a:srgbClr val="FFFF00"/>
                </a:highlight>
              </a:rPr>
              <a:t>booktabs</a:t>
            </a:r>
            <a:r>
              <a:rPr lang="en-GB" dirty="0">
                <a:highlight>
                  <a:srgbClr val="FFFF00"/>
                </a:highlight>
              </a:rPr>
              <a:t> </a:t>
            </a:r>
            <a:r>
              <a:rPr lang="en-GB" dirty="0"/>
              <a:t>for tables</a:t>
            </a:r>
          </a:p>
          <a:p>
            <a:pPr lvl="1"/>
            <a:r>
              <a:rPr lang="en-GB" dirty="0"/>
              <a:t>Use </a:t>
            </a:r>
            <a:r>
              <a:rPr lang="en-GB" dirty="0">
                <a:highlight>
                  <a:srgbClr val="FFFF00"/>
                </a:highlight>
              </a:rPr>
              <a:t>\</a:t>
            </a:r>
            <a:r>
              <a:rPr lang="en-GB" dirty="0" err="1">
                <a:highlight>
                  <a:srgbClr val="FFFF00"/>
                </a:highlight>
              </a:rPr>
              <a:t>resizebox</a:t>
            </a:r>
            <a:r>
              <a:rPr lang="en-GB" dirty="0">
                <a:highlight>
                  <a:srgbClr val="FFFF00"/>
                </a:highlight>
              </a:rPr>
              <a:t> </a:t>
            </a:r>
            <a:r>
              <a:rPr lang="en-GB" dirty="0"/>
              <a:t>to make tables exactly 1-column wide or 2-column wide</a:t>
            </a:r>
          </a:p>
          <a:p>
            <a:pPr lvl="1"/>
            <a:r>
              <a:rPr lang="en-GB" dirty="0"/>
              <a:t>Use </a:t>
            </a:r>
            <a:r>
              <a:rPr lang="en-GB" dirty="0" err="1">
                <a:highlight>
                  <a:srgbClr val="FFFF00"/>
                </a:highlight>
              </a:rPr>
              <a:t>natbib</a:t>
            </a:r>
            <a:r>
              <a:rPr lang="en-GB" dirty="0"/>
              <a:t> with </a:t>
            </a:r>
            <a:r>
              <a:rPr lang="en-GB" dirty="0">
                <a:highlight>
                  <a:srgbClr val="FFFF00"/>
                </a:highlight>
              </a:rPr>
              <a:t>\</a:t>
            </a:r>
            <a:r>
              <a:rPr lang="en-GB" dirty="0" err="1">
                <a:highlight>
                  <a:srgbClr val="FFFF00"/>
                </a:highlight>
              </a:rPr>
              <a:t>citep</a:t>
            </a:r>
            <a:r>
              <a:rPr lang="en-GB" dirty="0">
                <a:highlight>
                  <a:srgbClr val="FFFF00"/>
                </a:highlight>
              </a:rPr>
              <a:t> </a:t>
            </a:r>
            <a:r>
              <a:rPr lang="en-GB" dirty="0"/>
              <a:t>and </a:t>
            </a:r>
            <a:r>
              <a:rPr lang="en-GB" dirty="0">
                <a:highlight>
                  <a:srgbClr val="FFFF00"/>
                </a:highlight>
              </a:rPr>
              <a:t>\</a:t>
            </a:r>
            <a:r>
              <a:rPr lang="en-GB" dirty="0" err="1">
                <a:highlight>
                  <a:srgbClr val="FFFF00"/>
                </a:highlight>
              </a:rPr>
              <a:t>citet</a:t>
            </a:r>
            <a:endParaRPr lang="en-GB" dirty="0">
              <a:highlight>
                <a:srgbClr val="FFFF00"/>
              </a:highlight>
            </a:endParaRPr>
          </a:p>
          <a:p>
            <a:pPr lvl="1"/>
            <a:r>
              <a:rPr lang="en-GB" dirty="0" err="1"/>
              <a:t>Color</a:t>
            </a:r>
            <a:r>
              <a:rPr lang="en-GB" dirty="0"/>
              <a:t> citations blue, </a:t>
            </a:r>
            <a:r>
              <a:rPr lang="en-GB" dirty="0" err="1"/>
              <a:t>eqrefs</a:t>
            </a:r>
            <a:r>
              <a:rPr lang="en-GB" dirty="0"/>
              <a:t> red</a:t>
            </a:r>
          </a:p>
          <a:p>
            <a:pPr lvl="2"/>
            <a:r>
              <a:rPr lang="en-GB" dirty="0">
                <a:highlight>
                  <a:srgbClr val="FFFF00"/>
                </a:highlight>
              </a:rPr>
              <a:t>\</a:t>
            </a:r>
            <a:r>
              <a:rPr lang="en-GB" dirty="0" err="1">
                <a:highlight>
                  <a:srgbClr val="FFFF00"/>
                </a:highlight>
              </a:rPr>
              <a:t>usepackage</a:t>
            </a:r>
            <a:r>
              <a:rPr lang="en-GB" dirty="0">
                <a:highlight>
                  <a:srgbClr val="FFFF00"/>
                </a:highlight>
              </a:rPr>
              <a:t>[</a:t>
            </a:r>
            <a:r>
              <a:rPr lang="en-GB" dirty="0" err="1">
                <a:highlight>
                  <a:srgbClr val="FFFF00"/>
                </a:highlight>
              </a:rPr>
              <a:t>usenames,dvipsnames</a:t>
            </a:r>
            <a:r>
              <a:rPr lang="en-GB" dirty="0">
                <a:highlight>
                  <a:srgbClr val="FFFF00"/>
                </a:highlight>
              </a:rPr>
              <a:t>]{</a:t>
            </a:r>
            <a:r>
              <a:rPr lang="en-GB" dirty="0" err="1">
                <a:highlight>
                  <a:srgbClr val="FFFF00"/>
                </a:highlight>
              </a:rPr>
              <a:t>xcolor</a:t>
            </a:r>
            <a:r>
              <a:rPr lang="en-GB" dirty="0">
                <a:highlight>
                  <a:srgbClr val="FFFF00"/>
                </a:highlight>
              </a:rPr>
              <a:t>}</a:t>
            </a:r>
          </a:p>
          <a:p>
            <a:pPr lvl="2"/>
            <a:r>
              <a:rPr lang="en-GB" dirty="0">
                <a:highlight>
                  <a:srgbClr val="FFFF00"/>
                </a:highlight>
              </a:rPr>
              <a:t>\</a:t>
            </a:r>
            <a:r>
              <a:rPr lang="en-GB" dirty="0" err="1">
                <a:highlight>
                  <a:srgbClr val="FFFF00"/>
                </a:highlight>
              </a:rPr>
              <a:t>usepackage</a:t>
            </a:r>
            <a:r>
              <a:rPr lang="en-GB" dirty="0">
                <a:highlight>
                  <a:srgbClr val="FFFF00"/>
                </a:highlight>
              </a:rPr>
              <a:t>[</a:t>
            </a:r>
            <a:r>
              <a:rPr lang="en-GB" dirty="0" err="1">
                <a:highlight>
                  <a:srgbClr val="FFFF00"/>
                </a:highlight>
              </a:rPr>
              <a:t>colorlinks</a:t>
            </a:r>
            <a:r>
              <a:rPr lang="en-GB" dirty="0">
                <a:highlight>
                  <a:srgbClr val="FFFF00"/>
                </a:highlight>
              </a:rPr>
              <a:t>=</a:t>
            </a:r>
            <a:r>
              <a:rPr lang="en-GB" dirty="0" err="1">
                <a:highlight>
                  <a:srgbClr val="FFFF00"/>
                </a:highlight>
              </a:rPr>
              <a:t>true,citecolor</a:t>
            </a:r>
            <a:r>
              <a:rPr lang="en-GB" dirty="0">
                <a:highlight>
                  <a:srgbClr val="FFFF00"/>
                </a:highlight>
              </a:rPr>
              <a:t>=</a:t>
            </a:r>
            <a:r>
              <a:rPr lang="en-GB" dirty="0" err="1">
                <a:highlight>
                  <a:srgbClr val="FFFF00"/>
                </a:highlight>
              </a:rPr>
              <a:t>MidnightBlue</a:t>
            </a:r>
            <a:r>
              <a:rPr lang="en-GB" dirty="0">
                <a:highlight>
                  <a:srgbClr val="FFFF00"/>
                </a:highlight>
              </a:rPr>
              <a:t>]{</a:t>
            </a:r>
            <a:r>
              <a:rPr lang="en-GB" dirty="0" err="1">
                <a:highlight>
                  <a:srgbClr val="FFFF00"/>
                </a:highlight>
              </a:rPr>
              <a:t>hyperref</a:t>
            </a:r>
            <a:r>
              <a:rPr lang="en-GB" dirty="0">
                <a:highlight>
                  <a:srgbClr val="FFFF00"/>
                </a:highlight>
              </a:rPr>
              <a:t>}</a:t>
            </a:r>
          </a:p>
          <a:p>
            <a:pPr lvl="1"/>
            <a:r>
              <a:rPr lang="en-GB" dirty="0"/>
              <a:t>Use wide aspect ratio, remove Beamer bottom buttons, remove beamer footer bar</a:t>
            </a:r>
          </a:p>
          <a:p>
            <a:r>
              <a:rPr lang="en-GB" dirty="0"/>
              <a:t>Math</a:t>
            </a:r>
          </a:p>
          <a:p>
            <a:pPr lvl="1"/>
            <a:r>
              <a:rPr lang="en-GB" dirty="0"/>
              <a:t>Use </a:t>
            </a:r>
            <a:r>
              <a:rPr lang="en-GB" dirty="0">
                <a:highlight>
                  <a:srgbClr val="FFFF00"/>
                </a:highlight>
              </a:rPr>
              <a:t>\align</a:t>
            </a:r>
            <a:endParaRPr lang="en-GB" dirty="0"/>
          </a:p>
          <a:p>
            <a:pPr lvl="1"/>
            <a:r>
              <a:rPr lang="en-GB" dirty="0"/>
              <a:t>Don’t place line breaks around equations</a:t>
            </a:r>
          </a:p>
          <a:p>
            <a:pPr lvl="1"/>
            <a:r>
              <a:rPr lang="en-GB" dirty="0"/>
              <a:t>Don’t place whitespace around parenthesis (don’t use </a:t>
            </a:r>
            <a:r>
              <a:rPr lang="en-GB" dirty="0">
                <a:highlight>
                  <a:srgbClr val="FFFF00"/>
                </a:highlight>
              </a:rPr>
              <a:t>\left( </a:t>
            </a:r>
            <a:r>
              <a:rPr lang="en-GB" dirty="0"/>
              <a:t>if not needed)</a:t>
            </a:r>
          </a:p>
          <a:p>
            <a:pPr lvl="1"/>
            <a:r>
              <a:rPr lang="en-GB" dirty="0"/>
              <a:t>Use </a:t>
            </a:r>
            <a:r>
              <a:rPr lang="en-GB" dirty="0">
                <a:highlight>
                  <a:srgbClr val="FFFF00"/>
                </a:highlight>
              </a:rPr>
              <a:t>\underbrace </a:t>
            </a:r>
            <a:r>
              <a:rPr lang="en-GB" dirty="0"/>
              <a:t>a lot!</a:t>
            </a:r>
          </a:p>
          <a:p>
            <a:pPr lvl="1"/>
            <a:r>
              <a:rPr lang="en-GB" dirty="0"/>
              <a:t>Use macros, </a:t>
            </a:r>
            <a:r>
              <a:rPr lang="en-GB" dirty="0" err="1"/>
              <a:t>eg.</a:t>
            </a:r>
            <a:r>
              <a:rPr lang="en-GB" dirty="0"/>
              <a:t> </a:t>
            </a:r>
            <a:r>
              <a:rPr lang="en-GB" dirty="0">
                <a:highlight>
                  <a:srgbClr val="FFFF00"/>
                </a:highlight>
                <a:ea typeface="Menlo" panose="020B0609030804020204" pitchFamily="49" charset="0"/>
                <a:cs typeface="Menlo" panose="020B0609030804020204" pitchFamily="49" charset="0"/>
              </a:rPr>
              <a:t>\def\N{\</a:t>
            </a:r>
            <a:r>
              <a:rPr lang="en-GB" dirty="0" err="1">
                <a:highlight>
                  <a:srgbClr val="FFFF00"/>
                </a:highlight>
                <a:ea typeface="Menlo" panose="020B0609030804020204" pitchFamily="49" charset="0"/>
                <a:cs typeface="Menlo" panose="020B0609030804020204" pitchFamily="49" charset="0"/>
              </a:rPr>
              <a:t>mathcal</a:t>
            </a:r>
            <a:r>
              <a:rPr lang="en-GB" dirty="0">
                <a:highlight>
                  <a:srgbClr val="FFFF00"/>
                </a:highlight>
                <a:ea typeface="Menlo" panose="020B0609030804020204" pitchFamily="49" charset="0"/>
                <a:cs typeface="Menlo" panose="020B0609030804020204" pitchFamily="49" charset="0"/>
              </a:rPr>
              <a:t>{N}}</a:t>
            </a:r>
          </a:p>
          <a:p>
            <a:pPr lvl="1"/>
            <a:r>
              <a:rPr lang="en-GB" dirty="0">
                <a:highlight>
                  <a:srgbClr val="FFFF00"/>
                </a:highlight>
                <a:ea typeface="Menlo" panose="020B0609030804020204" pitchFamily="49" charset="0"/>
                <a:cs typeface="Menlo" panose="020B0609030804020204" pitchFamily="49" charset="0"/>
              </a:rPr>
              <a:t>Use </a:t>
            </a:r>
            <a:r>
              <a:rPr lang="en-GB" dirty="0" err="1">
                <a:highlight>
                  <a:srgbClr val="FFFF00"/>
                </a:highlight>
                <a:ea typeface="Menlo" panose="020B0609030804020204" pitchFamily="49" charset="0"/>
                <a:cs typeface="Menlo" panose="020B0609030804020204" pitchFamily="49" charset="0"/>
              </a:rPr>
              <a:t>color</a:t>
            </a:r>
            <a:endParaRPr lang="en-GB" dirty="0">
              <a:highlight>
                <a:srgbClr val="FFFF00"/>
              </a:highlight>
              <a:ea typeface="Menlo" panose="020B0609030804020204" pitchFamily="49" charset="0"/>
              <a:cs typeface="Menlo" panose="020B0609030804020204" pitchFamily="49" charset="0"/>
            </a:endParaRPr>
          </a:p>
          <a:p>
            <a:r>
              <a:rPr lang="en-GB" dirty="0">
                <a:ea typeface="Menlo" panose="020B0609030804020204" pitchFamily="49" charset="0"/>
                <a:cs typeface="Menlo" panose="020B0609030804020204" pitchFamily="49" charset="0"/>
              </a:rPr>
              <a:t>Math presentation</a:t>
            </a:r>
          </a:p>
          <a:p>
            <a:pPr lvl="1"/>
            <a:r>
              <a:rPr lang="en-GB" dirty="0">
                <a:ea typeface="Menlo" panose="020B0609030804020204" pitchFamily="49" charset="0"/>
                <a:cs typeface="Menlo" panose="020B0609030804020204" pitchFamily="49" charset="0"/>
              </a:rPr>
              <a:t>Prioritize readability and understandability</a:t>
            </a:r>
          </a:p>
          <a:p>
            <a:pPr lvl="1"/>
            <a:r>
              <a:rPr lang="en-GB" dirty="0">
                <a:ea typeface="Menlo" panose="020B0609030804020204" pitchFamily="49" charset="0"/>
                <a:cs typeface="Menlo" panose="020B0609030804020204" pitchFamily="49" charset="0"/>
              </a:rPr>
              <a:t>Include full math and intermediate derivations in appendix</a:t>
            </a:r>
          </a:p>
        </p:txBody>
      </p:sp>
      <p:pic>
        <p:nvPicPr>
          <p:cNvPr id="7" name="Picture 6" descr="Text, letter&#10;&#10;Description automatically generated">
            <a:extLst>
              <a:ext uri="{FF2B5EF4-FFF2-40B4-BE49-F238E27FC236}">
                <a16:creationId xmlns:a16="http://schemas.microsoft.com/office/drawing/2014/main" id="{D5191918-9A8A-D54E-BF47-4DC21743D430}"/>
              </a:ext>
            </a:extLst>
          </p:cNvPr>
          <p:cNvPicPr>
            <a:picLocks noChangeAspect="1"/>
          </p:cNvPicPr>
          <p:nvPr/>
        </p:nvPicPr>
        <p:blipFill>
          <a:blip r:embed="rId2"/>
          <a:stretch>
            <a:fillRect/>
          </a:stretch>
        </p:blipFill>
        <p:spPr>
          <a:xfrm>
            <a:off x="7517807" y="365125"/>
            <a:ext cx="4485820" cy="2396534"/>
          </a:xfrm>
          <a:prstGeom prst="rect">
            <a:avLst/>
          </a:prstGeom>
        </p:spPr>
      </p:pic>
      <p:sp>
        <p:nvSpPr>
          <p:cNvPr id="5" name="Rectangle 4">
            <a:extLst>
              <a:ext uri="{FF2B5EF4-FFF2-40B4-BE49-F238E27FC236}">
                <a16:creationId xmlns:a16="http://schemas.microsoft.com/office/drawing/2014/main" id="{83A91011-DE48-774B-8A09-E10FD97F5E40}"/>
              </a:ext>
            </a:extLst>
          </p:cNvPr>
          <p:cNvSpPr/>
          <p:nvPr/>
        </p:nvSpPr>
        <p:spPr>
          <a:xfrm>
            <a:off x="6484920" y="664974"/>
            <a:ext cx="393357" cy="1200329"/>
          </a:xfrm>
          <a:prstGeom prst="rect">
            <a:avLst/>
          </a:prstGeom>
        </p:spPr>
        <p:txBody>
          <a:bodyPr wrap="square">
            <a:spAutoFit/>
          </a:bodyPr>
          <a:lstStyle/>
          <a:p>
            <a:r>
              <a:rPr lang="en-FI" sz="7200" dirty="0"/>
              <a:t>👍</a:t>
            </a:r>
          </a:p>
        </p:txBody>
      </p:sp>
      <p:pic>
        <p:nvPicPr>
          <p:cNvPr id="4" name="Picture 3">
            <a:extLst>
              <a:ext uri="{FF2B5EF4-FFF2-40B4-BE49-F238E27FC236}">
                <a16:creationId xmlns:a16="http://schemas.microsoft.com/office/drawing/2014/main" id="{DF9DBF1F-3293-16E2-AF9D-F53B0F06516E}"/>
              </a:ext>
            </a:extLst>
          </p:cNvPr>
          <p:cNvPicPr>
            <a:picLocks noChangeAspect="1"/>
          </p:cNvPicPr>
          <p:nvPr/>
        </p:nvPicPr>
        <p:blipFill>
          <a:blip r:embed="rId3"/>
          <a:stretch>
            <a:fillRect/>
          </a:stretch>
        </p:blipFill>
        <p:spPr>
          <a:xfrm>
            <a:off x="6484920" y="5325452"/>
            <a:ext cx="5257800" cy="602567"/>
          </a:xfrm>
          <a:prstGeom prst="rect">
            <a:avLst/>
          </a:prstGeom>
        </p:spPr>
      </p:pic>
    </p:spTree>
    <p:extLst>
      <p:ext uri="{BB962C8B-B14F-4D97-AF65-F5344CB8AC3E}">
        <p14:creationId xmlns:p14="http://schemas.microsoft.com/office/powerpoint/2010/main" val="3640545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35133-DF81-BB3D-BCD1-8396B9ADB306}"/>
              </a:ext>
            </a:extLst>
          </p:cNvPr>
          <p:cNvSpPr>
            <a:spLocks noGrp="1"/>
          </p:cNvSpPr>
          <p:nvPr>
            <p:ph type="title"/>
          </p:nvPr>
        </p:nvSpPr>
        <p:spPr/>
        <p:txBody>
          <a:bodyPr>
            <a:normAutofit/>
          </a:bodyPr>
          <a:lstStyle/>
          <a:p>
            <a:r>
              <a:rPr lang="en-FI" sz="3200" dirty="0"/>
              <a:t>Remove unnecessary words </a:t>
            </a:r>
            <a:r>
              <a:rPr lang="en-FI" sz="3200" strike="sngStrike" dirty="0"/>
              <a:t>that you don’t need </a:t>
            </a:r>
            <a:r>
              <a:rPr lang="en-FI" sz="3200" dirty="0"/>
              <a:t>in sentences.</a:t>
            </a:r>
          </a:p>
        </p:txBody>
      </p:sp>
      <p:sp>
        <p:nvSpPr>
          <p:cNvPr id="3" name="Content Placeholder 2">
            <a:extLst>
              <a:ext uri="{FF2B5EF4-FFF2-40B4-BE49-F238E27FC236}">
                <a16:creationId xmlns:a16="http://schemas.microsoft.com/office/drawing/2014/main" id="{8A37016B-B343-D005-855D-7BC3A5C9D75F}"/>
              </a:ext>
            </a:extLst>
          </p:cNvPr>
          <p:cNvSpPr>
            <a:spLocks noGrp="1"/>
          </p:cNvSpPr>
          <p:nvPr>
            <p:ph idx="1"/>
          </p:nvPr>
        </p:nvSpPr>
        <p:spPr/>
        <p:txBody>
          <a:bodyPr>
            <a:normAutofit fontScale="92500" lnSpcReduction="10000"/>
          </a:bodyPr>
          <a:lstStyle/>
          <a:p>
            <a:r>
              <a:rPr lang="en-GB" i="1" dirty="0"/>
              <a:t>because </a:t>
            </a:r>
            <a:r>
              <a:rPr lang="en-GB" i="1" strike="sngStrike" dirty="0"/>
              <a:t>based on the fact that</a:t>
            </a:r>
          </a:p>
          <a:p>
            <a:r>
              <a:rPr lang="en-GB" i="1" dirty="0"/>
              <a:t>for </a:t>
            </a:r>
            <a:r>
              <a:rPr lang="en-GB" i="1" strike="sngStrike" dirty="0"/>
              <a:t>the purpose of</a:t>
            </a:r>
          </a:p>
          <a:p>
            <a:r>
              <a:rPr lang="en-GB" i="1" strike="sngStrike" dirty="0"/>
              <a:t>there were</a:t>
            </a:r>
            <a:r>
              <a:rPr lang="en-GB" i="1" dirty="0"/>
              <a:t> several subjects </a:t>
            </a:r>
            <a:r>
              <a:rPr lang="en-GB" i="1" strike="sngStrike" dirty="0"/>
              <a:t>who</a:t>
            </a:r>
            <a:r>
              <a:rPr lang="en-GB" i="1" dirty="0"/>
              <a:t> completed</a:t>
            </a:r>
          </a:p>
          <a:p>
            <a:r>
              <a:rPr lang="en-GB" i="1" strike="sngStrike" dirty="0"/>
              <a:t>it is suggested that </a:t>
            </a:r>
            <a:r>
              <a:rPr lang="en-GB" i="1" dirty="0"/>
              <a:t>a relationship may exist</a:t>
            </a:r>
          </a:p>
          <a:p>
            <a:r>
              <a:rPr lang="en-GB" i="1" strike="sngStrike" dirty="0"/>
              <a:t>a total of </a:t>
            </a:r>
            <a:r>
              <a:rPr lang="en-GB" i="1" dirty="0"/>
              <a:t>n subjects</a:t>
            </a:r>
          </a:p>
          <a:p>
            <a:r>
              <a:rPr lang="en-GB" i="1" dirty="0"/>
              <a:t>four </a:t>
            </a:r>
            <a:r>
              <a:rPr lang="en-GB" i="1" strike="sngStrike" dirty="0"/>
              <a:t>different </a:t>
            </a:r>
            <a:r>
              <a:rPr lang="en-GB" i="1" dirty="0"/>
              <a:t>groups</a:t>
            </a:r>
          </a:p>
          <a:p>
            <a:r>
              <a:rPr lang="en-GB" i="1" dirty="0"/>
              <a:t>the reason is </a:t>
            </a:r>
            <a:r>
              <a:rPr lang="en-GB" i="1" strike="sngStrike" dirty="0"/>
              <a:t>because</a:t>
            </a:r>
          </a:p>
          <a:p>
            <a:r>
              <a:rPr lang="en-GB" i="1" strike="sngStrike" dirty="0"/>
              <a:t>The results showed that</a:t>
            </a:r>
          </a:p>
          <a:p>
            <a:pPr marL="0" indent="0">
              <a:buNone/>
            </a:pPr>
            <a:br>
              <a:rPr lang="en-GB" strike="sngStrike" dirty="0"/>
            </a:br>
            <a:endParaRPr lang="en-FI" dirty="0"/>
          </a:p>
        </p:txBody>
      </p:sp>
      <p:sp>
        <p:nvSpPr>
          <p:cNvPr id="5" name="TextBox 4">
            <a:extLst>
              <a:ext uri="{FF2B5EF4-FFF2-40B4-BE49-F238E27FC236}">
                <a16:creationId xmlns:a16="http://schemas.microsoft.com/office/drawing/2014/main" id="{94F7B71C-4082-8893-829E-F36CBC9A591A}"/>
              </a:ext>
            </a:extLst>
          </p:cNvPr>
          <p:cNvSpPr txBox="1"/>
          <p:nvPr/>
        </p:nvSpPr>
        <p:spPr>
          <a:xfrm>
            <a:off x="6677891" y="6176963"/>
            <a:ext cx="6096000" cy="369332"/>
          </a:xfrm>
          <a:prstGeom prst="rect">
            <a:avLst/>
          </a:prstGeom>
          <a:noFill/>
        </p:spPr>
        <p:txBody>
          <a:bodyPr wrap="square">
            <a:spAutoFit/>
          </a:bodyPr>
          <a:lstStyle/>
          <a:p>
            <a:r>
              <a:rPr lang="en-GB" dirty="0">
                <a:hlinkClick r:id="rId2"/>
              </a:rPr>
              <a:t>https://www.sportsci.org/jour/9901/wghstyle.html</a:t>
            </a:r>
            <a:endParaRPr lang="en-GB" dirty="0"/>
          </a:p>
        </p:txBody>
      </p:sp>
      <p:pic>
        <p:nvPicPr>
          <p:cNvPr id="2050" name="Picture 2" descr="12 Times Kevin From The Office Was Our Spirit Animal – Otosection">
            <a:extLst>
              <a:ext uri="{FF2B5EF4-FFF2-40B4-BE49-F238E27FC236}">
                <a16:creationId xmlns:a16="http://schemas.microsoft.com/office/drawing/2014/main" id="{43E6DC91-5FE0-F15F-F6C2-41148EA27A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01" r="14612"/>
          <a:stretch/>
        </p:blipFill>
        <p:spPr bwMode="auto">
          <a:xfrm>
            <a:off x="8617329" y="2467155"/>
            <a:ext cx="3032252" cy="264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8757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6F0D-14F7-8C02-72C3-053337B79BB9}"/>
              </a:ext>
            </a:extLst>
          </p:cNvPr>
          <p:cNvSpPr>
            <a:spLocks noGrp="1"/>
          </p:cNvSpPr>
          <p:nvPr>
            <p:ph type="title"/>
          </p:nvPr>
        </p:nvSpPr>
        <p:spPr/>
        <p:txBody>
          <a:bodyPr/>
          <a:lstStyle/>
          <a:p>
            <a:r>
              <a:rPr lang="en-FI" dirty="0"/>
              <a:t>Go to the point: abstract case-study</a:t>
            </a:r>
          </a:p>
        </p:txBody>
      </p:sp>
      <p:sp>
        <p:nvSpPr>
          <p:cNvPr id="3" name="Content Placeholder 2">
            <a:extLst>
              <a:ext uri="{FF2B5EF4-FFF2-40B4-BE49-F238E27FC236}">
                <a16:creationId xmlns:a16="http://schemas.microsoft.com/office/drawing/2014/main" id="{E30CA899-C55A-D817-6D6A-48E4D6C17657}"/>
              </a:ext>
            </a:extLst>
          </p:cNvPr>
          <p:cNvSpPr>
            <a:spLocks noGrp="1"/>
          </p:cNvSpPr>
          <p:nvPr>
            <p:ph idx="1"/>
          </p:nvPr>
        </p:nvSpPr>
        <p:spPr/>
        <p:txBody>
          <a:bodyPr/>
          <a:lstStyle/>
          <a:p>
            <a:endParaRPr lang="en-FI" dirty="0"/>
          </a:p>
        </p:txBody>
      </p:sp>
      <p:sp>
        <p:nvSpPr>
          <p:cNvPr id="5" name="TextBox 4">
            <a:extLst>
              <a:ext uri="{FF2B5EF4-FFF2-40B4-BE49-F238E27FC236}">
                <a16:creationId xmlns:a16="http://schemas.microsoft.com/office/drawing/2014/main" id="{2D81F677-F9D4-0266-123C-89FFA366784B}"/>
              </a:ext>
            </a:extLst>
          </p:cNvPr>
          <p:cNvSpPr txBox="1"/>
          <p:nvPr/>
        </p:nvSpPr>
        <p:spPr>
          <a:xfrm>
            <a:off x="1736182" y="2899054"/>
            <a:ext cx="4942113" cy="2966714"/>
          </a:xfrm>
          <a:prstGeom prst="rect">
            <a:avLst/>
          </a:prstGeom>
          <a:noFill/>
        </p:spPr>
        <p:txBody>
          <a:bodyPr wrap="square">
            <a:spAutoFit/>
          </a:bodyPr>
          <a:lstStyle/>
          <a:p>
            <a:r>
              <a:rPr lang="en-GB" sz="1400" b="0" i="0" dirty="0">
                <a:effectLst/>
                <a:highlight>
                  <a:srgbClr val="FFFF00"/>
                </a:highlight>
                <a:latin typeface="Arial" panose="020B0604020202020204" pitchFamily="34" charset="0"/>
              </a:rPr>
              <a:t>Hamiltonian mechanics is one of the cornerstones of natural sciences. </a:t>
            </a:r>
            <a:r>
              <a:rPr lang="en-GB" sz="1400" b="0" i="0" dirty="0">
                <a:effectLst/>
                <a:highlight>
                  <a:srgbClr val="00FFFF"/>
                </a:highlight>
                <a:latin typeface="Arial" panose="020B0604020202020204" pitchFamily="34" charset="0"/>
              </a:rPr>
              <a:t>Recently there has been significant interest in learning Hamiltonian systems in a free-form way directly from trajectory data</a:t>
            </a:r>
            <a:r>
              <a:rPr lang="en-GB" sz="1400" b="0" i="0" dirty="0">
                <a:effectLst/>
                <a:latin typeface="Arial" panose="020B0604020202020204" pitchFamily="34" charset="0"/>
              </a:rPr>
              <a:t>. </a:t>
            </a:r>
            <a:r>
              <a:rPr lang="en-GB" sz="1400" b="0" i="0" dirty="0">
                <a:effectLst/>
                <a:highlight>
                  <a:srgbClr val="00FF00"/>
                </a:highlight>
                <a:latin typeface="Arial" panose="020B0604020202020204" pitchFamily="34" charset="0"/>
              </a:rPr>
              <a:t>Previous methods have tackled the problem of learning from many short, low-noise trajectories, but learning from a small number of long, noisy trajectories, whilst accounting for model uncertainty has not been addressed. </a:t>
            </a:r>
            <a:r>
              <a:rPr lang="en-GB" sz="1400" b="0" i="0" dirty="0">
                <a:effectLst/>
                <a:latin typeface="Arial" panose="020B0604020202020204" pitchFamily="34" charset="0"/>
              </a:rPr>
              <a:t>In this work, we present a Gaussian process model for Hamiltonian systems with efficient decoupled parameterisation, and introduce an energy-conserving shooting method that allows robust inference from both short and long trajectories. We demonstrate the method’s success in learning Hamiltonian systems in various data settings.</a:t>
            </a:r>
            <a:endParaRPr lang="en-FI" sz="1400" dirty="0"/>
          </a:p>
        </p:txBody>
      </p:sp>
      <p:sp>
        <p:nvSpPr>
          <p:cNvPr id="6" name="TextBox 5">
            <a:extLst>
              <a:ext uri="{FF2B5EF4-FFF2-40B4-BE49-F238E27FC236}">
                <a16:creationId xmlns:a16="http://schemas.microsoft.com/office/drawing/2014/main" id="{46A3E061-5CB0-2EDB-5FBF-D41E5A87EE17}"/>
              </a:ext>
            </a:extLst>
          </p:cNvPr>
          <p:cNvSpPr txBox="1"/>
          <p:nvPr/>
        </p:nvSpPr>
        <p:spPr>
          <a:xfrm>
            <a:off x="6281057" y="1573491"/>
            <a:ext cx="3211285" cy="369332"/>
          </a:xfrm>
          <a:prstGeom prst="rect">
            <a:avLst/>
          </a:prstGeom>
          <a:noFill/>
        </p:spPr>
        <p:txBody>
          <a:bodyPr wrap="square" rtlCol="0">
            <a:spAutoFit/>
          </a:bodyPr>
          <a:lstStyle/>
          <a:p>
            <a:r>
              <a:rPr lang="en-FI" dirty="0">
                <a:highlight>
                  <a:srgbClr val="FFFF00"/>
                </a:highlight>
              </a:rPr>
              <a:t>Triviality: do we need this?</a:t>
            </a:r>
          </a:p>
        </p:txBody>
      </p:sp>
      <p:sp>
        <p:nvSpPr>
          <p:cNvPr id="9" name="TextBox 8">
            <a:extLst>
              <a:ext uri="{FF2B5EF4-FFF2-40B4-BE49-F238E27FC236}">
                <a16:creationId xmlns:a16="http://schemas.microsoft.com/office/drawing/2014/main" id="{46A1386B-E7E5-AA4C-8207-88AFB36579DF}"/>
              </a:ext>
            </a:extLst>
          </p:cNvPr>
          <p:cNvSpPr txBox="1"/>
          <p:nvPr/>
        </p:nvSpPr>
        <p:spPr>
          <a:xfrm>
            <a:off x="8218892" y="2238361"/>
            <a:ext cx="3505022" cy="369332"/>
          </a:xfrm>
          <a:prstGeom prst="rect">
            <a:avLst/>
          </a:prstGeom>
          <a:noFill/>
        </p:spPr>
        <p:txBody>
          <a:bodyPr wrap="square" rtlCol="0">
            <a:spAutoFit/>
          </a:bodyPr>
          <a:lstStyle/>
          <a:p>
            <a:r>
              <a:rPr lang="en-FI" dirty="0">
                <a:highlight>
                  <a:srgbClr val="00FFFF"/>
                </a:highlight>
              </a:rPr>
              <a:t>More background: is this needed?</a:t>
            </a:r>
          </a:p>
        </p:txBody>
      </p:sp>
      <p:sp>
        <p:nvSpPr>
          <p:cNvPr id="10" name="TextBox 9">
            <a:extLst>
              <a:ext uri="{FF2B5EF4-FFF2-40B4-BE49-F238E27FC236}">
                <a16:creationId xmlns:a16="http://schemas.microsoft.com/office/drawing/2014/main" id="{7BADB4FC-313B-3461-C9D4-50C37321F77E}"/>
              </a:ext>
            </a:extLst>
          </p:cNvPr>
          <p:cNvSpPr txBox="1"/>
          <p:nvPr/>
        </p:nvSpPr>
        <p:spPr>
          <a:xfrm>
            <a:off x="8033835" y="3542792"/>
            <a:ext cx="3505022" cy="646331"/>
          </a:xfrm>
          <a:prstGeom prst="rect">
            <a:avLst/>
          </a:prstGeom>
          <a:noFill/>
        </p:spPr>
        <p:txBody>
          <a:bodyPr wrap="square" rtlCol="0">
            <a:spAutoFit/>
          </a:bodyPr>
          <a:lstStyle/>
          <a:p>
            <a:r>
              <a:rPr lang="en-FI" dirty="0">
                <a:highlight>
                  <a:srgbClr val="00FF00"/>
                </a:highlight>
              </a:rPr>
              <a:t>T</a:t>
            </a:r>
            <a:r>
              <a:rPr lang="en-GB" dirty="0">
                <a:highlight>
                  <a:srgbClr val="00FF00"/>
                </a:highlight>
              </a:rPr>
              <a:t>h</a:t>
            </a:r>
            <a:r>
              <a:rPr lang="en-FI" dirty="0">
                <a:highlight>
                  <a:srgbClr val="00FF00"/>
                </a:highlight>
              </a:rPr>
              <a:t>e actual problem definition, can we start directly from this?</a:t>
            </a:r>
          </a:p>
        </p:txBody>
      </p:sp>
    </p:spTree>
    <p:extLst>
      <p:ext uri="{BB962C8B-B14F-4D97-AF65-F5344CB8AC3E}">
        <p14:creationId xmlns:p14="http://schemas.microsoft.com/office/powerpoint/2010/main" val="1156778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574D743D-CC39-884E-BCEE-A11B7955BF1A}"/>
              </a:ext>
            </a:extLst>
          </p:cNvPr>
          <p:cNvPicPr>
            <a:picLocks noChangeAspect="1"/>
          </p:cNvPicPr>
          <p:nvPr/>
        </p:nvPicPr>
        <p:blipFill>
          <a:blip r:embed="rId2"/>
          <a:stretch>
            <a:fillRect/>
          </a:stretch>
        </p:blipFill>
        <p:spPr>
          <a:xfrm>
            <a:off x="356221" y="2798909"/>
            <a:ext cx="11479557" cy="2274945"/>
          </a:xfrm>
          <a:prstGeom prst="rect">
            <a:avLst/>
          </a:prstGeom>
        </p:spPr>
      </p:pic>
      <p:sp>
        <p:nvSpPr>
          <p:cNvPr id="10" name="Title 1">
            <a:extLst>
              <a:ext uri="{FF2B5EF4-FFF2-40B4-BE49-F238E27FC236}">
                <a16:creationId xmlns:a16="http://schemas.microsoft.com/office/drawing/2014/main" id="{D2D75B99-FB97-9141-BE91-A47EBE1675FE}"/>
              </a:ext>
            </a:extLst>
          </p:cNvPr>
          <p:cNvSpPr>
            <a:spLocks noGrp="1"/>
          </p:cNvSpPr>
          <p:nvPr>
            <p:ph type="title"/>
          </p:nvPr>
        </p:nvSpPr>
        <p:spPr>
          <a:xfrm>
            <a:off x="838200" y="365125"/>
            <a:ext cx="10515600" cy="1325563"/>
          </a:xfrm>
        </p:spPr>
        <p:txBody>
          <a:bodyPr/>
          <a:lstStyle/>
          <a:p>
            <a:r>
              <a:rPr lang="en-FI" dirty="0"/>
              <a:t>Finishing papers</a:t>
            </a:r>
          </a:p>
        </p:txBody>
      </p:sp>
      <p:pic>
        <p:nvPicPr>
          <p:cNvPr id="12" name="Picture 11">
            <a:extLst>
              <a:ext uri="{FF2B5EF4-FFF2-40B4-BE49-F238E27FC236}">
                <a16:creationId xmlns:a16="http://schemas.microsoft.com/office/drawing/2014/main" id="{F94BC793-2473-874F-AFE9-4F77D3FA25D9}"/>
              </a:ext>
            </a:extLst>
          </p:cNvPr>
          <p:cNvPicPr>
            <a:picLocks noChangeAspect="1"/>
          </p:cNvPicPr>
          <p:nvPr/>
        </p:nvPicPr>
        <p:blipFill>
          <a:blip r:embed="rId3"/>
          <a:stretch>
            <a:fillRect/>
          </a:stretch>
        </p:blipFill>
        <p:spPr>
          <a:xfrm>
            <a:off x="11031255" y="191073"/>
            <a:ext cx="846980" cy="846980"/>
          </a:xfrm>
          <a:prstGeom prst="rect">
            <a:avLst/>
          </a:prstGeom>
        </p:spPr>
      </p:pic>
      <p:sp>
        <p:nvSpPr>
          <p:cNvPr id="2" name="Rectangle 1">
            <a:extLst>
              <a:ext uri="{FF2B5EF4-FFF2-40B4-BE49-F238E27FC236}">
                <a16:creationId xmlns:a16="http://schemas.microsoft.com/office/drawing/2014/main" id="{5E050179-695E-274D-BB36-15DECBB54B04}"/>
              </a:ext>
            </a:extLst>
          </p:cNvPr>
          <p:cNvSpPr/>
          <p:nvPr/>
        </p:nvSpPr>
        <p:spPr>
          <a:xfrm>
            <a:off x="734291" y="3255818"/>
            <a:ext cx="8950036" cy="3463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14483557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6F0D-14F7-8C02-72C3-053337B79BB9}"/>
              </a:ext>
            </a:extLst>
          </p:cNvPr>
          <p:cNvSpPr>
            <a:spLocks noGrp="1"/>
          </p:cNvSpPr>
          <p:nvPr>
            <p:ph type="title"/>
          </p:nvPr>
        </p:nvSpPr>
        <p:spPr/>
        <p:txBody>
          <a:bodyPr/>
          <a:lstStyle/>
          <a:p>
            <a:r>
              <a:rPr lang="en-FI" dirty="0"/>
              <a:t>Go to the point: Introduction case-study</a:t>
            </a:r>
          </a:p>
        </p:txBody>
      </p:sp>
      <p:sp>
        <p:nvSpPr>
          <p:cNvPr id="3" name="Content Placeholder 2">
            <a:extLst>
              <a:ext uri="{FF2B5EF4-FFF2-40B4-BE49-F238E27FC236}">
                <a16:creationId xmlns:a16="http://schemas.microsoft.com/office/drawing/2014/main" id="{E30CA899-C55A-D817-6D6A-48E4D6C17657}"/>
              </a:ext>
            </a:extLst>
          </p:cNvPr>
          <p:cNvSpPr>
            <a:spLocks noGrp="1"/>
          </p:cNvSpPr>
          <p:nvPr>
            <p:ph idx="1"/>
          </p:nvPr>
        </p:nvSpPr>
        <p:spPr/>
        <p:txBody>
          <a:bodyPr/>
          <a:lstStyle/>
          <a:p>
            <a:endParaRPr lang="en-FI" dirty="0"/>
          </a:p>
        </p:txBody>
      </p:sp>
      <p:pic>
        <p:nvPicPr>
          <p:cNvPr id="4" name="Picture 3">
            <a:extLst>
              <a:ext uri="{FF2B5EF4-FFF2-40B4-BE49-F238E27FC236}">
                <a16:creationId xmlns:a16="http://schemas.microsoft.com/office/drawing/2014/main" id="{CFD5ACED-78E7-6F4D-12AE-F537BF529C29}"/>
              </a:ext>
            </a:extLst>
          </p:cNvPr>
          <p:cNvPicPr>
            <a:picLocks noChangeAspect="1"/>
          </p:cNvPicPr>
          <p:nvPr/>
        </p:nvPicPr>
        <p:blipFill>
          <a:blip r:embed="rId2"/>
          <a:stretch>
            <a:fillRect/>
          </a:stretch>
        </p:blipFill>
        <p:spPr>
          <a:xfrm>
            <a:off x="2013946" y="2589303"/>
            <a:ext cx="7772400" cy="3322010"/>
          </a:xfrm>
          <a:prstGeom prst="rect">
            <a:avLst/>
          </a:prstGeom>
        </p:spPr>
      </p:pic>
    </p:spTree>
    <p:extLst>
      <p:ext uri="{BB962C8B-B14F-4D97-AF65-F5344CB8AC3E}">
        <p14:creationId xmlns:p14="http://schemas.microsoft.com/office/powerpoint/2010/main" val="10309200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D609EACA-B6F6-88B7-0C62-14E7AD0C76BA}"/>
              </a:ext>
            </a:extLst>
          </p:cNvPr>
          <p:cNvSpPr/>
          <p:nvPr/>
        </p:nvSpPr>
        <p:spPr>
          <a:xfrm>
            <a:off x="4206396" y="3981696"/>
            <a:ext cx="7739955" cy="249424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Title 1">
            <a:extLst>
              <a:ext uri="{FF2B5EF4-FFF2-40B4-BE49-F238E27FC236}">
                <a16:creationId xmlns:a16="http://schemas.microsoft.com/office/drawing/2014/main" id="{ABCAEDB5-988E-8C48-A6F3-9DF056E012C1}"/>
              </a:ext>
            </a:extLst>
          </p:cNvPr>
          <p:cNvSpPr>
            <a:spLocks noGrp="1"/>
          </p:cNvSpPr>
          <p:nvPr>
            <p:ph type="title"/>
          </p:nvPr>
        </p:nvSpPr>
        <p:spPr>
          <a:xfrm>
            <a:off x="838200" y="365125"/>
            <a:ext cx="5594498" cy="1325563"/>
          </a:xfrm>
        </p:spPr>
        <p:txBody>
          <a:bodyPr/>
          <a:lstStyle/>
          <a:p>
            <a:r>
              <a:rPr lang="en-FI" dirty="0"/>
              <a:t>On reading</a:t>
            </a:r>
          </a:p>
        </p:txBody>
      </p:sp>
      <p:sp>
        <p:nvSpPr>
          <p:cNvPr id="3" name="Content Placeholder 2">
            <a:extLst>
              <a:ext uri="{FF2B5EF4-FFF2-40B4-BE49-F238E27FC236}">
                <a16:creationId xmlns:a16="http://schemas.microsoft.com/office/drawing/2014/main" id="{1288D345-1CA6-D84D-9081-B9CD63FD3536}"/>
              </a:ext>
            </a:extLst>
          </p:cNvPr>
          <p:cNvSpPr>
            <a:spLocks noGrp="1"/>
          </p:cNvSpPr>
          <p:nvPr>
            <p:ph idx="1"/>
          </p:nvPr>
        </p:nvSpPr>
        <p:spPr>
          <a:xfrm>
            <a:off x="245650" y="1563184"/>
            <a:ext cx="3795040" cy="4637530"/>
          </a:xfrm>
        </p:spPr>
        <p:txBody>
          <a:bodyPr>
            <a:normAutofit lnSpcReduction="10000"/>
          </a:bodyPr>
          <a:lstStyle/>
          <a:p>
            <a:r>
              <a:rPr lang="en-FI" sz="2000" dirty="0"/>
              <a:t>Only an ML expert can create new ML</a:t>
            </a:r>
          </a:p>
          <a:p>
            <a:pPr lvl="1"/>
            <a:r>
              <a:rPr lang="en-FI" sz="1600" dirty="0"/>
              <a:t>Be an expert</a:t>
            </a:r>
          </a:p>
          <a:p>
            <a:endParaRPr lang="en-FI" sz="2000" dirty="0"/>
          </a:p>
          <a:p>
            <a:r>
              <a:rPr lang="en-FI" sz="2000" dirty="0"/>
              <a:t>In the first 12 months of your phd</a:t>
            </a:r>
          </a:p>
          <a:p>
            <a:pPr lvl="1"/>
            <a:r>
              <a:rPr lang="en-GB" sz="1800" dirty="0"/>
              <a:t>R</a:t>
            </a:r>
            <a:r>
              <a:rPr lang="en-FI" sz="1800" dirty="0"/>
              <a:t>ead Math for ML</a:t>
            </a:r>
          </a:p>
          <a:p>
            <a:pPr lvl="1"/>
            <a:r>
              <a:rPr lang="en-FI" sz="1800" dirty="0"/>
              <a:t>Read PRML or ESL</a:t>
            </a:r>
          </a:p>
          <a:p>
            <a:pPr lvl="1"/>
            <a:r>
              <a:rPr lang="en-FI" sz="1800" dirty="0"/>
              <a:t>Read Deep Learning or PML</a:t>
            </a:r>
          </a:p>
          <a:p>
            <a:pPr lvl="1"/>
            <a:r>
              <a:rPr lang="en-FI" sz="1800" dirty="0"/>
              <a:t>(Lots of overlap!)</a:t>
            </a:r>
          </a:p>
          <a:p>
            <a:pPr lvl="1"/>
            <a:endParaRPr lang="en-FI" sz="1800" dirty="0"/>
          </a:p>
          <a:p>
            <a:r>
              <a:rPr lang="en-FI" sz="2000" dirty="0"/>
              <a:t>Use 1 weekday to reading</a:t>
            </a:r>
          </a:p>
          <a:p>
            <a:pPr lvl="1"/>
            <a:r>
              <a:rPr lang="en-FI" sz="1800" dirty="0">
                <a:solidFill>
                  <a:schemeClr val="tx1">
                    <a:lumMod val="50000"/>
                    <a:lumOff val="50000"/>
                  </a:schemeClr>
                </a:solidFill>
              </a:rPr>
              <a:t>If you get stuck, read more (not less!)</a:t>
            </a:r>
          </a:p>
          <a:p>
            <a:pPr lvl="1"/>
            <a:r>
              <a:rPr lang="en-FI" sz="1800" dirty="0">
                <a:solidFill>
                  <a:schemeClr val="tx1">
                    <a:lumMod val="50000"/>
                    <a:lumOff val="50000"/>
                  </a:schemeClr>
                </a:solidFill>
              </a:rPr>
              <a:t>Main result of phd is you, not your research!</a:t>
            </a:r>
          </a:p>
        </p:txBody>
      </p:sp>
      <p:pic>
        <p:nvPicPr>
          <p:cNvPr id="1036" name="Picture 12" descr="Deep Learning (Adaptive Computation and Machine Learning Series):  Amazon.co.uk: Goodfellow, Ian, Bengio, Yoshua, Courville, Aaron, Bach,  Francis: 9780262035613: Books">
            <a:extLst>
              <a:ext uri="{FF2B5EF4-FFF2-40B4-BE49-F238E27FC236}">
                <a16:creationId xmlns:a16="http://schemas.microsoft.com/office/drawing/2014/main" id="{F60B07F2-1D4E-9B4A-A6D0-0361C7834F75}"/>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8477605" y="4162769"/>
            <a:ext cx="1489643" cy="19607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ome page for the book, &amp;quot;Bayesian Data Analysis&amp;quot;">
            <a:extLst>
              <a:ext uri="{FF2B5EF4-FFF2-40B4-BE49-F238E27FC236}">
                <a16:creationId xmlns:a16="http://schemas.microsoft.com/office/drawing/2014/main" id="{868FC01D-92D2-D14C-8004-0FC8127AFB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0796" y="191749"/>
            <a:ext cx="1158903" cy="14908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uy Information Theory, Inference and Learning Algorithms Book Online at  Low Prices in India | Information Theory, Inference and Learning Algorithms  Reviews &amp;amp; Ratings - Amazon.in">
            <a:extLst>
              <a:ext uri="{FF2B5EF4-FFF2-40B4-BE49-F238E27FC236}">
                <a16:creationId xmlns:a16="http://schemas.microsoft.com/office/drawing/2014/main" id="{B5938C14-15D3-D042-A8E0-EB8AE387411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8028215" y="197708"/>
            <a:ext cx="1130104" cy="148210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Kernel Methods for Pattern Analysis: Amazon.co.uk: Shawe-Taylor, John,  Cristianini, Nello: 9780521813976: Books">
            <a:extLst>
              <a:ext uri="{FF2B5EF4-FFF2-40B4-BE49-F238E27FC236}">
                <a16:creationId xmlns:a16="http://schemas.microsoft.com/office/drawing/2014/main" id="{9E3A185E-D5ED-F642-8C03-D604FA8D41B1}"/>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7045013" y="191749"/>
            <a:ext cx="983203" cy="149085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aussian Processes for Machine Learning by Carl Edward Rasmussen - Penguin  Books New Zealand">
            <a:extLst>
              <a:ext uri="{FF2B5EF4-FFF2-40B4-BE49-F238E27FC236}">
                <a16:creationId xmlns:a16="http://schemas.microsoft.com/office/drawing/2014/main" id="{0F5125AB-9053-BA42-B95F-F47D76953A06}"/>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922433" y="197708"/>
            <a:ext cx="1126330" cy="14821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Elements of Statistical Learning: Data Mining, Inference, and  Prediction: Hastie: 9780387952840: Books - Amazon.ca">
            <a:extLst>
              <a:ext uri="{FF2B5EF4-FFF2-40B4-BE49-F238E27FC236}">
                <a16:creationId xmlns:a16="http://schemas.microsoft.com/office/drawing/2014/main" id="{A5D1D885-7C00-0F46-8887-D3AB9DBD330D}"/>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7191558" y="4162769"/>
            <a:ext cx="1293112" cy="19607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ristopher Bishop at Microsoft Research">
            <a:extLst>
              <a:ext uri="{FF2B5EF4-FFF2-40B4-BE49-F238E27FC236}">
                <a16:creationId xmlns:a16="http://schemas.microsoft.com/office/drawing/2014/main" id="{6BC38FD7-33EC-614D-BD8A-B6180286F6B9}"/>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5751388" y="4162769"/>
            <a:ext cx="1440170" cy="196077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oundations of Machine Learning, second edition e-kirjana; kirjoittanut  Mehryar Mohri – 9780262351362 | Rakuten Kobo Suomi">
            <a:extLst>
              <a:ext uri="{FF2B5EF4-FFF2-40B4-BE49-F238E27FC236}">
                <a16:creationId xmlns:a16="http://schemas.microsoft.com/office/drawing/2014/main" id="{E476796A-AD5F-C445-BF68-D05D241678D7}"/>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8194156" y="1812899"/>
            <a:ext cx="1470032" cy="18838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248FFA8-C14B-DB43-8013-0340F705CC1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664188" y="1821388"/>
            <a:ext cx="1240234" cy="18753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y Mathematics for Machine Learning Book Online at Low Prices in India |  Mathematics for Machine Learning Reviews &amp;amp; Ratings - Amazon.in">
            <a:extLst>
              <a:ext uri="{FF2B5EF4-FFF2-40B4-BE49-F238E27FC236}">
                <a16:creationId xmlns:a16="http://schemas.microsoft.com/office/drawing/2014/main" id="{AF648EE1-8129-F34E-9046-8EA93A155D1D}"/>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4384625" y="4162769"/>
            <a:ext cx="1372541" cy="19607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4DD1E8-AD8B-A34A-BFB2-D8DB56C2FDD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728592" y="1816782"/>
            <a:ext cx="1440170" cy="1891989"/>
          </a:xfrm>
          <a:prstGeom prst="rect">
            <a:avLst/>
          </a:prstGeom>
        </p:spPr>
      </p:pic>
      <p:pic>
        <p:nvPicPr>
          <p:cNvPr id="7" name="Picture 6">
            <a:extLst>
              <a:ext uri="{FF2B5EF4-FFF2-40B4-BE49-F238E27FC236}">
                <a16:creationId xmlns:a16="http://schemas.microsoft.com/office/drawing/2014/main" id="{F0EE89DB-F3A4-D34C-A24A-6720ED31624B}"/>
              </a:ext>
            </a:extLst>
          </p:cNvPr>
          <p:cNvPicPr>
            <a:picLocks noChangeAspect="1"/>
          </p:cNvPicPr>
          <p:nvPr/>
        </p:nvPicPr>
        <p:blipFill>
          <a:blip r:embed="rId13"/>
          <a:stretch>
            <a:fillRect/>
          </a:stretch>
        </p:blipFill>
        <p:spPr>
          <a:xfrm>
            <a:off x="5385459" y="1802295"/>
            <a:ext cx="1343133" cy="1905082"/>
          </a:xfrm>
          <a:prstGeom prst="rect">
            <a:avLst/>
          </a:prstGeom>
        </p:spPr>
      </p:pic>
      <p:sp>
        <p:nvSpPr>
          <p:cNvPr id="4" name="TextBox 3">
            <a:extLst>
              <a:ext uri="{FF2B5EF4-FFF2-40B4-BE49-F238E27FC236}">
                <a16:creationId xmlns:a16="http://schemas.microsoft.com/office/drawing/2014/main" id="{763465D8-6FC5-258D-C075-3FD8E94A8199}"/>
              </a:ext>
            </a:extLst>
          </p:cNvPr>
          <p:cNvSpPr txBox="1"/>
          <p:nvPr/>
        </p:nvSpPr>
        <p:spPr>
          <a:xfrm>
            <a:off x="7448677" y="6123543"/>
            <a:ext cx="2786975" cy="369332"/>
          </a:xfrm>
          <a:prstGeom prst="rect">
            <a:avLst/>
          </a:prstGeom>
          <a:noFill/>
        </p:spPr>
        <p:txBody>
          <a:bodyPr wrap="square" rtlCol="0">
            <a:spAutoFit/>
          </a:bodyPr>
          <a:lstStyle/>
          <a:p>
            <a:r>
              <a:rPr lang="en-FI" dirty="0"/>
              <a:t>1st year</a:t>
            </a:r>
          </a:p>
        </p:txBody>
      </p:sp>
      <p:pic>
        <p:nvPicPr>
          <p:cNvPr id="10" name="Picture 2">
            <a:extLst>
              <a:ext uri="{FF2B5EF4-FFF2-40B4-BE49-F238E27FC236}">
                <a16:creationId xmlns:a16="http://schemas.microsoft.com/office/drawing/2014/main" id="{6650CF9F-E7DC-6DDB-09EF-A9368021CA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65234" y="4162769"/>
            <a:ext cx="1740641" cy="196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4467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7A3C1-8158-747A-F021-CEEDDA59C69B}"/>
              </a:ext>
            </a:extLst>
          </p:cNvPr>
          <p:cNvSpPr>
            <a:spLocks noGrp="1"/>
          </p:cNvSpPr>
          <p:nvPr>
            <p:ph type="title"/>
          </p:nvPr>
        </p:nvSpPr>
        <p:spPr/>
        <p:txBody>
          <a:bodyPr/>
          <a:lstStyle/>
          <a:p>
            <a:r>
              <a:rPr lang="en-FI" dirty="0"/>
              <a:t>How to read a paper?</a:t>
            </a:r>
          </a:p>
        </p:txBody>
      </p:sp>
      <p:sp>
        <p:nvSpPr>
          <p:cNvPr id="3" name="Content Placeholder 2">
            <a:extLst>
              <a:ext uri="{FF2B5EF4-FFF2-40B4-BE49-F238E27FC236}">
                <a16:creationId xmlns:a16="http://schemas.microsoft.com/office/drawing/2014/main" id="{3C3F3433-9536-D330-E317-AF7D0D263B04}"/>
              </a:ext>
            </a:extLst>
          </p:cNvPr>
          <p:cNvSpPr>
            <a:spLocks noGrp="1"/>
          </p:cNvSpPr>
          <p:nvPr>
            <p:ph idx="1"/>
          </p:nvPr>
        </p:nvSpPr>
        <p:spPr/>
        <p:txBody>
          <a:bodyPr/>
          <a:lstStyle/>
          <a:p>
            <a:r>
              <a:rPr lang="en-FI" dirty="0"/>
              <a:t>Phd is 1000 work days</a:t>
            </a:r>
          </a:p>
          <a:p>
            <a:pPr lvl="1"/>
            <a:r>
              <a:rPr lang="en-FI" dirty="0"/>
              <a:t>Reading paper every two days gives you a mental library of 500 papers</a:t>
            </a:r>
          </a:p>
          <a:p>
            <a:pPr lvl="1"/>
            <a:r>
              <a:rPr lang="en-FI" dirty="0"/>
              <a:t>Most papers need only 10 minutes to read: what is the gist?</a:t>
            </a:r>
          </a:p>
        </p:txBody>
      </p:sp>
      <p:pic>
        <p:nvPicPr>
          <p:cNvPr id="4" name="Picture 3">
            <a:extLst>
              <a:ext uri="{FF2B5EF4-FFF2-40B4-BE49-F238E27FC236}">
                <a16:creationId xmlns:a16="http://schemas.microsoft.com/office/drawing/2014/main" id="{BDBB4EB7-34C3-3688-E3D4-DE55BD68CAD4}"/>
              </a:ext>
            </a:extLst>
          </p:cNvPr>
          <p:cNvPicPr>
            <a:picLocks noChangeAspect="1"/>
          </p:cNvPicPr>
          <p:nvPr/>
        </p:nvPicPr>
        <p:blipFill>
          <a:blip r:embed="rId2"/>
          <a:stretch>
            <a:fillRect/>
          </a:stretch>
        </p:blipFill>
        <p:spPr>
          <a:xfrm>
            <a:off x="2092234" y="3597127"/>
            <a:ext cx="7772400" cy="2895748"/>
          </a:xfrm>
          <a:prstGeom prst="rect">
            <a:avLst/>
          </a:prstGeom>
          <a:ln w="25400">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1644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EB566-28CE-1847-AE23-D9015E884575}"/>
              </a:ext>
            </a:extLst>
          </p:cNvPr>
          <p:cNvSpPr>
            <a:spLocks noGrp="1"/>
          </p:cNvSpPr>
          <p:nvPr>
            <p:ph type="title"/>
          </p:nvPr>
        </p:nvSpPr>
        <p:spPr/>
        <p:txBody>
          <a:bodyPr/>
          <a:lstStyle/>
          <a:p>
            <a:r>
              <a:rPr lang="en-FI" dirty="0"/>
              <a:t>How to write good papers</a:t>
            </a:r>
          </a:p>
        </p:txBody>
      </p:sp>
      <p:pic>
        <p:nvPicPr>
          <p:cNvPr id="7" name="Picture 6" descr="A screenshot of a cell phone&#10;&#10;Description automatically generated">
            <a:extLst>
              <a:ext uri="{FF2B5EF4-FFF2-40B4-BE49-F238E27FC236}">
                <a16:creationId xmlns:a16="http://schemas.microsoft.com/office/drawing/2014/main" id="{B87BD079-4500-D747-8EB3-9D38EE21CBE4}"/>
              </a:ext>
            </a:extLst>
          </p:cNvPr>
          <p:cNvPicPr>
            <a:picLocks noChangeAspect="1"/>
          </p:cNvPicPr>
          <p:nvPr/>
        </p:nvPicPr>
        <p:blipFill>
          <a:blip r:embed="rId2"/>
          <a:stretch>
            <a:fillRect/>
          </a:stretch>
        </p:blipFill>
        <p:spPr>
          <a:xfrm>
            <a:off x="802103" y="2383600"/>
            <a:ext cx="10764253" cy="3391619"/>
          </a:xfrm>
          <a:prstGeom prst="rect">
            <a:avLst/>
          </a:prstGeom>
        </p:spPr>
      </p:pic>
      <p:pic>
        <p:nvPicPr>
          <p:cNvPr id="13" name="Picture 12">
            <a:extLst>
              <a:ext uri="{FF2B5EF4-FFF2-40B4-BE49-F238E27FC236}">
                <a16:creationId xmlns:a16="http://schemas.microsoft.com/office/drawing/2014/main" id="{E2C3B555-D8B2-5348-AB38-1CFCB1E6C0EF}"/>
              </a:ext>
            </a:extLst>
          </p:cNvPr>
          <p:cNvPicPr>
            <a:picLocks noChangeAspect="1"/>
          </p:cNvPicPr>
          <p:nvPr/>
        </p:nvPicPr>
        <p:blipFill>
          <a:blip r:embed="rId3"/>
          <a:stretch>
            <a:fillRect/>
          </a:stretch>
        </p:blipFill>
        <p:spPr>
          <a:xfrm>
            <a:off x="11031255" y="191073"/>
            <a:ext cx="846980" cy="846980"/>
          </a:xfrm>
          <a:prstGeom prst="rect">
            <a:avLst/>
          </a:prstGeom>
        </p:spPr>
      </p:pic>
      <p:sp>
        <p:nvSpPr>
          <p:cNvPr id="3" name="Rectangle 2">
            <a:extLst>
              <a:ext uri="{FF2B5EF4-FFF2-40B4-BE49-F238E27FC236}">
                <a16:creationId xmlns:a16="http://schemas.microsoft.com/office/drawing/2014/main" id="{6B80B1CC-7362-2014-9CEF-D8B8A1021634}"/>
              </a:ext>
            </a:extLst>
          </p:cNvPr>
          <p:cNvSpPr/>
          <p:nvPr/>
        </p:nvSpPr>
        <p:spPr>
          <a:xfrm>
            <a:off x="997529" y="4079409"/>
            <a:ext cx="10183089" cy="93593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250592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A82F1-A7C5-7140-B6E7-565EEB74F2BC}"/>
              </a:ext>
            </a:extLst>
          </p:cNvPr>
          <p:cNvSpPr>
            <a:spLocks noGrp="1"/>
          </p:cNvSpPr>
          <p:nvPr>
            <p:ph type="title"/>
          </p:nvPr>
        </p:nvSpPr>
        <p:spPr/>
        <p:txBody>
          <a:bodyPr/>
          <a:lstStyle/>
          <a:p>
            <a:r>
              <a:rPr lang="en-FI" dirty="0"/>
              <a:t>Conferences</a:t>
            </a:r>
          </a:p>
        </p:txBody>
      </p:sp>
      <p:pic>
        <p:nvPicPr>
          <p:cNvPr id="7" name="Picture 6" descr="A picture containing sitting&#10;&#10;Description automatically generated">
            <a:extLst>
              <a:ext uri="{FF2B5EF4-FFF2-40B4-BE49-F238E27FC236}">
                <a16:creationId xmlns:a16="http://schemas.microsoft.com/office/drawing/2014/main" id="{87F73D5F-7F77-CD43-9BBB-4C07254C1E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18937" y="2014702"/>
            <a:ext cx="10234863" cy="3983481"/>
          </a:xfrm>
          <a:prstGeom prst="rect">
            <a:avLst/>
          </a:prstGeom>
        </p:spPr>
      </p:pic>
      <p:pic>
        <p:nvPicPr>
          <p:cNvPr id="11" name="Picture 10">
            <a:extLst>
              <a:ext uri="{FF2B5EF4-FFF2-40B4-BE49-F238E27FC236}">
                <a16:creationId xmlns:a16="http://schemas.microsoft.com/office/drawing/2014/main" id="{41A2A25F-4463-294B-9332-E2DB9E2498AC}"/>
              </a:ext>
            </a:extLst>
          </p:cNvPr>
          <p:cNvPicPr>
            <a:picLocks noChangeAspect="1"/>
          </p:cNvPicPr>
          <p:nvPr/>
        </p:nvPicPr>
        <p:blipFill>
          <a:blip r:embed="rId3"/>
          <a:stretch>
            <a:fillRect/>
          </a:stretch>
        </p:blipFill>
        <p:spPr>
          <a:xfrm>
            <a:off x="11031255" y="191073"/>
            <a:ext cx="846980" cy="846980"/>
          </a:xfrm>
          <a:prstGeom prst="rect">
            <a:avLst/>
          </a:prstGeom>
        </p:spPr>
      </p:pic>
    </p:spTree>
    <p:extLst>
      <p:ext uri="{BB962C8B-B14F-4D97-AF65-F5344CB8AC3E}">
        <p14:creationId xmlns:p14="http://schemas.microsoft.com/office/powerpoint/2010/main" val="3774198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DFC7-3AC2-0C42-BC9A-957FFAFA78E9}"/>
              </a:ext>
            </a:extLst>
          </p:cNvPr>
          <p:cNvSpPr>
            <a:spLocks noGrp="1"/>
          </p:cNvSpPr>
          <p:nvPr>
            <p:ph type="title"/>
          </p:nvPr>
        </p:nvSpPr>
        <p:spPr/>
        <p:txBody>
          <a:bodyPr/>
          <a:lstStyle/>
          <a:p>
            <a:r>
              <a:rPr lang="en-FI" dirty="0"/>
              <a:t>Conferences</a:t>
            </a:r>
          </a:p>
        </p:txBody>
      </p:sp>
      <p:pic>
        <p:nvPicPr>
          <p:cNvPr id="7" name="Picture 6" descr="A picture containing tree&#10;&#10;Description automatically generated">
            <a:extLst>
              <a:ext uri="{FF2B5EF4-FFF2-40B4-BE49-F238E27FC236}">
                <a16:creationId xmlns:a16="http://schemas.microsoft.com/office/drawing/2014/main" id="{F4037DA9-A18C-D542-B7CA-8B7D3CCFF98C}"/>
              </a:ext>
            </a:extLst>
          </p:cNvPr>
          <p:cNvPicPr>
            <a:picLocks noChangeAspect="1"/>
          </p:cNvPicPr>
          <p:nvPr/>
        </p:nvPicPr>
        <p:blipFill>
          <a:blip r:embed="rId2"/>
          <a:stretch>
            <a:fillRect/>
          </a:stretch>
        </p:blipFill>
        <p:spPr>
          <a:xfrm>
            <a:off x="0" y="1874888"/>
            <a:ext cx="12192000" cy="1942809"/>
          </a:xfrm>
          <a:prstGeom prst="rect">
            <a:avLst/>
          </a:prstGeom>
        </p:spPr>
      </p:pic>
      <p:pic>
        <p:nvPicPr>
          <p:cNvPr id="11" name="Picture 10" descr="A picture containing knife&#10;&#10;Description automatically generated">
            <a:extLst>
              <a:ext uri="{FF2B5EF4-FFF2-40B4-BE49-F238E27FC236}">
                <a16:creationId xmlns:a16="http://schemas.microsoft.com/office/drawing/2014/main" id="{F27C271E-A495-0246-8449-DEE84F14FA54}"/>
              </a:ext>
            </a:extLst>
          </p:cNvPr>
          <p:cNvPicPr>
            <a:picLocks noChangeAspect="1"/>
          </p:cNvPicPr>
          <p:nvPr/>
        </p:nvPicPr>
        <p:blipFill>
          <a:blip r:embed="rId3"/>
          <a:stretch>
            <a:fillRect/>
          </a:stretch>
        </p:blipFill>
        <p:spPr>
          <a:xfrm>
            <a:off x="0" y="4109474"/>
            <a:ext cx="12192000" cy="1645979"/>
          </a:xfrm>
          <a:prstGeom prst="rect">
            <a:avLst/>
          </a:prstGeom>
        </p:spPr>
      </p:pic>
      <p:pic>
        <p:nvPicPr>
          <p:cNvPr id="15" name="Picture 14">
            <a:extLst>
              <a:ext uri="{FF2B5EF4-FFF2-40B4-BE49-F238E27FC236}">
                <a16:creationId xmlns:a16="http://schemas.microsoft.com/office/drawing/2014/main" id="{993CAD0C-E75E-8F4A-BD22-D934E6A33559}"/>
              </a:ext>
            </a:extLst>
          </p:cNvPr>
          <p:cNvPicPr>
            <a:picLocks noChangeAspect="1"/>
          </p:cNvPicPr>
          <p:nvPr/>
        </p:nvPicPr>
        <p:blipFill>
          <a:blip r:embed="rId4"/>
          <a:stretch>
            <a:fillRect/>
          </a:stretch>
        </p:blipFill>
        <p:spPr>
          <a:xfrm>
            <a:off x="11031255" y="191073"/>
            <a:ext cx="846980" cy="846980"/>
          </a:xfrm>
          <a:prstGeom prst="rect">
            <a:avLst/>
          </a:prstGeom>
        </p:spPr>
      </p:pic>
      <p:sp>
        <p:nvSpPr>
          <p:cNvPr id="3" name="Rectangle 2">
            <a:extLst>
              <a:ext uri="{FF2B5EF4-FFF2-40B4-BE49-F238E27FC236}">
                <a16:creationId xmlns:a16="http://schemas.microsoft.com/office/drawing/2014/main" id="{8F7742A0-0F42-E669-5328-4FBC268AA4F3}"/>
              </a:ext>
            </a:extLst>
          </p:cNvPr>
          <p:cNvSpPr/>
          <p:nvPr/>
        </p:nvSpPr>
        <p:spPr>
          <a:xfrm>
            <a:off x="1389529" y="2693506"/>
            <a:ext cx="5357636" cy="29907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3037622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51180</TotalTime>
  <Words>1681</Words>
  <Application>Microsoft Macintosh PowerPoint</Application>
  <PresentationFormat>Widescreen</PresentationFormat>
  <Paragraphs>250</Paragraphs>
  <Slides>62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Avenir Next</vt:lpstr>
      <vt:lpstr>Calibri</vt:lpstr>
      <vt:lpstr>Calibri Light</vt:lpstr>
      <vt:lpstr>Cambria Math</vt:lpstr>
      <vt:lpstr>CMSY10</vt:lpstr>
      <vt:lpstr>Menlo</vt:lpstr>
      <vt:lpstr>Times</vt:lpstr>
      <vt:lpstr>Office Theme</vt:lpstr>
      <vt:lpstr>How to do machine learning research</vt:lpstr>
      <vt:lpstr>PowerPoint Presentation</vt:lpstr>
      <vt:lpstr>Please don’t tell me “it doesn’t work”. Of course it doesn’t work</vt:lpstr>
      <vt:lpstr>Slow down to speed up</vt:lpstr>
      <vt:lpstr>PowerPoint Presentation</vt:lpstr>
      <vt:lpstr>Finishing papers</vt:lpstr>
      <vt:lpstr>How to write good papers</vt:lpstr>
      <vt:lpstr>Conferences</vt:lpstr>
      <vt:lpstr>Conferences</vt:lpstr>
      <vt:lpstr>PowerPoint Presentation</vt:lpstr>
      <vt:lpstr>Finding research problems</vt:lpstr>
      <vt:lpstr>Problem statement</vt:lpstr>
      <vt:lpstr>First page as an anchor</vt:lpstr>
      <vt:lpstr>Eliminate simple ideas first</vt:lpstr>
      <vt:lpstr>Don’t make reviewers think!</vt:lpstr>
      <vt:lpstr>PowerPoint Presentation</vt:lpstr>
      <vt:lpstr>Reproducibility</vt:lpstr>
      <vt:lpstr>Use color</vt:lpstr>
      <vt:lpstr>Too many digits</vt:lpstr>
      <vt:lpstr>Be precise</vt:lpstr>
      <vt:lpstr>Report performance distribution</vt:lpstr>
      <vt:lpstr>Report performance distribution</vt:lpstr>
      <vt:lpstr>Show your distributions!</vt:lpstr>
      <vt:lpstr>My recommendations</vt:lpstr>
      <vt:lpstr>Recognize sources of variability</vt:lpstr>
      <vt:lpstr>Do you understand your model? .. does your audience? .. do your reviewers?</vt:lpstr>
      <vt:lpstr>Two scenarios</vt:lpstr>
      <vt:lpstr>Standard for publications is high!</vt:lpstr>
      <vt:lpstr>On being precise</vt:lpstr>
      <vt:lpstr>Giving talks</vt:lpstr>
      <vt:lpstr>Animate your presentations! The math of this slide can be almost understood with no math!</vt:lpstr>
      <vt:lpstr>Wide aspect ratio looks nicer \documentclass[aspectratio=169]{beamer}</vt:lpstr>
      <vt:lpstr>Remove unnecessary stuff</vt:lpstr>
      <vt:lpstr>Annotate plots Help the reader!</vt:lpstr>
      <vt:lpstr>Include scope table Define the context! </vt:lpstr>
      <vt:lpstr>Use a first-page figure (but what kind…)</vt:lpstr>
      <vt:lpstr>You can break article conventions</vt:lpstr>
      <vt:lpstr>Bullet your contributions (reviewers are asked to list them, don’t make them think)</vt:lpstr>
      <vt:lpstr>Define your problem</vt:lpstr>
      <vt:lpstr>Visualise the obvious</vt:lpstr>
      <vt:lpstr>High-level schematics</vt:lpstr>
      <vt:lpstr>Technical schematics: map your math (also separate how model use differs between train/test)</vt:lpstr>
      <vt:lpstr>Are you probabilistic? Then do a plate diagram</vt:lpstr>
      <vt:lpstr>Clear result tables \includepackage{booktabs}</vt:lpstr>
      <vt:lpstr>Presenting large comparisons</vt:lpstr>
      <vt:lpstr>Presenting large comparisons</vt:lpstr>
      <vt:lpstr>Visualise intermediate fits</vt:lpstr>
      <vt:lpstr>Ablation studies</vt:lpstr>
      <vt:lpstr>Learning curves over data / folds / ensembles / terms</vt:lpstr>
      <vt:lpstr>Include “dummy” baselines</vt:lpstr>
      <vt:lpstr>Parameter &amp; feature tables</vt:lpstr>
      <vt:lpstr>Start every project with PCA / T-SNE / UMAP</vt:lpstr>
      <vt:lpstr>Visualise loss landscapes or posteriors</vt:lpstr>
      <vt:lpstr>Build your brand</vt:lpstr>
      <vt:lpstr>On plotting</vt:lpstr>
      <vt:lpstr>On captions</vt:lpstr>
      <vt:lpstr>On Latex</vt:lpstr>
      <vt:lpstr>Remove unnecessary words that you don’t need in sentences.</vt:lpstr>
      <vt:lpstr>Go to the point: abstract case-study</vt:lpstr>
      <vt:lpstr>Go to the point: Introduction case-study</vt:lpstr>
      <vt:lpstr>On reading</vt:lpstr>
      <vt:lpstr>How to read a paper?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do research</dc:title>
  <dc:creator>Heinonen Markus</dc:creator>
  <cp:lastModifiedBy>Heinonen Markus</cp:lastModifiedBy>
  <cp:revision>320</cp:revision>
  <dcterms:created xsi:type="dcterms:W3CDTF">2020-01-29T07:05:57Z</dcterms:created>
  <dcterms:modified xsi:type="dcterms:W3CDTF">2023-03-30T07:05:14Z</dcterms:modified>
</cp:coreProperties>
</file>