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1" r:id="rId1"/>
    <p:sldMasterId id="2147483732" r:id="rId2"/>
  </p:sldMasterIdLst>
  <p:notesMasterIdLst>
    <p:notesMasterId r:id="rId24"/>
  </p:notesMasterIdLst>
  <p:sldIdLst>
    <p:sldId id="256" r:id="rId3"/>
    <p:sldId id="275" r:id="rId4"/>
    <p:sldId id="276" r:id="rId5"/>
    <p:sldId id="257" r:id="rId6"/>
    <p:sldId id="258" r:id="rId7"/>
    <p:sldId id="259" r:id="rId8"/>
    <p:sldId id="260" r:id="rId9"/>
    <p:sldId id="262" r:id="rId10"/>
    <p:sldId id="263" r:id="rId11"/>
    <p:sldId id="264" r:id="rId12"/>
    <p:sldId id="266" r:id="rId13"/>
    <p:sldId id="265" r:id="rId14"/>
    <p:sldId id="267" r:id="rId15"/>
    <p:sldId id="268" r:id="rId16"/>
    <p:sldId id="269" r:id="rId17"/>
    <p:sldId id="270" r:id="rId18"/>
    <p:sldId id="271" r:id="rId19"/>
    <p:sldId id="272" r:id="rId20"/>
    <p:sldId id="273" r:id="rId21"/>
    <p:sldId id="274"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autoAdjust="0"/>
  </p:normalViewPr>
  <p:slideViewPr>
    <p:cSldViewPr snapToGrid="0">
      <p:cViewPr varScale="1">
        <p:scale>
          <a:sx n="109" d="100"/>
          <a:sy n="109" d="100"/>
        </p:scale>
        <p:origin x="67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D9010-90F0-4506-A3B8-AB08DE9709D1}" type="datetimeFigureOut">
              <a:rPr lang="en-US" smtClean="0"/>
              <a:t>10/24/2019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7A30E-996F-43AF-8C2D-EEB90CF267F1}" type="slidenum">
              <a:rPr lang="en-US" smtClean="0"/>
              <a:t>‹#›</a:t>
            </a:fld>
            <a:endParaRPr lang="en-US"/>
          </a:p>
        </p:txBody>
      </p:sp>
    </p:spTree>
    <p:extLst>
      <p:ext uri="{BB962C8B-B14F-4D97-AF65-F5344CB8AC3E}">
        <p14:creationId xmlns:p14="http://schemas.microsoft.com/office/powerpoint/2010/main" val="239592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57A30E-996F-43AF-8C2D-EEB90CF267F1}" type="slidenum">
              <a:rPr lang="en-US" smtClean="0"/>
              <a:t>1</a:t>
            </a:fld>
            <a:endParaRPr lang="en-US"/>
          </a:p>
        </p:txBody>
      </p:sp>
    </p:spTree>
    <p:extLst>
      <p:ext uri="{BB962C8B-B14F-4D97-AF65-F5344CB8AC3E}">
        <p14:creationId xmlns:p14="http://schemas.microsoft.com/office/powerpoint/2010/main" val="833884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10.10.2019</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347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3141-2520-402C-9CD4-115459E863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4DCA9F-9AFE-4C77-8712-B6E8E2F79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6F644-75B2-4714-86BF-2A618F46C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FE301-18D9-4209-AC0E-E1E5464CB774}"/>
              </a:ext>
            </a:extLst>
          </p:cNvPr>
          <p:cNvSpPr>
            <a:spLocks noGrp="1"/>
          </p:cNvSpPr>
          <p:nvPr>
            <p:ph type="dt" sz="half" idx="10"/>
          </p:nvPr>
        </p:nvSpPr>
        <p:spPr/>
        <p:txBody>
          <a:bodyPr/>
          <a:lstStyle/>
          <a:p>
            <a:r>
              <a:rPr lang="en-US"/>
              <a:t>10.10.2019</a:t>
            </a:r>
          </a:p>
        </p:txBody>
      </p:sp>
      <p:sp>
        <p:nvSpPr>
          <p:cNvPr id="6" name="Footer Placeholder 5">
            <a:extLst>
              <a:ext uri="{FF2B5EF4-FFF2-40B4-BE49-F238E27FC236}">
                <a16:creationId xmlns:a16="http://schemas.microsoft.com/office/drawing/2014/main" id="{F787929A-C397-46A8-8695-B2210F959D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83DE2D-2D9F-4688-BA38-BA0B0BD3E059}"/>
              </a:ext>
            </a:extLst>
          </p:cNvPr>
          <p:cNvSpPr>
            <a:spLocks noGrp="1"/>
          </p:cNvSpPr>
          <p:nvPr>
            <p:ph type="sldNum" sz="quarter" idx="12"/>
          </p:nvPr>
        </p:nvSpPr>
        <p:spPr/>
        <p:txBody>
          <a:bodyPr/>
          <a:lstStyle/>
          <a:p>
            <a:fld id="{27D05F6E-8E07-4698-A545-310384082C9B}" type="slidenum">
              <a:rPr lang="en-US" smtClean="0"/>
              <a:t>‹#›</a:t>
            </a:fld>
            <a:endParaRPr lang="en-US"/>
          </a:p>
        </p:txBody>
      </p:sp>
    </p:spTree>
    <p:extLst>
      <p:ext uri="{BB962C8B-B14F-4D97-AF65-F5344CB8AC3E}">
        <p14:creationId xmlns:p14="http://schemas.microsoft.com/office/powerpoint/2010/main" val="370722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A19A-8DF2-488E-9A9C-A591B52407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AB9A8-8BE3-440E-B11C-C35635D985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F29E6-028A-4813-9047-3B745641CD18}"/>
              </a:ext>
            </a:extLst>
          </p:cNvPr>
          <p:cNvSpPr>
            <a:spLocks noGrp="1"/>
          </p:cNvSpPr>
          <p:nvPr>
            <p:ph type="dt" sz="half" idx="10"/>
          </p:nvPr>
        </p:nvSpPr>
        <p:spPr/>
        <p:txBody>
          <a:bodyPr/>
          <a:lstStyle/>
          <a:p>
            <a:r>
              <a:rPr lang="en-US"/>
              <a:t>10.10.2019</a:t>
            </a:r>
          </a:p>
        </p:txBody>
      </p:sp>
      <p:sp>
        <p:nvSpPr>
          <p:cNvPr id="5" name="Footer Placeholder 4">
            <a:extLst>
              <a:ext uri="{FF2B5EF4-FFF2-40B4-BE49-F238E27FC236}">
                <a16:creationId xmlns:a16="http://schemas.microsoft.com/office/drawing/2014/main" id="{6444A005-8D1A-4FB6-B3A0-FF01E37AC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FC292-F9D9-4C52-B54F-81C66EF1167A}"/>
              </a:ext>
            </a:extLst>
          </p:cNvPr>
          <p:cNvSpPr>
            <a:spLocks noGrp="1"/>
          </p:cNvSpPr>
          <p:nvPr>
            <p:ph type="sldNum" sz="quarter" idx="12"/>
          </p:nvPr>
        </p:nvSpPr>
        <p:spPr/>
        <p:txBody>
          <a:bodyPr/>
          <a:lstStyle/>
          <a:p>
            <a:fld id="{27D05F6E-8E07-4698-A545-310384082C9B}" type="slidenum">
              <a:rPr lang="en-US" smtClean="0"/>
              <a:t>‹#›</a:t>
            </a:fld>
            <a:endParaRPr lang="en-US"/>
          </a:p>
        </p:txBody>
      </p:sp>
    </p:spTree>
    <p:extLst>
      <p:ext uri="{BB962C8B-B14F-4D97-AF65-F5344CB8AC3E}">
        <p14:creationId xmlns:p14="http://schemas.microsoft.com/office/powerpoint/2010/main" val="1595067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901555-DB93-4B3E-87F5-9B6D00D3AB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E24533-3024-410E-B95B-55D1F65732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90AAD-C95B-46B3-BEF3-8EA9F38BD463}"/>
              </a:ext>
            </a:extLst>
          </p:cNvPr>
          <p:cNvSpPr>
            <a:spLocks noGrp="1"/>
          </p:cNvSpPr>
          <p:nvPr>
            <p:ph type="dt" sz="half" idx="10"/>
          </p:nvPr>
        </p:nvSpPr>
        <p:spPr/>
        <p:txBody>
          <a:bodyPr/>
          <a:lstStyle/>
          <a:p>
            <a:r>
              <a:rPr lang="en-US"/>
              <a:t>10.10.2019</a:t>
            </a:r>
          </a:p>
        </p:txBody>
      </p:sp>
      <p:sp>
        <p:nvSpPr>
          <p:cNvPr id="5" name="Footer Placeholder 4">
            <a:extLst>
              <a:ext uri="{FF2B5EF4-FFF2-40B4-BE49-F238E27FC236}">
                <a16:creationId xmlns:a16="http://schemas.microsoft.com/office/drawing/2014/main" id="{69B5EB7B-513E-4930-83C8-0BCCFBDE2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F6E92-D22C-43E7-AF89-5EA18546F7AB}"/>
              </a:ext>
            </a:extLst>
          </p:cNvPr>
          <p:cNvSpPr>
            <a:spLocks noGrp="1"/>
          </p:cNvSpPr>
          <p:nvPr>
            <p:ph type="sldNum" sz="quarter" idx="12"/>
          </p:nvPr>
        </p:nvSpPr>
        <p:spPr/>
        <p:txBody>
          <a:bodyPr/>
          <a:lstStyle/>
          <a:p>
            <a:fld id="{27D05F6E-8E07-4698-A545-310384082C9B}" type="slidenum">
              <a:rPr lang="en-US" smtClean="0"/>
              <a:t>‹#›</a:t>
            </a:fld>
            <a:endParaRPr lang="en-US"/>
          </a:p>
        </p:txBody>
      </p:sp>
    </p:spTree>
    <p:extLst>
      <p:ext uri="{BB962C8B-B14F-4D97-AF65-F5344CB8AC3E}">
        <p14:creationId xmlns:p14="http://schemas.microsoft.com/office/powerpoint/2010/main" val="37788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6CB5-C8F6-46A6-8740-A8BF027C31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BA475D-DF88-4C9B-8BE2-42C589A463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5B6F63-1044-4604-B673-3E56DC348D83}"/>
              </a:ext>
            </a:extLst>
          </p:cNvPr>
          <p:cNvSpPr>
            <a:spLocks noGrp="1"/>
          </p:cNvSpPr>
          <p:nvPr>
            <p:ph type="dt" sz="half" idx="10"/>
          </p:nvPr>
        </p:nvSpPr>
        <p:spPr/>
        <p:txBody>
          <a:bodyPr/>
          <a:lstStyle/>
          <a:p>
            <a:r>
              <a:rPr lang="en-US"/>
              <a:t>10.10.2019</a:t>
            </a:r>
          </a:p>
        </p:txBody>
      </p:sp>
      <p:sp>
        <p:nvSpPr>
          <p:cNvPr id="5" name="Footer Placeholder 4">
            <a:extLst>
              <a:ext uri="{FF2B5EF4-FFF2-40B4-BE49-F238E27FC236}">
                <a16:creationId xmlns:a16="http://schemas.microsoft.com/office/drawing/2014/main" id="{5BBE7B73-7C60-46EE-8232-D2D2C423C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66C11-760A-49AC-A2AB-EA415592B187}"/>
              </a:ext>
            </a:extLst>
          </p:cNvPr>
          <p:cNvSpPr>
            <a:spLocks noGrp="1"/>
          </p:cNvSpPr>
          <p:nvPr>
            <p:ph type="sldNum" sz="quarter" idx="12"/>
          </p:nvPr>
        </p:nvSpPr>
        <p:spPr/>
        <p:txBody>
          <a:bodyPr/>
          <a:lstStyle/>
          <a:p>
            <a:fld id="{27D05F6E-8E07-4698-A545-310384082C9B}" type="slidenum">
              <a:rPr lang="en-US" smtClean="0"/>
              <a:t>‹#›</a:t>
            </a:fld>
            <a:endParaRPr lang="en-US"/>
          </a:p>
        </p:txBody>
      </p:sp>
    </p:spTree>
    <p:extLst>
      <p:ext uri="{BB962C8B-B14F-4D97-AF65-F5344CB8AC3E}">
        <p14:creationId xmlns:p14="http://schemas.microsoft.com/office/powerpoint/2010/main" val="379745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F966-FD77-4451-96D5-18ADC1E628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738D9-5AD4-40E4-8E7E-A07F36609B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1B5B6-CCFC-47F1-A6E5-9BD765206596}"/>
              </a:ext>
            </a:extLst>
          </p:cNvPr>
          <p:cNvSpPr>
            <a:spLocks noGrp="1"/>
          </p:cNvSpPr>
          <p:nvPr>
            <p:ph type="dt" sz="half" idx="10"/>
          </p:nvPr>
        </p:nvSpPr>
        <p:spPr/>
        <p:txBody>
          <a:bodyPr/>
          <a:lstStyle/>
          <a:p>
            <a:r>
              <a:rPr lang="en-US"/>
              <a:t>10.10.2019</a:t>
            </a:r>
          </a:p>
        </p:txBody>
      </p:sp>
      <p:sp>
        <p:nvSpPr>
          <p:cNvPr id="5" name="Footer Placeholder 4">
            <a:extLst>
              <a:ext uri="{FF2B5EF4-FFF2-40B4-BE49-F238E27FC236}">
                <a16:creationId xmlns:a16="http://schemas.microsoft.com/office/drawing/2014/main" id="{2600740D-9EF3-4961-8D22-B974DAE9D0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A63670-1A17-4745-A0B1-935BA873BCC0}"/>
              </a:ext>
            </a:extLst>
          </p:cNvPr>
          <p:cNvSpPr>
            <a:spLocks noGrp="1"/>
          </p:cNvSpPr>
          <p:nvPr>
            <p:ph type="sldNum" sz="quarter" idx="12"/>
          </p:nvPr>
        </p:nvSpPr>
        <p:spPr/>
        <p:txBody>
          <a:bodyPr/>
          <a:lstStyle/>
          <a:p>
            <a:fld id="{27D05F6E-8E07-4698-A545-310384082C9B}" type="slidenum">
              <a:rPr lang="en-US" smtClean="0"/>
              <a:t>‹#›</a:t>
            </a:fld>
            <a:endParaRPr lang="en-US" dirty="0"/>
          </a:p>
        </p:txBody>
      </p:sp>
    </p:spTree>
    <p:extLst>
      <p:ext uri="{BB962C8B-B14F-4D97-AF65-F5344CB8AC3E}">
        <p14:creationId xmlns:p14="http://schemas.microsoft.com/office/powerpoint/2010/main" val="402478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DAED-71DB-4508-91A3-FA68417FF1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BF162-DD19-4841-A882-FEAB0E5FC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D58586-EFE5-4478-BD7B-BFEF4271117F}"/>
              </a:ext>
            </a:extLst>
          </p:cNvPr>
          <p:cNvSpPr>
            <a:spLocks noGrp="1"/>
          </p:cNvSpPr>
          <p:nvPr>
            <p:ph type="dt" sz="half" idx="10"/>
          </p:nvPr>
        </p:nvSpPr>
        <p:spPr/>
        <p:txBody>
          <a:bodyPr/>
          <a:lstStyle/>
          <a:p>
            <a:r>
              <a:rPr lang="en-US"/>
              <a:t>10.10.2019</a:t>
            </a:r>
          </a:p>
        </p:txBody>
      </p:sp>
      <p:sp>
        <p:nvSpPr>
          <p:cNvPr id="5" name="Footer Placeholder 4">
            <a:extLst>
              <a:ext uri="{FF2B5EF4-FFF2-40B4-BE49-F238E27FC236}">
                <a16:creationId xmlns:a16="http://schemas.microsoft.com/office/drawing/2014/main" id="{D8424BA8-6BEE-4781-BCCB-4CC4A5588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F5265-BB6E-4535-B07E-632D188097B8}"/>
              </a:ext>
            </a:extLst>
          </p:cNvPr>
          <p:cNvSpPr>
            <a:spLocks noGrp="1"/>
          </p:cNvSpPr>
          <p:nvPr>
            <p:ph type="sldNum" sz="quarter" idx="12"/>
          </p:nvPr>
        </p:nvSpPr>
        <p:spPr/>
        <p:txBody>
          <a:bodyPr/>
          <a:lstStyle/>
          <a:p>
            <a:fld id="{27D05F6E-8E07-4698-A545-310384082C9B}" type="slidenum">
              <a:rPr lang="en-US" smtClean="0"/>
              <a:t>‹#›</a:t>
            </a:fld>
            <a:endParaRPr lang="en-US"/>
          </a:p>
        </p:txBody>
      </p:sp>
    </p:spTree>
    <p:extLst>
      <p:ext uri="{BB962C8B-B14F-4D97-AF65-F5344CB8AC3E}">
        <p14:creationId xmlns:p14="http://schemas.microsoft.com/office/powerpoint/2010/main" val="256206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525C-1828-4237-B2E7-B57F0C040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49572D-E57F-408F-877B-48968499E1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23A4C5-AEFA-492C-BD4B-93318F6CB3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C28F-84B3-49B3-848C-07A150A96973}"/>
              </a:ext>
            </a:extLst>
          </p:cNvPr>
          <p:cNvSpPr>
            <a:spLocks noGrp="1"/>
          </p:cNvSpPr>
          <p:nvPr>
            <p:ph type="dt" sz="half" idx="10"/>
          </p:nvPr>
        </p:nvSpPr>
        <p:spPr/>
        <p:txBody>
          <a:bodyPr/>
          <a:lstStyle/>
          <a:p>
            <a:r>
              <a:rPr lang="en-US"/>
              <a:t>10.10.2019</a:t>
            </a:r>
          </a:p>
        </p:txBody>
      </p:sp>
      <p:sp>
        <p:nvSpPr>
          <p:cNvPr id="6" name="Footer Placeholder 5">
            <a:extLst>
              <a:ext uri="{FF2B5EF4-FFF2-40B4-BE49-F238E27FC236}">
                <a16:creationId xmlns:a16="http://schemas.microsoft.com/office/drawing/2014/main" id="{535FA97F-19A4-4C56-854D-61E2071DB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668D5-0645-4277-8052-A282B4A44415}"/>
              </a:ext>
            </a:extLst>
          </p:cNvPr>
          <p:cNvSpPr>
            <a:spLocks noGrp="1"/>
          </p:cNvSpPr>
          <p:nvPr>
            <p:ph type="sldNum" sz="quarter" idx="12"/>
          </p:nvPr>
        </p:nvSpPr>
        <p:spPr/>
        <p:txBody>
          <a:bodyPr/>
          <a:lstStyle/>
          <a:p>
            <a:fld id="{27D05F6E-8E07-4698-A545-310384082C9B}" type="slidenum">
              <a:rPr lang="en-US" smtClean="0"/>
              <a:t>‹#›</a:t>
            </a:fld>
            <a:endParaRPr lang="en-US"/>
          </a:p>
        </p:txBody>
      </p:sp>
    </p:spTree>
    <p:extLst>
      <p:ext uri="{BB962C8B-B14F-4D97-AF65-F5344CB8AC3E}">
        <p14:creationId xmlns:p14="http://schemas.microsoft.com/office/powerpoint/2010/main" val="290077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AC61-C9E3-4E08-8854-3B532E989E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1EA3D1-F9BC-4858-A354-FADF50DACF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00467A-81FF-4154-BE90-9CA62C8DC1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67A13-E88F-4506-BA57-382FCB129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A13EBB-9865-415E-BE33-F234A7C8A4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5E595C-7604-4039-90F9-9B9EEDC0FA8D}"/>
              </a:ext>
            </a:extLst>
          </p:cNvPr>
          <p:cNvSpPr>
            <a:spLocks noGrp="1"/>
          </p:cNvSpPr>
          <p:nvPr>
            <p:ph type="dt" sz="half" idx="10"/>
          </p:nvPr>
        </p:nvSpPr>
        <p:spPr/>
        <p:txBody>
          <a:bodyPr/>
          <a:lstStyle/>
          <a:p>
            <a:r>
              <a:rPr lang="en-US"/>
              <a:t>10.10.2019</a:t>
            </a:r>
          </a:p>
        </p:txBody>
      </p:sp>
      <p:sp>
        <p:nvSpPr>
          <p:cNvPr id="8" name="Footer Placeholder 7">
            <a:extLst>
              <a:ext uri="{FF2B5EF4-FFF2-40B4-BE49-F238E27FC236}">
                <a16:creationId xmlns:a16="http://schemas.microsoft.com/office/drawing/2014/main" id="{E0FD2405-E22D-45EF-8ABE-EFEC151EF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9B3B56-AB22-4F7F-B200-639EB9074C2D}"/>
              </a:ext>
            </a:extLst>
          </p:cNvPr>
          <p:cNvSpPr>
            <a:spLocks noGrp="1"/>
          </p:cNvSpPr>
          <p:nvPr>
            <p:ph type="sldNum" sz="quarter" idx="12"/>
          </p:nvPr>
        </p:nvSpPr>
        <p:spPr/>
        <p:txBody>
          <a:bodyPr/>
          <a:lstStyle/>
          <a:p>
            <a:fld id="{27D05F6E-8E07-4698-A545-310384082C9B}" type="slidenum">
              <a:rPr lang="en-US" smtClean="0"/>
              <a:t>‹#›</a:t>
            </a:fld>
            <a:endParaRPr lang="en-US"/>
          </a:p>
        </p:txBody>
      </p:sp>
    </p:spTree>
    <p:extLst>
      <p:ext uri="{BB962C8B-B14F-4D97-AF65-F5344CB8AC3E}">
        <p14:creationId xmlns:p14="http://schemas.microsoft.com/office/powerpoint/2010/main" val="142991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526E-0017-45B3-9D38-EF74E0F5AC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0674B-D256-43AB-868A-5E568D0F57FE}"/>
              </a:ext>
            </a:extLst>
          </p:cNvPr>
          <p:cNvSpPr>
            <a:spLocks noGrp="1"/>
          </p:cNvSpPr>
          <p:nvPr>
            <p:ph type="dt" sz="half" idx="10"/>
          </p:nvPr>
        </p:nvSpPr>
        <p:spPr/>
        <p:txBody>
          <a:bodyPr/>
          <a:lstStyle/>
          <a:p>
            <a:r>
              <a:rPr lang="en-US"/>
              <a:t>10.10.2019</a:t>
            </a:r>
          </a:p>
        </p:txBody>
      </p:sp>
      <p:sp>
        <p:nvSpPr>
          <p:cNvPr id="4" name="Footer Placeholder 3">
            <a:extLst>
              <a:ext uri="{FF2B5EF4-FFF2-40B4-BE49-F238E27FC236}">
                <a16:creationId xmlns:a16="http://schemas.microsoft.com/office/drawing/2014/main" id="{A8E58B5C-ACF9-4FC7-99A0-C2C2348A1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5B20EA-1E51-49E5-B3E2-64AF7EAB67B6}"/>
              </a:ext>
            </a:extLst>
          </p:cNvPr>
          <p:cNvSpPr>
            <a:spLocks noGrp="1"/>
          </p:cNvSpPr>
          <p:nvPr>
            <p:ph type="sldNum" sz="quarter" idx="12"/>
          </p:nvPr>
        </p:nvSpPr>
        <p:spPr/>
        <p:txBody>
          <a:bodyPr/>
          <a:lstStyle/>
          <a:p>
            <a:fld id="{27D05F6E-8E07-4698-A545-310384082C9B}" type="slidenum">
              <a:rPr lang="en-US" smtClean="0"/>
              <a:t>‹#›</a:t>
            </a:fld>
            <a:endParaRPr lang="en-US"/>
          </a:p>
        </p:txBody>
      </p:sp>
    </p:spTree>
    <p:extLst>
      <p:ext uri="{BB962C8B-B14F-4D97-AF65-F5344CB8AC3E}">
        <p14:creationId xmlns:p14="http://schemas.microsoft.com/office/powerpoint/2010/main" val="424756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6CC00-2A4D-4DB7-A366-64E27A8ED9DD}"/>
              </a:ext>
            </a:extLst>
          </p:cNvPr>
          <p:cNvSpPr>
            <a:spLocks noGrp="1"/>
          </p:cNvSpPr>
          <p:nvPr>
            <p:ph type="dt" sz="half" idx="10"/>
          </p:nvPr>
        </p:nvSpPr>
        <p:spPr/>
        <p:txBody>
          <a:bodyPr/>
          <a:lstStyle/>
          <a:p>
            <a:r>
              <a:rPr lang="en-US"/>
              <a:t>10.10.2019</a:t>
            </a:r>
          </a:p>
        </p:txBody>
      </p:sp>
      <p:sp>
        <p:nvSpPr>
          <p:cNvPr id="3" name="Footer Placeholder 2">
            <a:extLst>
              <a:ext uri="{FF2B5EF4-FFF2-40B4-BE49-F238E27FC236}">
                <a16:creationId xmlns:a16="http://schemas.microsoft.com/office/drawing/2014/main" id="{07669AD5-60AC-4701-9C57-9FFC34ED4A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EE282A-F6AF-4456-BDDB-D496ACA09D05}"/>
              </a:ext>
            </a:extLst>
          </p:cNvPr>
          <p:cNvSpPr>
            <a:spLocks noGrp="1"/>
          </p:cNvSpPr>
          <p:nvPr>
            <p:ph type="sldNum" sz="quarter" idx="12"/>
          </p:nvPr>
        </p:nvSpPr>
        <p:spPr/>
        <p:txBody>
          <a:bodyPr/>
          <a:lstStyle/>
          <a:p>
            <a:fld id="{27D05F6E-8E07-4698-A545-310384082C9B}" type="slidenum">
              <a:rPr lang="en-US" smtClean="0"/>
              <a:t>‹#›</a:t>
            </a:fld>
            <a:endParaRPr lang="en-US"/>
          </a:p>
        </p:txBody>
      </p:sp>
    </p:spTree>
    <p:extLst>
      <p:ext uri="{BB962C8B-B14F-4D97-AF65-F5344CB8AC3E}">
        <p14:creationId xmlns:p14="http://schemas.microsoft.com/office/powerpoint/2010/main" val="120807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5162-1964-4F2B-BF46-4DD9118BF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9D1AAB-676E-4B27-80F8-198002501E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ECA92-1342-4F1F-A994-188DA08BC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FF060-9476-4965-A792-125C6607C7CE}"/>
              </a:ext>
            </a:extLst>
          </p:cNvPr>
          <p:cNvSpPr>
            <a:spLocks noGrp="1"/>
          </p:cNvSpPr>
          <p:nvPr>
            <p:ph type="dt" sz="half" idx="10"/>
          </p:nvPr>
        </p:nvSpPr>
        <p:spPr/>
        <p:txBody>
          <a:bodyPr/>
          <a:lstStyle/>
          <a:p>
            <a:r>
              <a:rPr lang="en-US"/>
              <a:t>10.10.2019</a:t>
            </a:r>
          </a:p>
        </p:txBody>
      </p:sp>
      <p:sp>
        <p:nvSpPr>
          <p:cNvPr id="6" name="Footer Placeholder 5">
            <a:extLst>
              <a:ext uri="{FF2B5EF4-FFF2-40B4-BE49-F238E27FC236}">
                <a16:creationId xmlns:a16="http://schemas.microsoft.com/office/drawing/2014/main" id="{860AC170-1E2D-491C-B1FE-CF59A2D80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039EB-466A-401F-9B68-3DCAECD0439C}"/>
              </a:ext>
            </a:extLst>
          </p:cNvPr>
          <p:cNvSpPr>
            <a:spLocks noGrp="1"/>
          </p:cNvSpPr>
          <p:nvPr>
            <p:ph type="sldNum" sz="quarter" idx="12"/>
          </p:nvPr>
        </p:nvSpPr>
        <p:spPr/>
        <p:txBody>
          <a:bodyPr/>
          <a:lstStyle/>
          <a:p>
            <a:fld id="{27D05F6E-8E07-4698-A545-310384082C9B}" type="slidenum">
              <a:rPr lang="en-US" smtClean="0"/>
              <a:t>‹#›</a:t>
            </a:fld>
            <a:endParaRPr lang="en-US"/>
          </a:p>
        </p:txBody>
      </p:sp>
    </p:spTree>
    <p:extLst>
      <p:ext uri="{BB962C8B-B14F-4D97-AF65-F5344CB8AC3E}">
        <p14:creationId xmlns:p14="http://schemas.microsoft.com/office/powerpoint/2010/main" val="300843285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r>
              <a:rPr lang="en-US"/>
              <a:t>10.10.2019</a:t>
            </a:r>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220616"/>
      </p:ext>
    </p:extLst>
  </p:cSld>
  <p:clrMap bg1="lt1" tx1="dk1" bg2="lt2" tx2="dk2" accent1="accent1" accent2="accent2" accent3="accent3" accent4="accent4" accent5="accent5" accent6="accent6" hlink="hlink" folHlink="folHlink"/>
  <p:sldLayoutIdLst>
    <p:sldLayoutId id="2147483720" r:id="rId1"/>
  </p:sldLayoutIdLst>
  <p:hf hdr="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E914E-25D1-4050-8ECF-DE64B7F666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6FF58-CDE3-4A90-AAD1-4B38D0AA6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6D0ADB-D59C-4E23-82E8-1531064A8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10.10.2019</a:t>
            </a:r>
          </a:p>
        </p:txBody>
      </p:sp>
      <p:sp>
        <p:nvSpPr>
          <p:cNvPr id="5" name="Footer Placeholder 4">
            <a:extLst>
              <a:ext uri="{FF2B5EF4-FFF2-40B4-BE49-F238E27FC236}">
                <a16:creationId xmlns:a16="http://schemas.microsoft.com/office/drawing/2014/main" id="{0D411C5D-C3B4-4D44-BDDC-4126D516BC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65B1D3-FF7D-498C-A6D3-F7C3800BE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05F6E-8E07-4698-A545-310384082C9B}" type="slidenum">
              <a:rPr lang="en-US" smtClean="0"/>
              <a:t>‹#›</a:t>
            </a:fld>
            <a:endParaRPr lang="en-US"/>
          </a:p>
        </p:txBody>
      </p:sp>
    </p:spTree>
    <p:extLst>
      <p:ext uri="{BB962C8B-B14F-4D97-AF65-F5344CB8AC3E}">
        <p14:creationId xmlns:p14="http://schemas.microsoft.com/office/powerpoint/2010/main" val="36402840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A picture containing cake, decorated, indoor, birthday&#10;&#10;Description automatically generated">
            <a:extLst>
              <a:ext uri="{FF2B5EF4-FFF2-40B4-BE49-F238E27FC236}">
                <a16:creationId xmlns:a16="http://schemas.microsoft.com/office/drawing/2014/main" id="{848D42AD-8154-4817-BD1A-9066C0941E94}"/>
              </a:ext>
            </a:extLst>
          </p:cNvPr>
          <p:cNvPicPr>
            <a:picLocks noChangeAspect="1"/>
          </p:cNvPicPr>
          <p:nvPr/>
        </p:nvPicPr>
        <p:blipFill rotWithShape="1">
          <a:blip r:embed="rId3">
            <a:alphaModFix amt="35000"/>
          </a:blip>
          <a:srcRect t="12232" b="6541"/>
          <a:stretch/>
        </p:blipFill>
        <p:spPr>
          <a:xfrm>
            <a:off x="20" y="10"/>
            <a:ext cx="12191980" cy="6857990"/>
          </a:xfrm>
          <a:prstGeom prst="rect">
            <a:avLst/>
          </a:prstGeom>
        </p:spPr>
      </p:pic>
      <p:sp>
        <p:nvSpPr>
          <p:cNvPr id="2" name="Title 1">
            <a:extLst>
              <a:ext uri="{FF2B5EF4-FFF2-40B4-BE49-F238E27FC236}">
                <a16:creationId xmlns:a16="http://schemas.microsoft.com/office/drawing/2014/main" id="{D834302F-CE1B-460D-9B9F-76C444EC9542}"/>
              </a:ext>
            </a:extLst>
          </p:cNvPr>
          <p:cNvSpPr>
            <a:spLocks noGrp="1"/>
          </p:cNvSpPr>
          <p:nvPr>
            <p:ph type="ctrTitle"/>
          </p:nvPr>
        </p:nvSpPr>
        <p:spPr>
          <a:xfrm>
            <a:off x="1097280" y="758952"/>
            <a:ext cx="10058400" cy="3566160"/>
          </a:xfrm>
        </p:spPr>
        <p:txBody>
          <a:bodyPr>
            <a:normAutofit/>
          </a:bodyPr>
          <a:lstStyle/>
          <a:p>
            <a:r>
              <a:rPr lang="en-US" dirty="0">
                <a:solidFill>
                  <a:srgbClr val="FFFFFF"/>
                </a:solidFill>
              </a:rPr>
              <a:t>Understanding Batch Normalization</a:t>
            </a:r>
          </a:p>
        </p:txBody>
      </p:sp>
      <p:sp>
        <p:nvSpPr>
          <p:cNvPr id="3" name="Subtitle 2">
            <a:extLst>
              <a:ext uri="{FF2B5EF4-FFF2-40B4-BE49-F238E27FC236}">
                <a16:creationId xmlns:a16="http://schemas.microsoft.com/office/drawing/2014/main" id="{46BD4119-6CCE-4A04-AF56-860A1DFA3C2E}"/>
              </a:ext>
            </a:extLst>
          </p:cNvPr>
          <p:cNvSpPr>
            <a:spLocks noGrp="1"/>
          </p:cNvSpPr>
          <p:nvPr>
            <p:ph type="subTitle" idx="1"/>
          </p:nvPr>
        </p:nvSpPr>
        <p:spPr>
          <a:xfrm>
            <a:off x="1100051" y="4645152"/>
            <a:ext cx="10058400" cy="1143000"/>
          </a:xfrm>
        </p:spPr>
        <p:txBody>
          <a:bodyPr>
            <a:normAutofit/>
          </a:bodyPr>
          <a:lstStyle/>
          <a:p>
            <a:r>
              <a:rPr lang="en-US" cap="none" dirty="0">
                <a:solidFill>
                  <a:srgbClr val="FFFFFF"/>
                </a:solidFill>
              </a:rPr>
              <a:t>Ari </a:t>
            </a:r>
            <a:r>
              <a:rPr lang="en-US" cap="none" dirty="0" err="1">
                <a:solidFill>
                  <a:srgbClr val="FFFFFF"/>
                </a:solidFill>
              </a:rPr>
              <a:t>Orre</a:t>
            </a:r>
            <a:endParaRPr lang="en-US" cap="none" dirty="0">
              <a:solidFill>
                <a:srgbClr val="FFFFFF"/>
              </a:solidFill>
            </a:endParaRPr>
          </a:p>
        </p:txBody>
      </p:sp>
      <p:cxnSp>
        <p:nvCxnSpPr>
          <p:cNvPr id="11" name="Straight Connector 10">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210DED8A-6002-4027-A944-14311070E140}"/>
              </a:ext>
            </a:extLst>
          </p:cNvPr>
          <p:cNvSpPr>
            <a:spLocks noGrp="1"/>
          </p:cNvSpPr>
          <p:nvPr>
            <p:ph type="dt" sz="half" idx="10"/>
          </p:nvPr>
        </p:nvSpPr>
        <p:spPr/>
        <p:txBody>
          <a:bodyPr/>
          <a:lstStyle/>
          <a:p>
            <a:r>
              <a:rPr lang="en-US"/>
              <a:t>10.10.2019</a:t>
            </a:r>
            <a:endParaRPr lang="en-US" dirty="0"/>
          </a:p>
        </p:txBody>
      </p:sp>
      <p:sp>
        <p:nvSpPr>
          <p:cNvPr id="6" name="Footer Placeholder 5">
            <a:extLst>
              <a:ext uri="{FF2B5EF4-FFF2-40B4-BE49-F238E27FC236}">
                <a16:creationId xmlns:a16="http://schemas.microsoft.com/office/drawing/2014/main" id="{C208AD1F-52A7-41E8-B3BC-F5D95695EB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4A7EB2-6A9F-43B4-9F44-F73061872997}"/>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268892104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4B7C1DD-857C-4D03-AAB3-C5C95BD51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500831"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76E17-E2BD-4BF0-9805-C32F5A435DBD}"/>
              </a:ext>
            </a:extLst>
          </p:cNvPr>
          <p:cNvSpPr>
            <a:spLocks noGrp="1"/>
          </p:cNvSpPr>
          <p:nvPr>
            <p:ph type="title"/>
          </p:nvPr>
        </p:nvSpPr>
        <p:spPr>
          <a:xfrm>
            <a:off x="821516" y="640263"/>
            <a:ext cx="7016198" cy="1344975"/>
          </a:xfrm>
        </p:spPr>
        <p:txBody>
          <a:bodyPr>
            <a:normAutofit/>
          </a:bodyPr>
          <a:lstStyle/>
          <a:p>
            <a:r>
              <a:rPr lang="en-US" sz="4000" dirty="0"/>
              <a:t>Learning rate and generalization</a:t>
            </a:r>
          </a:p>
        </p:txBody>
      </p:sp>
      <p:pic>
        <p:nvPicPr>
          <p:cNvPr id="8" name="Picture 7">
            <a:extLst>
              <a:ext uri="{FF2B5EF4-FFF2-40B4-BE49-F238E27FC236}">
                <a16:creationId xmlns:a16="http://schemas.microsoft.com/office/drawing/2014/main" id="{8D339CFD-2EA6-497E-AB4B-91183DD7FA09}"/>
              </a:ext>
            </a:extLst>
          </p:cNvPr>
          <p:cNvPicPr>
            <a:picLocks noChangeAspect="1"/>
          </p:cNvPicPr>
          <p:nvPr/>
        </p:nvPicPr>
        <p:blipFill rotWithShape="1">
          <a:blip r:embed="rId2"/>
          <a:srcRect b="10198"/>
          <a:stretch/>
        </p:blipFill>
        <p:spPr>
          <a:xfrm>
            <a:off x="8119870" y="886328"/>
            <a:ext cx="3752090" cy="599413"/>
          </a:xfrm>
          <a:prstGeom prst="rect">
            <a:avLst/>
          </a:prstGeom>
        </p:spPr>
      </p:pic>
      <p:sp>
        <p:nvSpPr>
          <p:cNvPr id="3" name="Content Placeholder 2">
            <a:extLst>
              <a:ext uri="{FF2B5EF4-FFF2-40B4-BE49-F238E27FC236}">
                <a16:creationId xmlns:a16="http://schemas.microsoft.com/office/drawing/2014/main" id="{013BCE1A-5E76-4232-8E31-D84AE054931A}"/>
              </a:ext>
            </a:extLst>
          </p:cNvPr>
          <p:cNvSpPr>
            <a:spLocks noGrp="1"/>
          </p:cNvSpPr>
          <p:nvPr>
            <p:ph idx="1"/>
          </p:nvPr>
        </p:nvSpPr>
        <p:spPr>
          <a:xfrm>
            <a:off x="821514" y="2121762"/>
            <a:ext cx="6723145" cy="3626917"/>
          </a:xfrm>
        </p:spPr>
        <p:txBody>
          <a:bodyPr>
            <a:normAutofit fontScale="55000" lnSpcReduction="20000"/>
          </a:bodyPr>
          <a:lstStyle/>
          <a:p>
            <a:r>
              <a:rPr lang="en-US" sz="2400" dirty="0"/>
              <a:t>In simple model of SGD the loss function ℓ(x) is a sum over the losses of individual examples in our dataset </a:t>
            </a:r>
          </a:p>
          <a:p>
            <a:r>
              <a:rPr lang="en-US" sz="2400" dirty="0"/>
              <a:t>We model SGD as sampling a set B of examples from the dataset with replacements and then with learning rate α estimate the gradient step as </a:t>
            </a:r>
          </a:p>
          <a:p>
            <a:r>
              <a:rPr lang="en-US" sz="2400" dirty="0"/>
              <a:t>Depending on the tightness of this bound, it suggests that the noise in an SGD step is affected similarly by the learning rate as by the inverse mini-batch size |B1|. This has indeed been observed in practice in the context of parallelizing neural networks</a:t>
            </a:r>
          </a:p>
          <a:p>
            <a:r>
              <a:rPr lang="en-US" sz="2400" dirty="0"/>
              <a:t>It is widely believed that the noise in SGD has an important role in regularizing neural networks</a:t>
            </a:r>
          </a:p>
          <a:p>
            <a:r>
              <a:rPr lang="en-US" sz="2400" dirty="0"/>
              <a:t>Large mini-batches lead to convergence in sharp minima, which often generalize poorly.</a:t>
            </a:r>
          </a:p>
          <a:p>
            <a:r>
              <a:rPr lang="en-US" sz="2400" dirty="0"/>
              <a:t>The intuition is that larger SGD noise from smaller mini-batches prevents the network from getting “trapped” in sharp minima and therefore bias it towards wider minima with better generalization</a:t>
            </a:r>
          </a:p>
          <a:p>
            <a:r>
              <a:rPr lang="en-US" sz="2400" dirty="0"/>
              <a:t>upper-bound the noise of the gradient step estimate suggests that the noise in an SGD step is affected similarly by the learning rate as by the inverse mini-batch size</a:t>
            </a:r>
          </a:p>
          <a:p>
            <a:r>
              <a:rPr lang="en-US" sz="2400" dirty="0"/>
              <a:t>Argue that the better generalization accuracy of networks with BN can be explained by the higher learning rates that BN enables.</a:t>
            </a:r>
          </a:p>
          <a:p>
            <a:endParaRPr lang="en-US" sz="2400" dirty="0"/>
          </a:p>
        </p:txBody>
      </p:sp>
      <p:pic>
        <p:nvPicPr>
          <p:cNvPr id="10" name="Picture 9">
            <a:extLst>
              <a:ext uri="{FF2B5EF4-FFF2-40B4-BE49-F238E27FC236}">
                <a16:creationId xmlns:a16="http://schemas.microsoft.com/office/drawing/2014/main" id="{878B4CBB-A900-4E30-9D95-DD0C6EAA961B}"/>
              </a:ext>
            </a:extLst>
          </p:cNvPr>
          <p:cNvPicPr>
            <a:picLocks noChangeAspect="1"/>
          </p:cNvPicPr>
          <p:nvPr/>
        </p:nvPicPr>
        <p:blipFill>
          <a:blip r:embed="rId3"/>
          <a:stretch>
            <a:fillRect/>
          </a:stretch>
        </p:blipFill>
        <p:spPr>
          <a:xfrm>
            <a:off x="8129873" y="3325022"/>
            <a:ext cx="3742087" cy="617445"/>
          </a:xfrm>
          <a:prstGeom prst="rect">
            <a:avLst/>
          </a:prstGeom>
        </p:spPr>
      </p:pic>
      <p:pic>
        <p:nvPicPr>
          <p:cNvPr id="9" name="Picture 8">
            <a:extLst>
              <a:ext uri="{FF2B5EF4-FFF2-40B4-BE49-F238E27FC236}">
                <a16:creationId xmlns:a16="http://schemas.microsoft.com/office/drawing/2014/main" id="{2CDEF628-1888-441D-9409-FA296510CFE5}"/>
              </a:ext>
            </a:extLst>
          </p:cNvPr>
          <p:cNvPicPr>
            <a:picLocks noChangeAspect="1"/>
          </p:cNvPicPr>
          <p:nvPr/>
        </p:nvPicPr>
        <p:blipFill>
          <a:blip r:embed="rId4"/>
          <a:stretch>
            <a:fillRect/>
          </a:stretch>
        </p:blipFill>
        <p:spPr>
          <a:xfrm>
            <a:off x="8139877" y="1919293"/>
            <a:ext cx="3732084" cy="1063642"/>
          </a:xfrm>
          <a:prstGeom prst="rect">
            <a:avLst/>
          </a:prstGeom>
        </p:spPr>
      </p:pic>
      <p:sp>
        <p:nvSpPr>
          <p:cNvPr id="4" name="Date Placeholder 3">
            <a:extLst>
              <a:ext uri="{FF2B5EF4-FFF2-40B4-BE49-F238E27FC236}">
                <a16:creationId xmlns:a16="http://schemas.microsoft.com/office/drawing/2014/main" id="{26DD5BA9-7B3A-4B02-A3A6-FA7CB24995F6}"/>
              </a:ext>
            </a:extLst>
          </p:cNvPr>
          <p:cNvSpPr>
            <a:spLocks noGrp="1"/>
          </p:cNvSpPr>
          <p:nvPr>
            <p:ph type="dt" sz="half" idx="10"/>
          </p:nvPr>
        </p:nvSpPr>
        <p:spPr>
          <a:xfrm>
            <a:off x="838200" y="6356350"/>
            <a:ext cx="2743200" cy="365125"/>
          </a:xfrm>
        </p:spPr>
        <p:txBody>
          <a:bodyPr>
            <a:normAutofit/>
          </a:bodyPr>
          <a:lstStyle/>
          <a:p>
            <a:pPr>
              <a:spcAft>
                <a:spcPts val="600"/>
              </a:spcAft>
            </a:pPr>
            <a:r>
              <a:rPr lang="en-US" sz="1200"/>
              <a:t>10.10.2019</a:t>
            </a:r>
          </a:p>
        </p:txBody>
      </p:sp>
      <p:sp>
        <p:nvSpPr>
          <p:cNvPr id="5" name="Footer Placeholder 4">
            <a:extLst>
              <a:ext uri="{FF2B5EF4-FFF2-40B4-BE49-F238E27FC236}">
                <a16:creationId xmlns:a16="http://schemas.microsoft.com/office/drawing/2014/main" id="{F382ACAD-8B13-4A5D-8D9A-290D0C6B838E}"/>
              </a:ext>
            </a:extLst>
          </p:cNvPr>
          <p:cNvSpPr>
            <a:spLocks noGrp="1"/>
          </p:cNvSpPr>
          <p:nvPr>
            <p:ph type="ftr" sz="quarter" idx="11"/>
          </p:nvPr>
        </p:nvSpPr>
        <p:spPr>
          <a:xfrm>
            <a:off x="4038600" y="6356350"/>
            <a:ext cx="4114800" cy="365125"/>
          </a:xfrm>
        </p:spPr>
        <p:txBody>
          <a:bodyPr>
            <a:normAutofit/>
          </a:bodyPr>
          <a:lstStyle/>
          <a:p>
            <a:endParaRPr lang="en-US" dirty="0"/>
          </a:p>
        </p:txBody>
      </p:sp>
      <p:sp>
        <p:nvSpPr>
          <p:cNvPr id="6" name="Slide Number Placeholder 5">
            <a:extLst>
              <a:ext uri="{FF2B5EF4-FFF2-40B4-BE49-F238E27FC236}">
                <a16:creationId xmlns:a16="http://schemas.microsoft.com/office/drawing/2014/main" id="{B9609267-7F34-4C7A-95E7-632A375173F0}"/>
              </a:ext>
            </a:extLst>
          </p:cNvPr>
          <p:cNvSpPr>
            <a:spLocks noGrp="1"/>
          </p:cNvSpPr>
          <p:nvPr>
            <p:ph type="sldNum" sz="quarter" idx="12"/>
          </p:nvPr>
        </p:nvSpPr>
        <p:spPr>
          <a:xfrm>
            <a:off x="8610600" y="6356350"/>
            <a:ext cx="2743200" cy="365125"/>
          </a:xfrm>
        </p:spPr>
        <p:txBody>
          <a:bodyPr>
            <a:normAutofit/>
          </a:bodyPr>
          <a:lstStyle/>
          <a:p>
            <a:pPr>
              <a:spcAft>
                <a:spcPts val="600"/>
              </a:spcAft>
            </a:pPr>
            <a:fld id="{27D05F6E-8E07-4698-A545-310384082C9B}" type="slidenum">
              <a:rPr lang="en-US" sz="1200" smtClean="0"/>
              <a:pPr>
                <a:spcAft>
                  <a:spcPts val="600"/>
                </a:spcAft>
              </a:pPr>
              <a:t>10</a:t>
            </a:fld>
            <a:endParaRPr lang="en-US" sz="1200"/>
          </a:p>
        </p:txBody>
      </p:sp>
    </p:spTree>
    <p:extLst>
      <p:ext uri="{BB962C8B-B14F-4D97-AF65-F5344CB8AC3E}">
        <p14:creationId xmlns:p14="http://schemas.microsoft.com/office/powerpoint/2010/main" val="2870006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3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76E17-E2BD-4BF0-9805-C32F5A435DBD}"/>
              </a:ext>
            </a:extLst>
          </p:cNvPr>
          <p:cNvSpPr>
            <a:spLocks noGrp="1"/>
          </p:cNvSpPr>
          <p:nvPr>
            <p:ph type="title"/>
          </p:nvPr>
        </p:nvSpPr>
        <p:spPr>
          <a:xfrm>
            <a:off x="821516" y="640263"/>
            <a:ext cx="6204984" cy="1344975"/>
          </a:xfrm>
        </p:spPr>
        <p:txBody>
          <a:bodyPr>
            <a:normAutofit/>
          </a:bodyPr>
          <a:lstStyle/>
          <a:p>
            <a:r>
              <a:rPr lang="en-US" sz="4000" dirty="0"/>
              <a:t>Batch normalization and divergence</a:t>
            </a:r>
          </a:p>
        </p:txBody>
      </p:sp>
      <p:sp>
        <p:nvSpPr>
          <p:cNvPr id="3" name="Content Placeholder 2">
            <a:extLst>
              <a:ext uri="{FF2B5EF4-FFF2-40B4-BE49-F238E27FC236}">
                <a16:creationId xmlns:a16="http://schemas.microsoft.com/office/drawing/2014/main" id="{013BCE1A-5E76-4232-8E31-D84AE054931A}"/>
              </a:ext>
            </a:extLst>
          </p:cNvPr>
          <p:cNvSpPr>
            <a:spLocks noGrp="1"/>
          </p:cNvSpPr>
          <p:nvPr>
            <p:ph idx="1"/>
          </p:nvPr>
        </p:nvSpPr>
        <p:spPr>
          <a:xfrm>
            <a:off x="821515" y="2121762"/>
            <a:ext cx="6204984" cy="3626917"/>
          </a:xfrm>
        </p:spPr>
        <p:txBody>
          <a:bodyPr>
            <a:normAutofit lnSpcReduction="10000"/>
          </a:bodyPr>
          <a:lstStyle/>
          <a:p>
            <a:r>
              <a:rPr lang="en-US" sz="2400" dirty="0"/>
              <a:t>Diverge for large rates, which typically happens in the ﬁrst few mini-batches.</a:t>
            </a:r>
          </a:p>
          <a:p>
            <a:r>
              <a:rPr lang="en-US" sz="2400" dirty="0"/>
              <a:t>We therefore focus on the gradients at initialization. </a:t>
            </a:r>
          </a:p>
          <a:p>
            <a:r>
              <a:rPr lang="en-US" sz="2400" dirty="0"/>
              <a:t>Comparing the gradients between batch normalized and unnormalized networks one consistently ﬁnds that the gradients of comparable parameters are larger and distributed with heavier tails in unnormalized networks.</a:t>
            </a:r>
          </a:p>
        </p:txBody>
      </p:sp>
      <p:pic>
        <p:nvPicPr>
          <p:cNvPr id="11" name="Picture 10">
            <a:extLst>
              <a:ext uri="{FF2B5EF4-FFF2-40B4-BE49-F238E27FC236}">
                <a16:creationId xmlns:a16="http://schemas.microsoft.com/office/drawing/2014/main" id="{707396A0-4EDA-4BF8-BB2F-F60EA27FED8D}"/>
              </a:ext>
            </a:extLst>
          </p:cNvPr>
          <p:cNvPicPr>
            <a:picLocks noChangeAspect="1"/>
          </p:cNvPicPr>
          <p:nvPr/>
        </p:nvPicPr>
        <p:blipFill>
          <a:blip r:embed="rId2"/>
          <a:stretch>
            <a:fillRect/>
          </a:stretch>
        </p:blipFill>
        <p:spPr>
          <a:xfrm>
            <a:off x="7943008" y="310111"/>
            <a:ext cx="3960000" cy="2583900"/>
          </a:xfrm>
          <a:prstGeom prst="rect">
            <a:avLst/>
          </a:prstGeom>
        </p:spPr>
      </p:pic>
      <p:pic>
        <p:nvPicPr>
          <p:cNvPr id="12" name="Picture 11">
            <a:extLst>
              <a:ext uri="{FF2B5EF4-FFF2-40B4-BE49-F238E27FC236}">
                <a16:creationId xmlns:a16="http://schemas.microsoft.com/office/drawing/2014/main" id="{3F2BC572-45F8-4E87-9D13-8388B9F8D0B8}"/>
              </a:ext>
            </a:extLst>
          </p:cNvPr>
          <p:cNvPicPr>
            <a:picLocks noChangeAspect="1"/>
          </p:cNvPicPr>
          <p:nvPr/>
        </p:nvPicPr>
        <p:blipFill>
          <a:blip r:embed="rId3"/>
          <a:stretch>
            <a:fillRect/>
          </a:stretch>
        </p:blipFill>
        <p:spPr>
          <a:xfrm>
            <a:off x="7829551" y="2931522"/>
            <a:ext cx="3960000" cy="2613599"/>
          </a:xfrm>
          <a:prstGeom prst="rect">
            <a:avLst/>
          </a:prstGeom>
        </p:spPr>
      </p:pic>
      <p:sp>
        <p:nvSpPr>
          <p:cNvPr id="4" name="Date Placeholder 3">
            <a:extLst>
              <a:ext uri="{FF2B5EF4-FFF2-40B4-BE49-F238E27FC236}">
                <a16:creationId xmlns:a16="http://schemas.microsoft.com/office/drawing/2014/main" id="{26DD5BA9-7B3A-4B02-A3A6-FA7CB24995F6}"/>
              </a:ext>
            </a:extLst>
          </p:cNvPr>
          <p:cNvSpPr>
            <a:spLocks noGrp="1"/>
          </p:cNvSpPr>
          <p:nvPr>
            <p:ph type="dt" sz="half" idx="10"/>
          </p:nvPr>
        </p:nvSpPr>
        <p:spPr>
          <a:xfrm>
            <a:off x="838200" y="6356350"/>
            <a:ext cx="2743200" cy="365125"/>
          </a:xfrm>
        </p:spPr>
        <p:txBody>
          <a:bodyPr>
            <a:normAutofit/>
          </a:bodyPr>
          <a:lstStyle/>
          <a:p>
            <a:pPr>
              <a:spcAft>
                <a:spcPts val="600"/>
              </a:spcAft>
            </a:pPr>
            <a:r>
              <a:rPr lang="en-US" sz="1200"/>
              <a:t>10.10.2019</a:t>
            </a:r>
          </a:p>
        </p:txBody>
      </p:sp>
      <p:sp>
        <p:nvSpPr>
          <p:cNvPr id="5" name="Footer Placeholder 4">
            <a:extLst>
              <a:ext uri="{FF2B5EF4-FFF2-40B4-BE49-F238E27FC236}">
                <a16:creationId xmlns:a16="http://schemas.microsoft.com/office/drawing/2014/main" id="{F382ACAD-8B13-4A5D-8D9A-290D0C6B838E}"/>
              </a:ext>
            </a:extLst>
          </p:cNvPr>
          <p:cNvSpPr>
            <a:spLocks noGrp="1"/>
          </p:cNvSpPr>
          <p:nvPr>
            <p:ph type="ftr" sz="quarter" idx="11"/>
          </p:nvPr>
        </p:nvSpPr>
        <p:spPr>
          <a:xfrm>
            <a:off x="4038600" y="6356350"/>
            <a:ext cx="4114800" cy="365125"/>
          </a:xfrm>
        </p:spPr>
        <p:txBody>
          <a:bodyPr>
            <a:normAutofit/>
          </a:bodyPr>
          <a:lstStyle/>
          <a:p>
            <a:endParaRPr lang="en-US"/>
          </a:p>
        </p:txBody>
      </p:sp>
      <p:sp>
        <p:nvSpPr>
          <p:cNvPr id="6" name="Slide Number Placeholder 5">
            <a:extLst>
              <a:ext uri="{FF2B5EF4-FFF2-40B4-BE49-F238E27FC236}">
                <a16:creationId xmlns:a16="http://schemas.microsoft.com/office/drawing/2014/main" id="{B9609267-7F34-4C7A-95E7-632A375173F0}"/>
              </a:ext>
            </a:extLst>
          </p:cNvPr>
          <p:cNvSpPr>
            <a:spLocks noGrp="1"/>
          </p:cNvSpPr>
          <p:nvPr>
            <p:ph type="sldNum" sz="quarter" idx="12"/>
          </p:nvPr>
        </p:nvSpPr>
        <p:spPr>
          <a:xfrm>
            <a:off x="8610600" y="6356350"/>
            <a:ext cx="2743200" cy="365125"/>
          </a:xfrm>
        </p:spPr>
        <p:txBody>
          <a:bodyPr>
            <a:normAutofit/>
          </a:bodyPr>
          <a:lstStyle/>
          <a:p>
            <a:pPr>
              <a:spcAft>
                <a:spcPts val="600"/>
              </a:spcAft>
            </a:pPr>
            <a:fld id="{27D05F6E-8E07-4698-A545-310384082C9B}" type="slidenum">
              <a:rPr lang="en-US" sz="1200" smtClean="0"/>
              <a:pPr>
                <a:spcAft>
                  <a:spcPts val="600"/>
                </a:spcAft>
              </a:pPr>
              <a:t>11</a:t>
            </a:fld>
            <a:endParaRPr lang="en-US" sz="1200" dirty="0"/>
          </a:p>
        </p:txBody>
      </p:sp>
      <p:sp>
        <p:nvSpPr>
          <p:cNvPr id="7" name="TextBox 6">
            <a:extLst>
              <a:ext uri="{FF2B5EF4-FFF2-40B4-BE49-F238E27FC236}">
                <a16:creationId xmlns:a16="http://schemas.microsoft.com/office/drawing/2014/main" id="{C1365688-185A-4A62-88B2-7EF0FDA3D467}"/>
              </a:ext>
            </a:extLst>
          </p:cNvPr>
          <p:cNvSpPr txBox="1"/>
          <p:nvPr/>
        </p:nvSpPr>
        <p:spPr>
          <a:xfrm>
            <a:off x="8153400" y="5545121"/>
            <a:ext cx="3960000" cy="923330"/>
          </a:xfrm>
          <a:prstGeom prst="rect">
            <a:avLst/>
          </a:prstGeom>
          <a:noFill/>
        </p:spPr>
        <p:txBody>
          <a:bodyPr wrap="square" rtlCol="0">
            <a:spAutoFit/>
          </a:bodyPr>
          <a:lstStyle/>
          <a:p>
            <a:r>
              <a:rPr lang="en-US" dirty="0"/>
              <a:t> Histograms over the gradients at initialization for (midpoint) layer 55 of</a:t>
            </a:r>
          </a:p>
          <a:p>
            <a:r>
              <a:rPr lang="en-US" dirty="0"/>
              <a:t>a network with BN and Without.</a:t>
            </a:r>
          </a:p>
        </p:txBody>
      </p:sp>
    </p:spTree>
    <p:extLst>
      <p:ext uri="{BB962C8B-B14F-4D97-AF65-F5344CB8AC3E}">
        <p14:creationId xmlns:p14="http://schemas.microsoft.com/office/powerpoint/2010/main" val="169444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36322-5738-41D3-89EB-2D6AB40F540D}"/>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dirty="0">
                <a:solidFill>
                  <a:schemeClr val="tx1"/>
                </a:solidFill>
                <a:latin typeface="+mj-lt"/>
                <a:ea typeface="+mj-ea"/>
                <a:cs typeface="+mj-cs"/>
              </a:rPr>
              <a:t>Loss landscape along the gradient direction</a:t>
            </a:r>
          </a:p>
        </p:txBody>
      </p:sp>
      <p:sp>
        <p:nvSpPr>
          <p:cNvPr id="11" name="Content Placeholder 12">
            <a:extLst>
              <a:ext uri="{FF2B5EF4-FFF2-40B4-BE49-F238E27FC236}">
                <a16:creationId xmlns:a16="http://schemas.microsoft.com/office/drawing/2014/main" id="{34D13D30-D7A2-4311-BC16-B5E51A48CF68}"/>
              </a:ext>
            </a:extLst>
          </p:cNvPr>
          <p:cNvSpPr txBox="1">
            <a:spLocks/>
          </p:cNvSpPr>
          <p:nvPr/>
        </p:nvSpPr>
        <p:spPr>
          <a:xfrm>
            <a:off x="643468" y="2638043"/>
            <a:ext cx="3363974" cy="341562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1200" dirty="0">
                <a:solidFill>
                  <a:schemeClr val="tx1"/>
                </a:solidFill>
                <a:latin typeface="+mn-lt"/>
                <a:ea typeface="+mn-ea"/>
                <a:cs typeface="+mn-cs"/>
              </a:rPr>
              <a:t>For each network compute the gradient on individual batches and plot the relative change in loss as a function of the step-size (i.e. </a:t>
            </a:r>
            <a:r>
              <a:rPr lang="en-US" sz="2000" kern="1200" dirty="0" err="1">
                <a:solidFill>
                  <a:schemeClr val="tx1"/>
                </a:solidFill>
                <a:latin typeface="+mn-lt"/>
                <a:ea typeface="+mn-ea"/>
                <a:cs typeface="+mn-cs"/>
              </a:rPr>
              <a:t>new_loss</a:t>
            </a:r>
            <a:r>
              <a:rPr lang="en-US" sz="2000" kern="1200" dirty="0">
                <a:solidFill>
                  <a:schemeClr val="tx1"/>
                </a:solidFill>
                <a:latin typeface="+mn-lt"/>
                <a:ea typeface="+mn-ea"/>
                <a:cs typeface="+mn-cs"/>
              </a:rPr>
              <a:t>/</a:t>
            </a:r>
            <a:r>
              <a:rPr lang="en-US" sz="2000" kern="1200" dirty="0" err="1">
                <a:solidFill>
                  <a:schemeClr val="tx1"/>
                </a:solidFill>
                <a:latin typeface="+mn-lt"/>
                <a:ea typeface="+mn-ea"/>
                <a:cs typeface="+mn-cs"/>
              </a:rPr>
              <a:t>old_loss</a:t>
            </a:r>
            <a:r>
              <a:rPr lang="en-US" sz="2000" kern="1200" dirty="0">
                <a:solidFill>
                  <a:schemeClr val="tx1"/>
                </a:solidFill>
                <a:latin typeface="+mn-lt"/>
                <a:ea typeface="+mn-ea"/>
                <a:cs typeface="+mn-cs"/>
              </a:rPr>
              <a:t>)</a:t>
            </a:r>
          </a:p>
          <a:p>
            <a:r>
              <a:rPr lang="en-US" sz="2000" dirty="0"/>
              <a:t>Different scales along the vertical axes</a:t>
            </a:r>
          </a:p>
          <a:p>
            <a:r>
              <a:rPr lang="en-US" sz="2000" dirty="0"/>
              <a:t>For unnormalized networks only small gradient steps lead to reductions in loss</a:t>
            </a:r>
          </a:p>
          <a:p>
            <a:r>
              <a:rPr lang="en-US" sz="2000" dirty="0"/>
              <a:t>networks with BN can use a far broader range of learning rates.</a:t>
            </a:r>
          </a:p>
          <a:p>
            <a:r>
              <a:rPr lang="en-US" sz="2000" dirty="0"/>
              <a:t>deﬁne network divergence as the point when the loss of a mini-batch increases beyond 10^3 a point from which networks have never managed to recover to acceptable accuracies</a:t>
            </a:r>
            <a:endParaRPr lang="en-US" sz="2000" kern="1200" dirty="0">
              <a:solidFill>
                <a:schemeClr val="tx1"/>
              </a:solidFill>
              <a:latin typeface="+mn-lt"/>
              <a:ea typeface="+mn-ea"/>
              <a:cs typeface="+mn-cs"/>
            </a:endParaRPr>
          </a:p>
        </p:txBody>
      </p:sp>
      <p:pic>
        <p:nvPicPr>
          <p:cNvPr id="9" name="Content Placeholder 8">
            <a:extLst>
              <a:ext uri="{FF2B5EF4-FFF2-40B4-BE49-F238E27FC236}">
                <a16:creationId xmlns:a16="http://schemas.microsoft.com/office/drawing/2014/main" id="{87FD055B-2A00-47DD-B831-EFB940DD045D}"/>
              </a:ext>
            </a:extLst>
          </p:cNvPr>
          <p:cNvPicPr>
            <a:picLocks noGrp="1" noChangeAspect="1"/>
          </p:cNvPicPr>
          <p:nvPr>
            <p:ph idx="1"/>
          </p:nvPr>
        </p:nvPicPr>
        <p:blipFill>
          <a:blip r:embed="rId2"/>
          <a:stretch>
            <a:fillRect/>
          </a:stretch>
        </p:blipFill>
        <p:spPr>
          <a:xfrm>
            <a:off x="4694101" y="1691730"/>
            <a:ext cx="7353521" cy="3474540"/>
          </a:xfrm>
          <a:prstGeom prst="rect">
            <a:avLst/>
          </a:prstGeom>
        </p:spPr>
      </p:pic>
      <p:sp>
        <p:nvSpPr>
          <p:cNvPr id="4" name="Date Placeholder 3">
            <a:extLst>
              <a:ext uri="{FF2B5EF4-FFF2-40B4-BE49-F238E27FC236}">
                <a16:creationId xmlns:a16="http://schemas.microsoft.com/office/drawing/2014/main" id="{6BD4CE1B-8C75-4349-8F08-4F9158738DFE}"/>
              </a:ext>
            </a:extLst>
          </p:cNvPr>
          <p:cNvSpPr>
            <a:spLocks noGrp="1"/>
          </p:cNvSpPr>
          <p:nvPr>
            <p:ph type="dt" sz="half" idx="10"/>
          </p:nvPr>
        </p:nvSpPr>
        <p:spPr>
          <a:xfrm>
            <a:off x="643468" y="6356350"/>
            <a:ext cx="1686264" cy="365125"/>
          </a:xfrm>
        </p:spPr>
        <p:txBody>
          <a:bodyPr vert="horz" lIns="91440" tIns="45720" rIns="91440" bIns="45720" rtlCol="0" anchor="ctr">
            <a:normAutofit/>
          </a:bodyPr>
          <a:lstStyle/>
          <a:p>
            <a:pPr defTabSz="914400">
              <a:spcAft>
                <a:spcPts val="600"/>
              </a:spcAft>
            </a:pPr>
            <a:r>
              <a:rPr lang="en-US" sz="1200" kern="1200">
                <a:solidFill>
                  <a:schemeClr val="tx1">
                    <a:tint val="75000"/>
                  </a:schemeClr>
                </a:solidFill>
                <a:latin typeface="+mn-lt"/>
                <a:ea typeface="+mn-ea"/>
                <a:cs typeface="+mn-cs"/>
              </a:rPr>
              <a:t>10.10.2019</a:t>
            </a:r>
          </a:p>
        </p:txBody>
      </p:sp>
      <p:sp>
        <p:nvSpPr>
          <p:cNvPr id="5" name="Footer Placeholder 4">
            <a:extLst>
              <a:ext uri="{FF2B5EF4-FFF2-40B4-BE49-F238E27FC236}">
                <a16:creationId xmlns:a16="http://schemas.microsoft.com/office/drawing/2014/main" id="{0C67ADB4-6BAE-406E-9B7D-EA9794E2B24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endParaRPr lang="en-US" sz="1200" kern="1200">
              <a:solidFill>
                <a:schemeClr val="tx1">
                  <a:tint val="75000"/>
                </a:schemeClr>
              </a:solidFill>
              <a:latin typeface="+mn-lt"/>
              <a:ea typeface="+mn-ea"/>
              <a:cs typeface="+mn-cs"/>
            </a:endParaRPr>
          </a:p>
        </p:txBody>
      </p:sp>
      <p:sp>
        <p:nvSpPr>
          <p:cNvPr id="6" name="Slide Number Placeholder 5">
            <a:extLst>
              <a:ext uri="{FF2B5EF4-FFF2-40B4-BE49-F238E27FC236}">
                <a16:creationId xmlns:a16="http://schemas.microsoft.com/office/drawing/2014/main" id="{DDC955E7-7170-4D46-8CE9-844959C32D3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7D05F6E-8E07-4698-A545-310384082C9B}" type="slidenum">
              <a:rPr lang="en-US" sz="1200" kern="1200" smtClean="0">
                <a:solidFill>
                  <a:schemeClr val="bg1"/>
                </a:solidFill>
                <a:latin typeface="+mn-lt"/>
                <a:ea typeface="+mn-ea"/>
                <a:cs typeface="+mn-cs"/>
              </a:rPr>
              <a:pPr defTabSz="914400">
                <a:spcAft>
                  <a:spcPts val="600"/>
                </a:spcAft>
              </a:pPr>
              <a:t>12</a:t>
            </a:fld>
            <a:endParaRPr lang="en-US" sz="1200" kern="1200" dirty="0">
              <a:solidFill>
                <a:schemeClr val="bg1"/>
              </a:solidFill>
              <a:latin typeface="+mn-lt"/>
              <a:ea typeface="+mn-ea"/>
              <a:cs typeface="+mn-cs"/>
            </a:endParaRPr>
          </a:p>
        </p:txBody>
      </p:sp>
      <p:cxnSp>
        <p:nvCxnSpPr>
          <p:cNvPr id="12" name="Straight Connector 11">
            <a:extLst>
              <a:ext uri="{FF2B5EF4-FFF2-40B4-BE49-F238E27FC236}">
                <a16:creationId xmlns:a16="http://schemas.microsoft.com/office/drawing/2014/main" id="{3E1AEB25-E679-4B0E-A337-FDEBA6CBBAFF}"/>
              </a:ext>
            </a:extLst>
          </p:cNvPr>
          <p:cNvCxnSpPr/>
          <p:nvPr/>
        </p:nvCxnSpPr>
        <p:spPr>
          <a:xfrm>
            <a:off x="5454314" y="3978442"/>
            <a:ext cx="6372000" cy="0"/>
          </a:xfrm>
          <a:prstGeom prst="line">
            <a:avLst/>
          </a:prstGeom>
        </p:spPr>
        <p:style>
          <a:lnRef idx="3">
            <a:schemeClr val="accent2"/>
          </a:lnRef>
          <a:fillRef idx="0">
            <a:schemeClr val="accent2"/>
          </a:fillRef>
          <a:effectRef idx="2">
            <a:schemeClr val="accent2"/>
          </a:effectRef>
          <a:fontRef idx="minor">
            <a:schemeClr val="tx1"/>
          </a:fontRef>
        </p:style>
      </p:cxnSp>
      <p:sp>
        <p:nvSpPr>
          <p:cNvPr id="15" name="Slide Number Placeholder 5">
            <a:extLst>
              <a:ext uri="{FF2B5EF4-FFF2-40B4-BE49-F238E27FC236}">
                <a16:creationId xmlns:a16="http://schemas.microsoft.com/office/drawing/2014/main" id="{DBFA503C-E5A8-4106-8AF3-09995FB7E924}"/>
              </a:ext>
            </a:extLst>
          </p:cNvPr>
          <p:cNvSpPr txBox="1">
            <a:spLocks/>
          </p:cNvSpPr>
          <p:nvPr/>
        </p:nvSpPr>
        <p:spPr>
          <a:xfrm>
            <a:off x="8805332" y="6265155"/>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27D05F6E-8E07-4698-A545-310384082C9B}" type="slidenum">
              <a:rPr lang="en-US" smtClean="0"/>
              <a:pPr>
                <a:spcAft>
                  <a:spcPts val="600"/>
                </a:spcAft>
              </a:pPr>
              <a:t>12</a:t>
            </a:fld>
            <a:endParaRPr lang="en-US" dirty="0"/>
          </a:p>
        </p:txBody>
      </p:sp>
    </p:spTree>
    <p:extLst>
      <p:ext uri="{BB962C8B-B14F-4D97-AF65-F5344CB8AC3E}">
        <p14:creationId xmlns:p14="http://schemas.microsoft.com/office/powerpoint/2010/main" val="285230945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36322-5738-41D3-89EB-2D6AB40F540D}"/>
              </a:ext>
            </a:extLst>
          </p:cNvPr>
          <p:cNvSpPr>
            <a:spLocks noGrp="1"/>
          </p:cNvSpPr>
          <p:nvPr>
            <p:ph type="title"/>
          </p:nvPr>
        </p:nvSpPr>
        <p:spPr>
          <a:xfrm>
            <a:off x="611384" y="623392"/>
            <a:ext cx="3492000" cy="1607060"/>
          </a:xfrm>
          <a:noFill/>
          <a:ln w="19050">
            <a:solidFill>
              <a:schemeClr val="tx1"/>
            </a:solidFill>
          </a:ln>
        </p:spPr>
        <p:txBody>
          <a:bodyPr vert="horz" wrap="square" lIns="91440" tIns="45720" rIns="91440" bIns="45720" rtlCol="0" anchor="ctr">
            <a:normAutofit fontScale="90000"/>
          </a:bodyPr>
          <a:lstStyle/>
          <a:p>
            <a:pPr algn="ctr"/>
            <a:r>
              <a:rPr lang="en-US" sz="2800" dirty="0"/>
              <a:t>Means and variances of the network activations along a ’diverging update’</a:t>
            </a:r>
            <a:endParaRPr lang="en-US" sz="2800" kern="1200" dirty="0">
              <a:solidFill>
                <a:schemeClr val="tx1"/>
              </a:solidFill>
              <a:latin typeface="+mj-lt"/>
              <a:ea typeface="+mj-ea"/>
              <a:cs typeface="+mj-cs"/>
            </a:endParaRPr>
          </a:p>
        </p:txBody>
      </p:sp>
      <p:sp>
        <p:nvSpPr>
          <p:cNvPr id="11" name="Content Placeholder 12">
            <a:extLst>
              <a:ext uri="{FF2B5EF4-FFF2-40B4-BE49-F238E27FC236}">
                <a16:creationId xmlns:a16="http://schemas.microsoft.com/office/drawing/2014/main" id="{34D13D30-D7A2-4311-BC16-B5E51A48CF68}"/>
              </a:ext>
            </a:extLst>
          </p:cNvPr>
          <p:cNvSpPr txBox="1">
            <a:spLocks/>
          </p:cNvSpPr>
          <p:nvPr/>
        </p:nvSpPr>
        <p:spPr>
          <a:xfrm>
            <a:off x="378069" y="2638043"/>
            <a:ext cx="4009293" cy="371830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Figure shows the means and variances of channels in three layers  during an update without BN</a:t>
            </a:r>
          </a:p>
          <a:p>
            <a:r>
              <a:rPr lang="en-US" sz="2000" dirty="0"/>
              <a:t>The color bar reveals that the scale of the later layer’s activations and variances is orders of magnitudes higher than the earlier layer.</a:t>
            </a:r>
          </a:p>
          <a:p>
            <a:r>
              <a:rPr lang="en-US" sz="2000" dirty="0"/>
              <a:t>This suggest that the divergence is caused by activations growing progressively larger with network depth,  the network output “exploding” which results in a diverging loss.</a:t>
            </a:r>
          </a:p>
          <a:p>
            <a:r>
              <a:rPr lang="en-US" sz="2000" dirty="0"/>
              <a:t>BN successfully mitigates this phenomenon by correcting the activations of each channel and each layer to zero-mean and unit standard deviation, which ensures that large activations in lower levels cannot propagate uncontrollably upwards.</a:t>
            </a:r>
          </a:p>
          <a:p>
            <a:r>
              <a:rPr lang="en-US" sz="2000" dirty="0"/>
              <a:t>Argue that this is the primary mechanism by which batch normalization enables higher learning rates. </a:t>
            </a:r>
          </a:p>
          <a:p>
            <a:r>
              <a:rPr lang="en-US" sz="2000" dirty="0"/>
              <a:t>Consistent also with the general folklore observations that shallower networks allow for larger learning rates</a:t>
            </a:r>
          </a:p>
          <a:p>
            <a:pPr lvl="1"/>
            <a:r>
              <a:rPr lang="en-US" sz="1600" dirty="0"/>
              <a:t>In shallower networks there aren’t as many layers in which the activation explosion can propagate.</a:t>
            </a:r>
          </a:p>
          <a:p>
            <a:r>
              <a:rPr lang="en-US" sz="2000" kern="1200" dirty="0">
                <a:solidFill>
                  <a:schemeClr val="tx1"/>
                </a:solidFill>
                <a:latin typeface="+mn-lt"/>
                <a:ea typeface="+mn-ea"/>
                <a:cs typeface="+mn-cs"/>
              </a:rPr>
              <a:t>Needs to updated for every batch for “security guarantee” to hold. -&gt; updating every other batch does not enable higher learning rates</a:t>
            </a:r>
          </a:p>
          <a:p>
            <a:pPr lvl="1"/>
            <a:r>
              <a:rPr lang="en-US" sz="1600" dirty="0"/>
              <a:t>Moments of unnormalized networks explode during network divergence</a:t>
            </a:r>
            <a:endParaRPr lang="en-US" sz="1600" kern="1200" dirty="0">
              <a:solidFill>
                <a:schemeClr val="tx1"/>
              </a:solidFill>
              <a:latin typeface="+mn-lt"/>
              <a:ea typeface="+mn-ea"/>
              <a:cs typeface="+mn-cs"/>
            </a:endParaRPr>
          </a:p>
        </p:txBody>
      </p:sp>
      <p:sp>
        <p:nvSpPr>
          <p:cNvPr id="4" name="Date Placeholder 3">
            <a:extLst>
              <a:ext uri="{FF2B5EF4-FFF2-40B4-BE49-F238E27FC236}">
                <a16:creationId xmlns:a16="http://schemas.microsoft.com/office/drawing/2014/main" id="{6BD4CE1B-8C75-4349-8F08-4F9158738DFE}"/>
              </a:ext>
            </a:extLst>
          </p:cNvPr>
          <p:cNvSpPr>
            <a:spLocks noGrp="1"/>
          </p:cNvSpPr>
          <p:nvPr>
            <p:ph type="dt" sz="half" idx="10"/>
          </p:nvPr>
        </p:nvSpPr>
        <p:spPr>
          <a:xfrm>
            <a:off x="643468" y="6356350"/>
            <a:ext cx="1686264" cy="365125"/>
          </a:xfrm>
        </p:spPr>
        <p:txBody>
          <a:bodyPr vert="horz" lIns="91440" tIns="45720" rIns="91440" bIns="45720" rtlCol="0" anchor="ctr">
            <a:normAutofit/>
          </a:bodyPr>
          <a:lstStyle/>
          <a:p>
            <a:pPr defTabSz="914400">
              <a:spcAft>
                <a:spcPts val="600"/>
              </a:spcAft>
            </a:pPr>
            <a:r>
              <a:rPr lang="en-US" sz="1200" kern="1200">
                <a:solidFill>
                  <a:schemeClr val="tx1">
                    <a:tint val="75000"/>
                  </a:schemeClr>
                </a:solidFill>
                <a:latin typeface="+mn-lt"/>
                <a:ea typeface="+mn-ea"/>
                <a:cs typeface="+mn-cs"/>
              </a:rPr>
              <a:t>10.10.2019</a:t>
            </a:r>
          </a:p>
        </p:txBody>
      </p:sp>
      <p:sp>
        <p:nvSpPr>
          <p:cNvPr id="5" name="Footer Placeholder 4">
            <a:extLst>
              <a:ext uri="{FF2B5EF4-FFF2-40B4-BE49-F238E27FC236}">
                <a16:creationId xmlns:a16="http://schemas.microsoft.com/office/drawing/2014/main" id="{0C67ADB4-6BAE-406E-9B7D-EA9794E2B24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endParaRPr lang="en-US" sz="1200" kern="1200">
              <a:solidFill>
                <a:schemeClr val="tx1">
                  <a:tint val="75000"/>
                </a:schemeClr>
              </a:solidFill>
              <a:latin typeface="+mn-lt"/>
              <a:ea typeface="+mn-ea"/>
              <a:cs typeface="+mn-cs"/>
            </a:endParaRPr>
          </a:p>
        </p:txBody>
      </p:sp>
      <p:sp>
        <p:nvSpPr>
          <p:cNvPr id="6" name="Slide Number Placeholder 5">
            <a:extLst>
              <a:ext uri="{FF2B5EF4-FFF2-40B4-BE49-F238E27FC236}">
                <a16:creationId xmlns:a16="http://schemas.microsoft.com/office/drawing/2014/main" id="{DDC955E7-7170-4D46-8CE9-844959C32D3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27D05F6E-8E07-4698-A545-310384082C9B}" type="slidenum">
              <a:rPr lang="en-US" sz="1200" kern="1200" smtClean="0">
                <a:solidFill>
                  <a:schemeClr val="bg1"/>
                </a:solidFill>
                <a:latin typeface="+mn-lt"/>
                <a:ea typeface="+mn-ea"/>
                <a:cs typeface="+mn-cs"/>
              </a:rPr>
              <a:pPr defTabSz="914400">
                <a:spcAft>
                  <a:spcPts val="600"/>
                </a:spcAft>
              </a:pPr>
              <a:t>13</a:t>
            </a:fld>
            <a:endParaRPr lang="en-US" sz="1200" kern="1200">
              <a:solidFill>
                <a:schemeClr val="bg1"/>
              </a:solidFill>
              <a:latin typeface="+mn-lt"/>
              <a:ea typeface="+mn-ea"/>
              <a:cs typeface="+mn-cs"/>
            </a:endParaRPr>
          </a:p>
        </p:txBody>
      </p:sp>
      <p:pic>
        <p:nvPicPr>
          <p:cNvPr id="20" name="Content Placeholder 19">
            <a:extLst>
              <a:ext uri="{FF2B5EF4-FFF2-40B4-BE49-F238E27FC236}">
                <a16:creationId xmlns:a16="http://schemas.microsoft.com/office/drawing/2014/main" id="{3EEF6AD1-3267-42E2-9016-86CFDCD3B346}"/>
              </a:ext>
            </a:extLst>
          </p:cNvPr>
          <p:cNvPicPr>
            <a:picLocks noGrp="1" noChangeAspect="1"/>
          </p:cNvPicPr>
          <p:nvPr>
            <p:ph idx="1"/>
          </p:nvPr>
        </p:nvPicPr>
        <p:blipFill>
          <a:blip r:embed="rId2"/>
          <a:stretch>
            <a:fillRect/>
          </a:stretch>
        </p:blipFill>
        <p:spPr>
          <a:xfrm>
            <a:off x="4779247" y="1078046"/>
            <a:ext cx="7268374" cy="4315045"/>
          </a:xfrm>
          <a:prstGeom prst="rect">
            <a:avLst/>
          </a:prstGeom>
        </p:spPr>
      </p:pic>
      <p:sp>
        <p:nvSpPr>
          <p:cNvPr id="22" name="TextBox 21">
            <a:extLst>
              <a:ext uri="{FF2B5EF4-FFF2-40B4-BE49-F238E27FC236}">
                <a16:creationId xmlns:a16="http://schemas.microsoft.com/office/drawing/2014/main" id="{823DEF54-D56A-497B-B3AB-70E6A4A969DD}"/>
              </a:ext>
            </a:extLst>
          </p:cNvPr>
          <p:cNvSpPr txBox="1"/>
          <p:nvPr/>
        </p:nvSpPr>
        <p:spPr>
          <a:xfrm>
            <a:off x="4805365" y="5648270"/>
            <a:ext cx="6696070" cy="646331"/>
          </a:xfrm>
          <a:prstGeom prst="rect">
            <a:avLst/>
          </a:prstGeom>
          <a:noFill/>
        </p:spPr>
        <p:txBody>
          <a:bodyPr wrap="square" rtlCol="0">
            <a:spAutoFit/>
          </a:bodyPr>
          <a:lstStyle/>
          <a:p>
            <a:r>
              <a:rPr lang="en-US" dirty="0">
                <a:solidFill>
                  <a:schemeClr val="bg1"/>
                </a:solidFill>
              </a:rPr>
              <a:t>The vertical axis denote what percentage of the gradient update has been applied, 100% corresponds to the endpoint of the update. </a:t>
            </a:r>
          </a:p>
        </p:txBody>
      </p:sp>
      <p:sp>
        <p:nvSpPr>
          <p:cNvPr id="23" name="Slide Number Placeholder 5">
            <a:extLst>
              <a:ext uri="{FF2B5EF4-FFF2-40B4-BE49-F238E27FC236}">
                <a16:creationId xmlns:a16="http://schemas.microsoft.com/office/drawing/2014/main" id="{9AC32AB2-8461-4CD6-BD7D-6899EB7D661C}"/>
              </a:ext>
            </a:extLst>
          </p:cNvPr>
          <p:cNvSpPr txBox="1">
            <a:spLocks/>
          </p:cNvSpPr>
          <p:nvPr/>
        </p:nvSpPr>
        <p:spPr>
          <a:xfrm>
            <a:off x="8805332" y="6294601"/>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27D05F6E-8E07-4698-A545-310384082C9B}" type="slidenum">
              <a:rPr lang="en-US" smtClean="0"/>
              <a:pPr>
                <a:spcAft>
                  <a:spcPts val="600"/>
                </a:spcAft>
              </a:pPr>
              <a:t>13</a:t>
            </a:fld>
            <a:endParaRPr lang="en-US" dirty="0"/>
          </a:p>
        </p:txBody>
      </p:sp>
    </p:spTree>
    <p:extLst>
      <p:ext uri="{BB962C8B-B14F-4D97-AF65-F5344CB8AC3E}">
        <p14:creationId xmlns:p14="http://schemas.microsoft.com/office/powerpoint/2010/main" val="296608257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36322-5738-41D3-89EB-2D6AB40F540D}"/>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dirty="0"/>
              <a:t>Batch normalization and gradients</a:t>
            </a:r>
            <a:endParaRPr lang="en-US" sz="2800" kern="1200" dirty="0">
              <a:latin typeface="+mj-lt"/>
              <a:ea typeface="+mj-ea"/>
              <a:cs typeface="+mj-cs"/>
            </a:endParaRPr>
          </a:p>
        </p:txBody>
      </p:sp>
      <p:sp>
        <p:nvSpPr>
          <p:cNvPr id="20" name="Content Placeholder 19">
            <a:extLst>
              <a:ext uri="{FF2B5EF4-FFF2-40B4-BE49-F238E27FC236}">
                <a16:creationId xmlns:a16="http://schemas.microsoft.com/office/drawing/2014/main" id="{84E5AB3B-8E75-443C-A40A-F62614A834D4}"/>
              </a:ext>
            </a:extLst>
          </p:cNvPr>
          <p:cNvSpPr>
            <a:spLocks noGrp="1"/>
          </p:cNvSpPr>
          <p:nvPr>
            <p:ph idx="1"/>
          </p:nvPr>
        </p:nvSpPr>
        <p:spPr>
          <a:xfrm>
            <a:off x="360485" y="2533137"/>
            <a:ext cx="3789484" cy="3823214"/>
          </a:xfrm>
        </p:spPr>
        <p:txBody>
          <a:bodyPr>
            <a:normAutofit fontScale="47500" lnSpcReduction="20000"/>
          </a:bodyPr>
          <a:lstStyle/>
          <a:p>
            <a:r>
              <a:rPr lang="en-US" sz="2000" dirty="0"/>
              <a:t>Moments as a function of the layer depth after initialization (without BN) in log-scale.</a:t>
            </a:r>
          </a:p>
          <a:p>
            <a:r>
              <a:rPr lang="en-US" sz="2000" dirty="0"/>
              <a:t>The means and variances of channels in the network tend to increase with the depth of the network even at initialization time — suggesting that a substantial part of this growth is data independent.</a:t>
            </a:r>
          </a:p>
          <a:p>
            <a:r>
              <a:rPr lang="en-US" sz="2000" dirty="0"/>
              <a:t>Note that the network transforms normalized inputs into an output that reaches scales of up to 102 for the largest output channels</a:t>
            </a:r>
          </a:p>
          <a:p>
            <a:r>
              <a:rPr lang="en-US" sz="2000" dirty="0"/>
              <a:t>It is natural to suspect that such a dramatic relationship between output and input are responsible for the large gradients </a:t>
            </a:r>
          </a:p>
          <a:p>
            <a:r>
              <a:rPr lang="en-US" sz="2000" dirty="0"/>
              <a:t>To test this intuition, train a Resnet that uses one batch normalization layer only at the very last layer of the network, normalizing the output of the last residual block but no intermediate activation.</a:t>
            </a:r>
          </a:p>
          <a:p>
            <a:r>
              <a:rPr lang="en-US" sz="2000" dirty="0"/>
              <a:t>Such an architecture allows for learning rates up to 0.03 and yields a ﬁnal test accuracy of 90.1% capturing two-thirds of the overall BN improvement </a:t>
            </a:r>
          </a:p>
          <a:p>
            <a:r>
              <a:rPr lang="en-US" sz="2000" dirty="0"/>
              <a:t>This suggests that normalizing the ﬁnal layer of a deep network may be one of the most important contributions of BN.</a:t>
            </a:r>
          </a:p>
          <a:p>
            <a:r>
              <a:rPr lang="en-US" sz="2000" dirty="0"/>
              <a:t>For the ﬁnal output layer corresponding to the classiﬁcation, a large channel mean implies that the network is biased towards the corresponding class.</a:t>
            </a:r>
          </a:p>
          <a:p>
            <a:endParaRPr lang="en-US" sz="2000" dirty="0"/>
          </a:p>
        </p:txBody>
      </p:sp>
      <p:pic>
        <p:nvPicPr>
          <p:cNvPr id="9" name="Content Placeholder 8" descr="A close up of a map&#10;&#10;Description automatically generated">
            <a:extLst>
              <a:ext uri="{FF2B5EF4-FFF2-40B4-BE49-F238E27FC236}">
                <a16:creationId xmlns:a16="http://schemas.microsoft.com/office/drawing/2014/main" id="{1F4B38FD-5076-4FDF-8E15-27BE7586FDFC}"/>
              </a:ext>
            </a:extLst>
          </p:cNvPr>
          <p:cNvPicPr>
            <a:picLocks noChangeAspect="1"/>
          </p:cNvPicPr>
          <p:nvPr/>
        </p:nvPicPr>
        <p:blipFill>
          <a:blip r:embed="rId2"/>
          <a:stretch>
            <a:fillRect/>
          </a:stretch>
        </p:blipFill>
        <p:spPr>
          <a:xfrm>
            <a:off x="4669655" y="173690"/>
            <a:ext cx="7249630" cy="4531020"/>
          </a:xfrm>
          <a:prstGeom prst="rect">
            <a:avLst/>
          </a:prstGeom>
        </p:spPr>
      </p:pic>
      <p:sp>
        <p:nvSpPr>
          <p:cNvPr id="4" name="Date Placeholder 3">
            <a:extLst>
              <a:ext uri="{FF2B5EF4-FFF2-40B4-BE49-F238E27FC236}">
                <a16:creationId xmlns:a16="http://schemas.microsoft.com/office/drawing/2014/main" id="{6BD4CE1B-8C75-4349-8F08-4F9158738DFE}"/>
              </a:ext>
            </a:extLst>
          </p:cNvPr>
          <p:cNvSpPr>
            <a:spLocks noGrp="1"/>
          </p:cNvSpPr>
          <p:nvPr>
            <p:ph type="dt" sz="half" idx="10"/>
          </p:nvPr>
        </p:nvSpPr>
        <p:spPr>
          <a:xfrm>
            <a:off x="643468" y="6356350"/>
            <a:ext cx="1686264" cy="365125"/>
          </a:xfrm>
        </p:spPr>
        <p:txBody>
          <a:bodyPr vert="horz" lIns="91440" tIns="45720" rIns="91440" bIns="45720" rtlCol="0">
            <a:normAutofit/>
          </a:bodyPr>
          <a:lstStyle/>
          <a:p>
            <a:pPr defTabSz="914400">
              <a:spcAft>
                <a:spcPts val="600"/>
              </a:spcAft>
            </a:pPr>
            <a:r>
              <a:rPr lang="en-US" sz="1200" kern="1200" dirty="0">
                <a:latin typeface="+mn-lt"/>
                <a:ea typeface="+mn-ea"/>
                <a:cs typeface="+mn-cs"/>
              </a:rPr>
              <a:t>10.10.2019</a:t>
            </a:r>
          </a:p>
        </p:txBody>
      </p:sp>
      <p:sp>
        <p:nvSpPr>
          <p:cNvPr id="5" name="Footer Placeholder 4">
            <a:extLst>
              <a:ext uri="{FF2B5EF4-FFF2-40B4-BE49-F238E27FC236}">
                <a16:creationId xmlns:a16="http://schemas.microsoft.com/office/drawing/2014/main" id="{0C67ADB4-6BAE-406E-9B7D-EA9794E2B24E}"/>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defTabSz="914400"/>
            <a:endParaRPr lang="en-US" kern="1200">
              <a:latin typeface="+mn-lt"/>
              <a:ea typeface="+mn-ea"/>
              <a:cs typeface="+mn-cs"/>
            </a:endParaRPr>
          </a:p>
        </p:txBody>
      </p:sp>
      <p:sp>
        <p:nvSpPr>
          <p:cNvPr id="6" name="Slide Number Placeholder 5">
            <a:extLst>
              <a:ext uri="{FF2B5EF4-FFF2-40B4-BE49-F238E27FC236}">
                <a16:creationId xmlns:a16="http://schemas.microsoft.com/office/drawing/2014/main" id="{DDC955E7-7170-4D46-8CE9-844959C32D3D}"/>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defTabSz="914400">
              <a:spcAft>
                <a:spcPts val="600"/>
              </a:spcAft>
            </a:pPr>
            <a:fld id="{27D05F6E-8E07-4698-A545-310384082C9B}" type="slidenum">
              <a:rPr lang="en-US" sz="1200" kern="1200" smtClean="0">
                <a:solidFill>
                  <a:schemeClr val="bg1"/>
                </a:solidFill>
                <a:latin typeface="+mn-lt"/>
                <a:ea typeface="+mn-ea"/>
                <a:cs typeface="+mn-cs"/>
              </a:rPr>
              <a:pPr defTabSz="914400">
                <a:spcAft>
                  <a:spcPts val="600"/>
                </a:spcAft>
              </a:pPr>
              <a:t>14</a:t>
            </a:fld>
            <a:endParaRPr lang="en-US" sz="1200" kern="1200" dirty="0">
              <a:solidFill>
                <a:schemeClr val="bg1"/>
              </a:solidFill>
              <a:latin typeface="+mn-lt"/>
              <a:ea typeface="+mn-ea"/>
              <a:cs typeface="+mn-cs"/>
            </a:endParaRPr>
          </a:p>
        </p:txBody>
      </p:sp>
      <p:sp>
        <p:nvSpPr>
          <p:cNvPr id="11" name="Content Placeholder 12">
            <a:extLst>
              <a:ext uri="{FF2B5EF4-FFF2-40B4-BE49-F238E27FC236}">
                <a16:creationId xmlns:a16="http://schemas.microsoft.com/office/drawing/2014/main" id="{34D13D30-D7A2-4311-BC16-B5E51A48CF68}"/>
              </a:ext>
            </a:extLst>
          </p:cNvPr>
          <p:cNvSpPr txBox="1">
            <a:spLocks/>
          </p:cNvSpPr>
          <p:nvPr/>
        </p:nvSpPr>
        <p:spPr>
          <a:xfrm>
            <a:off x="643468" y="2638043"/>
            <a:ext cx="3363974" cy="341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82A63BDD-09BF-4F8D-81FF-73B47C18DB79}"/>
              </a:ext>
            </a:extLst>
          </p:cNvPr>
          <p:cNvSpPr txBox="1"/>
          <p:nvPr/>
        </p:nvSpPr>
        <p:spPr>
          <a:xfrm>
            <a:off x="4797992" y="4791866"/>
            <a:ext cx="7394008" cy="1477328"/>
          </a:xfrm>
          <a:prstGeom prst="rect">
            <a:avLst/>
          </a:prstGeom>
          <a:noFill/>
        </p:spPr>
        <p:txBody>
          <a:bodyPr wrap="square" rtlCol="0">
            <a:spAutoFit/>
          </a:bodyPr>
          <a:lstStyle/>
          <a:p>
            <a:r>
              <a:rPr lang="en-US" dirty="0">
                <a:solidFill>
                  <a:schemeClr val="bg1"/>
                </a:solidFill>
              </a:rPr>
              <a:t>Average channel means and variances as a function of network depth at initialization (error bars show standard deviations).</a:t>
            </a:r>
          </a:p>
          <a:p>
            <a:r>
              <a:rPr lang="en-US" dirty="0">
                <a:solidFill>
                  <a:schemeClr val="bg1"/>
                </a:solidFill>
              </a:rPr>
              <a:t> The batch normalized network the mean and variances stays relatively constant throughout the network. For an unnormalized network, they seem to grow almost exponentially with depth.</a:t>
            </a:r>
          </a:p>
        </p:txBody>
      </p:sp>
    </p:spTree>
    <p:extLst>
      <p:ext uri="{BB962C8B-B14F-4D97-AF65-F5344CB8AC3E}">
        <p14:creationId xmlns:p14="http://schemas.microsoft.com/office/powerpoint/2010/main" val="362173101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36322-5738-41D3-89EB-2D6AB40F540D}"/>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dirty="0"/>
              <a:t>Batch normalization and gradients</a:t>
            </a:r>
            <a:endParaRPr lang="en-US" sz="2800" kern="1200" dirty="0">
              <a:latin typeface="+mj-lt"/>
              <a:ea typeface="+mj-ea"/>
              <a:cs typeface="+mj-cs"/>
            </a:endParaRPr>
          </a:p>
        </p:txBody>
      </p:sp>
      <p:sp>
        <p:nvSpPr>
          <p:cNvPr id="20" name="Content Placeholder 19">
            <a:extLst>
              <a:ext uri="{FF2B5EF4-FFF2-40B4-BE49-F238E27FC236}">
                <a16:creationId xmlns:a16="http://schemas.microsoft.com/office/drawing/2014/main" id="{84E5AB3B-8E75-443C-A40A-F62614A834D4}"/>
              </a:ext>
            </a:extLst>
          </p:cNvPr>
          <p:cNvSpPr>
            <a:spLocks noGrp="1"/>
          </p:cNvSpPr>
          <p:nvPr>
            <p:ph idx="1"/>
          </p:nvPr>
        </p:nvSpPr>
        <p:spPr>
          <a:xfrm>
            <a:off x="395654" y="2365131"/>
            <a:ext cx="4000500" cy="4158761"/>
          </a:xfrm>
        </p:spPr>
        <p:txBody>
          <a:bodyPr>
            <a:normAutofit fontScale="47500" lnSpcReduction="20000"/>
          </a:bodyPr>
          <a:lstStyle/>
          <a:p>
            <a:r>
              <a:rPr lang="en-US" sz="2000" dirty="0"/>
              <a:t>A yellow entry indicates that the gradient is positive, and the step along the negative gradient would decrease the prediction strength of this class for this particular image.</a:t>
            </a:r>
          </a:p>
          <a:p>
            <a:r>
              <a:rPr lang="en-US" sz="2000" dirty="0"/>
              <a:t>A dark blue entry indicates a negative gradient, indicating that this particular class prediction should be strengthened. </a:t>
            </a:r>
          </a:p>
          <a:p>
            <a:r>
              <a:rPr lang="en-US" sz="2000" dirty="0"/>
              <a:t> Each row contains one dark blue entry, which corresponds to the true class of this particular image (as initially all predictions are arbitrary). </a:t>
            </a:r>
          </a:p>
          <a:p>
            <a:r>
              <a:rPr lang="en-US" sz="2000" dirty="0"/>
              <a:t>A striking observation is the distinctly yellow column in the left heatmap (network without BN). </a:t>
            </a:r>
          </a:p>
          <a:p>
            <a:r>
              <a:rPr lang="en-US" sz="2000" dirty="0"/>
              <a:t>This indicates that after initialization the network tends to almost always predict the same (typically wrong) class, which is then corrected with a strong gradient update</a:t>
            </a:r>
          </a:p>
          <a:p>
            <a:r>
              <a:rPr lang="en-US" sz="2000" dirty="0"/>
              <a:t>In contrast, the network with BN does not exhibit the same behavior, instead positive gradients are distributed throughout all classes.</a:t>
            </a:r>
          </a:p>
          <a:p>
            <a:r>
              <a:rPr lang="en-US" sz="2000" dirty="0"/>
              <a:t>Figure </a:t>
            </a:r>
            <a:r>
              <a:rPr lang="en-US" sz="2000" dirty="0" err="1"/>
              <a:t>heds</a:t>
            </a:r>
            <a:r>
              <a:rPr lang="en-US" sz="2000" dirty="0"/>
              <a:t> light onto why the gradients of networks without BN tend to be so large in the ﬁnal layers:</a:t>
            </a:r>
          </a:p>
          <a:p>
            <a:pPr lvl="1"/>
            <a:r>
              <a:rPr lang="en-US" sz="1600" dirty="0"/>
              <a:t> the rows of the heatmap (corresponding to different images in the mini-batch) are highly correlated </a:t>
            </a:r>
          </a:p>
          <a:p>
            <a:pPr lvl="1"/>
            <a:r>
              <a:rPr lang="en-US" sz="1600" dirty="0"/>
              <a:t> Especially the gradients in the last column are positive for almost all images (the only exceptions being those image that truly belong to this particular class label).</a:t>
            </a:r>
          </a:p>
          <a:p>
            <a:r>
              <a:rPr lang="en-US" sz="2000" dirty="0"/>
              <a:t>The gradients, summed across all images in the minibatch, therefore consist of a sum of terms with matching signs and yield large absolute values.</a:t>
            </a:r>
          </a:p>
          <a:p>
            <a:r>
              <a:rPr lang="en-US" sz="2000" dirty="0"/>
              <a:t>these gradients differ little across inputs, suggesting that most of the optimization work is done to rectify a bad initial state rather than learning from the data.</a:t>
            </a:r>
          </a:p>
          <a:p>
            <a:endParaRPr lang="en-US" sz="2000" dirty="0"/>
          </a:p>
        </p:txBody>
      </p:sp>
      <p:sp>
        <p:nvSpPr>
          <p:cNvPr id="4" name="Date Placeholder 3">
            <a:extLst>
              <a:ext uri="{FF2B5EF4-FFF2-40B4-BE49-F238E27FC236}">
                <a16:creationId xmlns:a16="http://schemas.microsoft.com/office/drawing/2014/main" id="{6BD4CE1B-8C75-4349-8F08-4F9158738DFE}"/>
              </a:ext>
            </a:extLst>
          </p:cNvPr>
          <p:cNvSpPr>
            <a:spLocks noGrp="1"/>
          </p:cNvSpPr>
          <p:nvPr>
            <p:ph type="dt" sz="half" idx="10"/>
          </p:nvPr>
        </p:nvSpPr>
        <p:spPr>
          <a:xfrm>
            <a:off x="643468" y="6356350"/>
            <a:ext cx="1686264" cy="365125"/>
          </a:xfrm>
        </p:spPr>
        <p:txBody>
          <a:bodyPr vert="horz" lIns="91440" tIns="45720" rIns="91440" bIns="45720" rtlCol="0">
            <a:normAutofit/>
          </a:bodyPr>
          <a:lstStyle/>
          <a:p>
            <a:pPr defTabSz="914400">
              <a:spcAft>
                <a:spcPts val="600"/>
              </a:spcAft>
            </a:pPr>
            <a:r>
              <a:rPr lang="en-US" sz="1200" kern="1200" dirty="0">
                <a:latin typeface="+mn-lt"/>
                <a:ea typeface="+mn-ea"/>
                <a:cs typeface="+mn-cs"/>
              </a:rPr>
              <a:t>10.10.2019</a:t>
            </a:r>
          </a:p>
        </p:txBody>
      </p:sp>
      <p:sp>
        <p:nvSpPr>
          <p:cNvPr id="5" name="Footer Placeholder 4">
            <a:extLst>
              <a:ext uri="{FF2B5EF4-FFF2-40B4-BE49-F238E27FC236}">
                <a16:creationId xmlns:a16="http://schemas.microsoft.com/office/drawing/2014/main" id="{0C67ADB4-6BAE-406E-9B7D-EA9794E2B24E}"/>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defTabSz="914400"/>
            <a:endParaRPr lang="en-US" kern="1200">
              <a:latin typeface="+mn-lt"/>
              <a:ea typeface="+mn-ea"/>
              <a:cs typeface="+mn-cs"/>
            </a:endParaRPr>
          </a:p>
        </p:txBody>
      </p:sp>
      <p:sp>
        <p:nvSpPr>
          <p:cNvPr id="6" name="Slide Number Placeholder 5">
            <a:extLst>
              <a:ext uri="{FF2B5EF4-FFF2-40B4-BE49-F238E27FC236}">
                <a16:creationId xmlns:a16="http://schemas.microsoft.com/office/drawing/2014/main" id="{DDC955E7-7170-4D46-8CE9-844959C32D3D}"/>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defTabSz="914400">
              <a:spcAft>
                <a:spcPts val="600"/>
              </a:spcAft>
            </a:pPr>
            <a:fld id="{27D05F6E-8E07-4698-A545-310384082C9B}" type="slidenum">
              <a:rPr lang="en-US" sz="1200" kern="1200" smtClean="0">
                <a:solidFill>
                  <a:schemeClr val="bg1"/>
                </a:solidFill>
                <a:latin typeface="+mn-lt"/>
                <a:ea typeface="+mn-ea"/>
                <a:cs typeface="+mn-cs"/>
              </a:rPr>
              <a:pPr defTabSz="914400">
                <a:spcAft>
                  <a:spcPts val="600"/>
                </a:spcAft>
              </a:pPr>
              <a:t>15</a:t>
            </a:fld>
            <a:endParaRPr lang="en-US" sz="1200" kern="1200" dirty="0">
              <a:solidFill>
                <a:schemeClr val="bg1"/>
              </a:solidFill>
              <a:latin typeface="+mn-lt"/>
              <a:ea typeface="+mn-ea"/>
              <a:cs typeface="+mn-cs"/>
            </a:endParaRPr>
          </a:p>
        </p:txBody>
      </p:sp>
      <p:sp>
        <p:nvSpPr>
          <p:cNvPr id="11" name="Content Placeholder 12">
            <a:extLst>
              <a:ext uri="{FF2B5EF4-FFF2-40B4-BE49-F238E27FC236}">
                <a16:creationId xmlns:a16="http://schemas.microsoft.com/office/drawing/2014/main" id="{34D13D30-D7A2-4311-BC16-B5E51A48CF68}"/>
              </a:ext>
            </a:extLst>
          </p:cNvPr>
          <p:cNvSpPr txBox="1">
            <a:spLocks/>
          </p:cNvSpPr>
          <p:nvPr/>
        </p:nvSpPr>
        <p:spPr>
          <a:xfrm>
            <a:off x="643468" y="2638043"/>
            <a:ext cx="3363974" cy="341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82A63BDD-09BF-4F8D-81FF-73B47C18DB79}"/>
              </a:ext>
            </a:extLst>
          </p:cNvPr>
          <p:cNvSpPr txBox="1"/>
          <p:nvPr/>
        </p:nvSpPr>
        <p:spPr>
          <a:xfrm>
            <a:off x="4797992" y="4474595"/>
            <a:ext cx="7394008" cy="2308324"/>
          </a:xfrm>
          <a:prstGeom prst="rect">
            <a:avLst/>
          </a:prstGeom>
          <a:noFill/>
        </p:spPr>
        <p:txBody>
          <a:bodyPr wrap="square" rtlCol="0">
            <a:spAutoFit/>
          </a:bodyPr>
          <a:lstStyle/>
          <a:p>
            <a:r>
              <a:rPr lang="en-US" dirty="0">
                <a:solidFill>
                  <a:schemeClr val="bg1"/>
                </a:solidFill>
              </a:rPr>
              <a:t>A heat map of the output gradients in the ﬁnal classiﬁcation layer after initialization. The columns correspond to a classes and the rows to images in the mini-batch.</a:t>
            </a:r>
          </a:p>
          <a:p>
            <a:r>
              <a:rPr lang="en-US" dirty="0">
                <a:solidFill>
                  <a:schemeClr val="bg1"/>
                </a:solidFill>
              </a:rPr>
              <a:t> For an unnormalized network (left), it is evident that the network consistently predicts one speciﬁc class (very right column), irrespective of the input. As a result, the gradients are highly correlated. </a:t>
            </a:r>
          </a:p>
          <a:p>
            <a:r>
              <a:rPr lang="en-US" dirty="0">
                <a:solidFill>
                  <a:schemeClr val="bg1"/>
                </a:solidFill>
              </a:rPr>
              <a:t>For a batch normalized network, the dependence upon the input is much larger.</a:t>
            </a:r>
          </a:p>
        </p:txBody>
      </p:sp>
      <p:pic>
        <p:nvPicPr>
          <p:cNvPr id="3" name="Picture 2">
            <a:extLst>
              <a:ext uri="{FF2B5EF4-FFF2-40B4-BE49-F238E27FC236}">
                <a16:creationId xmlns:a16="http://schemas.microsoft.com/office/drawing/2014/main" id="{0B447514-B9AA-4E3C-AD96-CCB6AC3D75CD}"/>
              </a:ext>
            </a:extLst>
          </p:cNvPr>
          <p:cNvPicPr>
            <a:picLocks noChangeAspect="1"/>
          </p:cNvPicPr>
          <p:nvPr/>
        </p:nvPicPr>
        <p:blipFill>
          <a:blip r:embed="rId2"/>
          <a:stretch>
            <a:fillRect/>
          </a:stretch>
        </p:blipFill>
        <p:spPr>
          <a:xfrm>
            <a:off x="4669654" y="1116973"/>
            <a:ext cx="7307929" cy="2658205"/>
          </a:xfrm>
          <a:prstGeom prst="rect">
            <a:avLst/>
          </a:prstGeom>
        </p:spPr>
      </p:pic>
    </p:spTree>
    <p:extLst>
      <p:ext uri="{BB962C8B-B14F-4D97-AF65-F5344CB8AC3E}">
        <p14:creationId xmlns:p14="http://schemas.microsoft.com/office/powerpoint/2010/main" val="13259141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36322-5738-41D3-89EB-2D6AB40F540D}"/>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dirty="0"/>
              <a:t>Gradients of convolutional parameters</a:t>
            </a:r>
            <a:endParaRPr lang="en-US" sz="2800" kern="1200" dirty="0">
              <a:latin typeface="+mj-lt"/>
              <a:ea typeface="+mj-ea"/>
              <a:cs typeface="+mj-cs"/>
            </a:endParaRPr>
          </a:p>
        </p:txBody>
      </p:sp>
      <p:sp>
        <p:nvSpPr>
          <p:cNvPr id="20" name="Content Placeholder 19">
            <a:extLst>
              <a:ext uri="{FF2B5EF4-FFF2-40B4-BE49-F238E27FC236}">
                <a16:creationId xmlns:a16="http://schemas.microsoft.com/office/drawing/2014/main" id="{84E5AB3B-8E75-443C-A40A-F62614A834D4}"/>
              </a:ext>
            </a:extLst>
          </p:cNvPr>
          <p:cNvSpPr>
            <a:spLocks noGrp="1"/>
          </p:cNvSpPr>
          <p:nvPr>
            <p:ph idx="1"/>
          </p:nvPr>
        </p:nvSpPr>
        <p:spPr>
          <a:xfrm>
            <a:off x="386861" y="2540977"/>
            <a:ext cx="3930161" cy="3815373"/>
          </a:xfrm>
        </p:spPr>
        <p:txBody>
          <a:bodyPr>
            <a:normAutofit fontScale="62500" lnSpcReduction="20000"/>
          </a:bodyPr>
          <a:lstStyle/>
          <a:p>
            <a:r>
              <a:rPr lang="en-US" sz="2000" dirty="0"/>
              <a:t>We observe that the gradients in the last layer can be dominated by some arbitrary bias towards a particular class. </a:t>
            </a:r>
          </a:p>
          <a:p>
            <a:r>
              <a:rPr lang="en-US" sz="2000" dirty="0"/>
              <a:t>Can a similar reason explain why the gradients for convolutional weights are larger for unnormalized networks.</a:t>
            </a:r>
          </a:p>
          <a:p>
            <a:r>
              <a:rPr lang="en-US" sz="2000" dirty="0"/>
              <a:t>For an unnormalized networks the absolute value of (4) and the sum of the absolute values of the summands generally agree to within a factor 2 or less.</a:t>
            </a:r>
          </a:p>
          <a:p>
            <a:r>
              <a:rPr lang="en-US" sz="2000" dirty="0"/>
              <a:t>For a batch normalized network, these expressions differ by a factor of 10^2, which explains the stark difference in gradient magnitude between normalized and unnormalized networks observed in Figure 2.</a:t>
            </a:r>
          </a:p>
          <a:p>
            <a:r>
              <a:rPr lang="en-US" sz="2000" dirty="0"/>
              <a:t>These results suggest that for an unnormalized network, the summands in are similar across both spatial dimensions and examples within a batch.</a:t>
            </a:r>
          </a:p>
          <a:p>
            <a:pPr lvl="1"/>
            <a:r>
              <a:rPr lang="en-US" sz="1600" dirty="0"/>
              <a:t> They encode information that is neither input-dependent or dependent upon spatial dimensions, and argue that the learning rate would be limited by the large input-independent gradient component and that it might be too small for the input-dependent component.</a:t>
            </a:r>
          </a:p>
        </p:txBody>
      </p:sp>
      <p:sp>
        <p:nvSpPr>
          <p:cNvPr id="4" name="Date Placeholder 3">
            <a:extLst>
              <a:ext uri="{FF2B5EF4-FFF2-40B4-BE49-F238E27FC236}">
                <a16:creationId xmlns:a16="http://schemas.microsoft.com/office/drawing/2014/main" id="{6BD4CE1B-8C75-4349-8F08-4F9158738DFE}"/>
              </a:ext>
            </a:extLst>
          </p:cNvPr>
          <p:cNvSpPr>
            <a:spLocks noGrp="1"/>
          </p:cNvSpPr>
          <p:nvPr>
            <p:ph type="dt" sz="half" idx="10"/>
          </p:nvPr>
        </p:nvSpPr>
        <p:spPr>
          <a:xfrm>
            <a:off x="643468" y="6356350"/>
            <a:ext cx="1686264" cy="365125"/>
          </a:xfrm>
        </p:spPr>
        <p:txBody>
          <a:bodyPr vert="horz" lIns="91440" tIns="45720" rIns="91440" bIns="45720" rtlCol="0">
            <a:normAutofit/>
          </a:bodyPr>
          <a:lstStyle/>
          <a:p>
            <a:pPr defTabSz="914400">
              <a:spcAft>
                <a:spcPts val="600"/>
              </a:spcAft>
            </a:pPr>
            <a:r>
              <a:rPr lang="en-US" sz="1200" kern="1200" dirty="0">
                <a:latin typeface="+mn-lt"/>
                <a:ea typeface="+mn-ea"/>
                <a:cs typeface="+mn-cs"/>
              </a:rPr>
              <a:t>10.10.2019</a:t>
            </a:r>
          </a:p>
        </p:txBody>
      </p:sp>
      <p:sp>
        <p:nvSpPr>
          <p:cNvPr id="5" name="Footer Placeholder 4">
            <a:extLst>
              <a:ext uri="{FF2B5EF4-FFF2-40B4-BE49-F238E27FC236}">
                <a16:creationId xmlns:a16="http://schemas.microsoft.com/office/drawing/2014/main" id="{0C67ADB4-6BAE-406E-9B7D-EA9794E2B24E}"/>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defTabSz="914400"/>
            <a:endParaRPr lang="en-US" kern="1200">
              <a:latin typeface="+mn-lt"/>
              <a:ea typeface="+mn-ea"/>
              <a:cs typeface="+mn-cs"/>
            </a:endParaRPr>
          </a:p>
        </p:txBody>
      </p:sp>
      <p:sp>
        <p:nvSpPr>
          <p:cNvPr id="6" name="Slide Number Placeholder 5">
            <a:extLst>
              <a:ext uri="{FF2B5EF4-FFF2-40B4-BE49-F238E27FC236}">
                <a16:creationId xmlns:a16="http://schemas.microsoft.com/office/drawing/2014/main" id="{DDC955E7-7170-4D46-8CE9-844959C32D3D}"/>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defTabSz="914400">
              <a:spcAft>
                <a:spcPts val="600"/>
              </a:spcAft>
            </a:pPr>
            <a:fld id="{27D05F6E-8E07-4698-A545-310384082C9B}" type="slidenum">
              <a:rPr lang="en-US" sz="1200" kern="1200" smtClean="0">
                <a:solidFill>
                  <a:schemeClr val="bg1"/>
                </a:solidFill>
                <a:latin typeface="+mn-lt"/>
                <a:ea typeface="+mn-ea"/>
                <a:cs typeface="+mn-cs"/>
              </a:rPr>
              <a:pPr defTabSz="914400">
                <a:spcAft>
                  <a:spcPts val="600"/>
                </a:spcAft>
              </a:pPr>
              <a:t>16</a:t>
            </a:fld>
            <a:endParaRPr lang="en-US" sz="1200" kern="1200">
              <a:solidFill>
                <a:schemeClr val="bg1"/>
              </a:solidFill>
              <a:latin typeface="+mn-lt"/>
              <a:ea typeface="+mn-ea"/>
              <a:cs typeface="+mn-cs"/>
            </a:endParaRPr>
          </a:p>
        </p:txBody>
      </p:sp>
      <p:sp>
        <p:nvSpPr>
          <p:cNvPr id="11" name="Content Placeholder 12">
            <a:extLst>
              <a:ext uri="{FF2B5EF4-FFF2-40B4-BE49-F238E27FC236}">
                <a16:creationId xmlns:a16="http://schemas.microsoft.com/office/drawing/2014/main" id="{34D13D30-D7A2-4311-BC16-B5E51A48CF68}"/>
              </a:ext>
            </a:extLst>
          </p:cNvPr>
          <p:cNvSpPr txBox="1">
            <a:spLocks/>
          </p:cNvSpPr>
          <p:nvPr/>
        </p:nvSpPr>
        <p:spPr>
          <a:xfrm>
            <a:off x="254977" y="2406315"/>
            <a:ext cx="4387360" cy="3950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82A63BDD-09BF-4F8D-81FF-73B47C18DB79}"/>
              </a:ext>
            </a:extLst>
          </p:cNvPr>
          <p:cNvSpPr txBox="1"/>
          <p:nvPr/>
        </p:nvSpPr>
        <p:spPr>
          <a:xfrm>
            <a:off x="4669655" y="136525"/>
            <a:ext cx="7394008" cy="1754326"/>
          </a:xfrm>
          <a:prstGeom prst="rect">
            <a:avLst/>
          </a:prstGeom>
          <a:noFill/>
        </p:spPr>
        <p:txBody>
          <a:bodyPr wrap="square" rtlCol="0">
            <a:spAutoFit/>
          </a:bodyPr>
          <a:lstStyle/>
          <a:p>
            <a:r>
              <a:rPr lang="en-US" dirty="0">
                <a:solidFill>
                  <a:schemeClr val="bg1"/>
                </a:solidFill>
              </a:rPr>
              <a:t> Gradients of a convolutional kernel as described in at initialization. The table compares the absolute value of the sum of gradients, and the sum of absolute values. Without BN these two terms are similar in magnitude, suggesting that the summands have matching signs throughout and are largely data independent. For a batch normalized network, those two differ by about two orders of magnitude.</a:t>
            </a:r>
          </a:p>
        </p:txBody>
      </p:sp>
      <p:pic>
        <p:nvPicPr>
          <p:cNvPr id="7" name="Picture 6">
            <a:extLst>
              <a:ext uri="{FF2B5EF4-FFF2-40B4-BE49-F238E27FC236}">
                <a16:creationId xmlns:a16="http://schemas.microsoft.com/office/drawing/2014/main" id="{EF4A378F-9BF0-4551-A4B2-9591DEFB6E20}"/>
              </a:ext>
            </a:extLst>
          </p:cNvPr>
          <p:cNvPicPr>
            <a:picLocks noChangeAspect="1"/>
          </p:cNvPicPr>
          <p:nvPr/>
        </p:nvPicPr>
        <p:blipFill>
          <a:blip r:embed="rId2"/>
          <a:stretch>
            <a:fillRect/>
          </a:stretch>
        </p:blipFill>
        <p:spPr>
          <a:xfrm>
            <a:off x="4712277" y="2406315"/>
            <a:ext cx="7308764" cy="2277979"/>
          </a:xfrm>
          <a:prstGeom prst="rect">
            <a:avLst/>
          </a:prstGeom>
        </p:spPr>
      </p:pic>
      <p:pic>
        <p:nvPicPr>
          <p:cNvPr id="9" name="Picture 8">
            <a:extLst>
              <a:ext uri="{FF2B5EF4-FFF2-40B4-BE49-F238E27FC236}">
                <a16:creationId xmlns:a16="http://schemas.microsoft.com/office/drawing/2014/main" id="{70FE2D8A-8E0C-43BF-874F-825F82AF5FA7}"/>
              </a:ext>
            </a:extLst>
          </p:cNvPr>
          <p:cNvPicPr>
            <a:picLocks noChangeAspect="1"/>
          </p:cNvPicPr>
          <p:nvPr/>
        </p:nvPicPr>
        <p:blipFill>
          <a:blip r:embed="rId3"/>
          <a:stretch>
            <a:fillRect/>
          </a:stretch>
        </p:blipFill>
        <p:spPr>
          <a:xfrm>
            <a:off x="6070298" y="4718205"/>
            <a:ext cx="5080604" cy="963105"/>
          </a:xfrm>
          <a:prstGeom prst="rect">
            <a:avLst/>
          </a:prstGeom>
        </p:spPr>
      </p:pic>
    </p:spTree>
    <p:extLst>
      <p:ext uri="{BB962C8B-B14F-4D97-AF65-F5344CB8AC3E}">
        <p14:creationId xmlns:p14="http://schemas.microsoft.com/office/powerpoint/2010/main" val="294072069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36322-5738-41D3-89EB-2D6AB40F540D}"/>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dirty="0"/>
              <a:t>Gradients of convolutional parameters</a:t>
            </a:r>
            <a:endParaRPr lang="en-US" sz="2800" kern="1200" dirty="0">
              <a:latin typeface="+mj-lt"/>
              <a:ea typeface="+mj-ea"/>
              <a:cs typeface="+mj-cs"/>
            </a:endParaRPr>
          </a:p>
        </p:txBody>
      </p:sp>
      <p:sp>
        <p:nvSpPr>
          <p:cNvPr id="20" name="Content Placeholder 19">
            <a:extLst>
              <a:ext uri="{FF2B5EF4-FFF2-40B4-BE49-F238E27FC236}">
                <a16:creationId xmlns:a16="http://schemas.microsoft.com/office/drawing/2014/main" id="{84E5AB3B-8E75-443C-A40A-F62614A834D4}"/>
              </a:ext>
            </a:extLst>
          </p:cNvPr>
          <p:cNvSpPr>
            <a:spLocks noGrp="1"/>
          </p:cNvSpPr>
          <p:nvPr>
            <p:ph idx="1"/>
          </p:nvPr>
        </p:nvSpPr>
        <p:spPr>
          <a:xfrm>
            <a:off x="643468" y="2638043"/>
            <a:ext cx="3363974" cy="3415623"/>
          </a:xfrm>
        </p:spPr>
        <p:txBody>
          <a:bodyPr>
            <a:normAutofit fontScale="62500" lnSpcReduction="20000"/>
          </a:bodyPr>
          <a:lstStyle/>
          <a:p>
            <a:r>
              <a:rPr lang="en-US" sz="2000" dirty="0"/>
              <a:t>Table suggests that for an unnormalized network the gradients are similar across spatial dimensions and images within a batch. It’s unclear however how they vary across the input/output channels </a:t>
            </a:r>
            <a:r>
              <a:rPr lang="en-US" sz="2000" dirty="0" err="1"/>
              <a:t>i</a:t>
            </a:r>
            <a:r>
              <a:rPr lang="en-US" sz="2000" dirty="0"/>
              <a:t>, o.</a:t>
            </a:r>
          </a:p>
          <a:p>
            <a:r>
              <a:rPr lang="en-US" sz="2000" dirty="0"/>
              <a:t>To study this we consider the matrix M at initialization, which intuitively measures the average gradient magnitude of kernel parameters between input channel </a:t>
            </a:r>
            <a:r>
              <a:rPr lang="en-US" sz="2000" dirty="0" err="1"/>
              <a:t>i</a:t>
            </a:r>
            <a:r>
              <a:rPr lang="en-US" sz="2000" dirty="0"/>
              <a:t> and output channel o</a:t>
            </a:r>
          </a:p>
          <a:p>
            <a:r>
              <a:rPr lang="en-US" sz="2000" dirty="0"/>
              <a:t>The heatmap shows a clear trend that some channels constantly are associated with larger gradients while others have extremely small gradients by comparison. Since some channels have large means, we expect that weights outgoing from such channels would have large gradients which would explain the structure</a:t>
            </a:r>
          </a:p>
        </p:txBody>
      </p:sp>
      <p:sp>
        <p:nvSpPr>
          <p:cNvPr id="4" name="Date Placeholder 3">
            <a:extLst>
              <a:ext uri="{FF2B5EF4-FFF2-40B4-BE49-F238E27FC236}">
                <a16:creationId xmlns:a16="http://schemas.microsoft.com/office/drawing/2014/main" id="{6BD4CE1B-8C75-4349-8F08-4F9158738DFE}"/>
              </a:ext>
            </a:extLst>
          </p:cNvPr>
          <p:cNvSpPr>
            <a:spLocks noGrp="1"/>
          </p:cNvSpPr>
          <p:nvPr>
            <p:ph type="dt" sz="half" idx="10"/>
          </p:nvPr>
        </p:nvSpPr>
        <p:spPr>
          <a:xfrm>
            <a:off x="643468" y="6356350"/>
            <a:ext cx="1686264" cy="365125"/>
          </a:xfrm>
        </p:spPr>
        <p:txBody>
          <a:bodyPr vert="horz" lIns="91440" tIns="45720" rIns="91440" bIns="45720" rtlCol="0">
            <a:normAutofit/>
          </a:bodyPr>
          <a:lstStyle/>
          <a:p>
            <a:pPr defTabSz="914400">
              <a:spcAft>
                <a:spcPts val="600"/>
              </a:spcAft>
            </a:pPr>
            <a:r>
              <a:rPr lang="en-US" sz="1200" kern="1200" dirty="0">
                <a:latin typeface="+mn-lt"/>
                <a:ea typeface="+mn-ea"/>
                <a:cs typeface="+mn-cs"/>
              </a:rPr>
              <a:t>10.10.2019</a:t>
            </a:r>
          </a:p>
        </p:txBody>
      </p:sp>
      <p:sp>
        <p:nvSpPr>
          <p:cNvPr id="5" name="Footer Placeholder 4">
            <a:extLst>
              <a:ext uri="{FF2B5EF4-FFF2-40B4-BE49-F238E27FC236}">
                <a16:creationId xmlns:a16="http://schemas.microsoft.com/office/drawing/2014/main" id="{0C67ADB4-6BAE-406E-9B7D-EA9794E2B24E}"/>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defTabSz="914400"/>
            <a:endParaRPr lang="en-US" kern="1200">
              <a:latin typeface="+mn-lt"/>
              <a:ea typeface="+mn-ea"/>
              <a:cs typeface="+mn-cs"/>
            </a:endParaRPr>
          </a:p>
        </p:txBody>
      </p:sp>
      <p:sp>
        <p:nvSpPr>
          <p:cNvPr id="6" name="Slide Number Placeholder 5">
            <a:extLst>
              <a:ext uri="{FF2B5EF4-FFF2-40B4-BE49-F238E27FC236}">
                <a16:creationId xmlns:a16="http://schemas.microsoft.com/office/drawing/2014/main" id="{DDC955E7-7170-4D46-8CE9-844959C32D3D}"/>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defTabSz="914400">
              <a:spcAft>
                <a:spcPts val="600"/>
              </a:spcAft>
            </a:pPr>
            <a:fld id="{27D05F6E-8E07-4698-A545-310384082C9B}" type="slidenum">
              <a:rPr lang="en-US" sz="1200" kern="1200" smtClean="0">
                <a:solidFill>
                  <a:schemeClr val="bg1"/>
                </a:solidFill>
                <a:latin typeface="+mn-lt"/>
                <a:ea typeface="+mn-ea"/>
                <a:cs typeface="+mn-cs"/>
              </a:rPr>
              <a:pPr defTabSz="914400">
                <a:spcAft>
                  <a:spcPts val="600"/>
                </a:spcAft>
              </a:pPr>
              <a:t>17</a:t>
            </a:fld>
            <a:endParaRPr lang="en-US" sz="1200" kern="1200">
              <a:solidFill>
                <a:schemeClr val="bg1"/>
              </a:solidFill>
              <a:latin typeface="+mn-lt"/>
              <a:ea typeface="+mn-ea"/>
              <a:cs typeface="+mn-cs"/>
            </a:endParaRPr>
          </a:p>
        </p:txBody>
      </p:sp>
      <p:sp>
        <p:nvSpPr>
          <p:cNvPr id="11" name="Content Placeholder 12">
            <a:extLst>
              <a:ext uri="{FF2B5EF4-FFF2-40B4-BE49-F238E27FC236}">
                <a16:creationId xmlns:a16="http://schemas.microsoft.com/office/drawing/2014/main" id="{34D13D30-D7A2-4311-BC16-B5E51A48CF68}"/>
              </a:ext>
            </a:extLst>
          </p:cNvPr>
          <p:cNvSpPr txBox="1">
            <a:spLocks/>
          </p:cNvSpPr>
          <p:nvPr/>
        </p:nvSpPr>
        <p:spPr>
          <a:xfrm>
            <a:off x="643468" y="2638043"/>
            <a:ext cx="3363974" cy="341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82A63BDD-09BF-4F8D-81FF-73B47C18DB79}"/>
              </a:ext>
            </a:extLst>
          </p:cNvPr>
          <p:cNvSpPr txBox="1"/>
          <p:nvPr/>
        </p:nvSpPr>
        <p:spPr>
          <a:xfrm>
            <a:off x="4773353" y="4573746"/>
            <a:ext cx="7394008" cy="1477328"/>
          </a:xfrm>
          <a:prstGeom prst="rect">
            <a:avLst/>
          </a:prstGeom>
          <a:noFill/>
        </p:spPr>
        <p:txBody>
          <a:bodyPr wrap="square" rtlCol="0">
            <a:spAutoFit/>
          </a:bodyPr>
          <a:lstStyle/>
          <a:p>
            <a:r>
              <a:rPr lang="en-US" dirty="0">
                <a:solidFill>
                  <a:schemeClr val="bg1"/>
                </a:solidFill>
              </a:rPr>
              <a:t>Average absolute gradients for parameters between in and out channels for layer 45 at initialization. For an unnormalized network, we observe a dominant low-rank structure. Some in/out-channels have consistently large gradients while others have consistently small gradients. This structure is less  pronounced with batch normalization (right).</a:t>
            </a:r>
          </a:p>
        </p:txBody>
      </p:sp>
      <p:pic>
        <p:nvPicPr>
          <p:cNvPr id="3" name="Picture 2">
            <a:extLst>
              <a:ext uri="{FF2B5EF4-FFF2-40B4-BE49-F238E27FC236}">
                <a16:creationId xmlns:a16="http://schemas.microsoft.com/office/drawing/2014/main" id="{A87CC8ED-4DDE-44C7-A4E8-DCE9BF8B5B50}"/>
              </a:ext>
            </a:extLst>
          </p:cNvPr>
          <p:cNvPicPr>
            <a:picLocks noChangeAspect="1"/>
          </p:cNvPicPr>
          <p:nvPr/>
        </p:nvPicPr>
        <p:blipFill>
          <a:blip r:embed="rId2"/>
          <a:stretch>
            <a:fillRect/>
          </a:stretch>
        </p:blipFill>
        <p:spPr>
          <a:xfrm>
            <a:off x="4773353" y="1329995"/>
            <a:ext cx="7186611" cy="2907136"/>
          </a:xfrm>
          <a:prstGeom prst="rect">
            <a:avLst/>
          </a:prstGeom>
        </p:spPr>
      </p:pic>
    </p:spTree>
    <p:extLst>
      <p:ext uri="{BB962C8B-B14F-4D97-AF65-F5344CB8AC3E}">
        <p14:creationId xmlns:p14="http://schemas.microsoft.com/office/powerpoint/2010/main" val="125344672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36322-5738-41D3-89EB-2D6AB40F540D}"/>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dirty="0"/>
              <a:t> Random initialization</a:t>
            </a:r>
            <a:endParaRPr lang="en-US" sz="2800" kern="1200" dirty="0">
              <a:latin typeface="+mj-lt"/>
              <a:ea typeface="+mj-ea"/>
              <a:cs typeface="+mj-cs"/>
            </a:endParaRPr>
          </a:p>
        </p:txBody>
      </p:sp>
      <p:sp>
        <p:nvSpPr>
          <p:cNvPr id="20" name="Content Placeholder 19">
            <a:extLst>
              <a:ext uri="{FF2B5EF4-FFF2-40B4-BE49-F238E27FC236}">
                <a16:creationId xmlns:a16="http://schemas.microsoft.com/office/drawing/2014/main" id="{84E5AB3B-8E75-443C-A40A-F62614A834D4}"/>
              </a:ext>
            </a:extLst>
          </p:cNvPr>
          <p:cNvSpPr>
            <a:spLocks noGrp="1"/>
          </p:cNvSpPr>
          <p:nvPr>
            <p:ph idx="1"/>
          </p:nvPr>
        </p:nvSpPr>
        <p:spPr>
          <a:xfrm>
            <a:off x="175846" y="2338754"/>
            <a:ext cx="4114800" cy="4176346"/>
          </a:xfrm>
        </p:spPr>
        <p:txBody>
          <a:bodyPr>
            <a:normAutofit/>
          </a:bodyPr>
          <a:lstStyle/>
          <a:p>
            <a:r>
              <a:rPr lang="en-US" sz="800" dirty="0"/>
              <a:t>Argue that the gradient explosion in networks without BN is a natural consequence of random initialization. </a:t>
            </a:r>
          </a:p>
          <a:p>
            <a:r>
              <a:rPr lang="en-US" sz="800" dirty="0"/>
              <a:t>The idea seems to be at odds with the trusted Xavier initialization scheme which is used. Doesn’t such initialization guarantee a network where information ﬂows smoothly between layers? These initialization schemes are generally derived from the desiderata that the variance of channels should be constant when randomization is taken over random weights. We argue that this condition is too weak.</a:t>
            </a:r>
          </a:p>
          <a:p>
            <a:r>
              <a:rPr lang="en-US" sz="800" dirty="0"/>
              <a:t>Let us consider a simple toy model: a linear feed-forward neural network where At ... A2A1x = y, for weight matrices A1, A2...An</a:t>
            </a:r>
          </a:p>
          <a:p>
            <a:r>
              <a:rPr lang="en-US" sz="800" dirty="0"/>
              <a:t>Now, if the matrices are initialized randomly, the network can simply be described by a product of random matrices. Such products have recently garnered attention in the ﬁeld of random matrix theory, from which we have the following recent result due to</a:t>
            </a:r>
          </a:p>
          <a:p>
            <a:r>
              <a:rPr lang="en-US" sz="800" dirty="0"/>
              <a:t>A closer look at reveals that the distribution blows up as x−M/(M+1) nears the origin, and that the largest singular value scales as O(M) for large matrices. </a:t>
            </a:r>
          </a:p>
          <a:p>
            <a:r>
              <a:rPr lang="en-US" sz="800" dirty="0"/>
              <a:t> By multiplying more matrices, which represents a deeper linear network, the singular values distribution becomes signiﬁcantly more heavy-tailed.</a:t>
            </a:r>
          </a:p>
          <a:p>
            <a:r>
              <a:rPr lang="en-US" sz="800" dirty="0"/>
              <a:t>Intuitively this means that the ratio between the largest and smallest singular value (the condition number) will increase with depth</a:t>
            </a:r>
          </a:p>
        </p:txBody>
      </p:sp>
      <p:pic>
        <p:nvPicPr>
          <p:cNvPr id="7" name="Picture 6">
            <a:extLst>
              <a:ext uri="{FF2B5EF4-FFF2-40B4-BE49-F238E27FC236}">
                <a16:creationId xmlns:a16="http://schemas.microsoft.com/office/drawing/2014/main" id="{717C6644-BE42-46E3-8878-6F63168784A2}"/>
              </a:ext>
            </a:extLst>
          </p:cNvPr>
          <p:cNvPicPr>
            <a:picLocks noChangeAspect="1"/>
          </p:cNvPicPr>
          <p:nvPr/>
        </p:nvPicPr>
        <p:blipFill>
          <a:blip r:embed="rId2"/>
          <a:stretch>
            <a:fillRect/>
          </a:stretch>
        </p:blipFill>
        <p:spPr>
          <a:xfrm>
            <a:off x="5096387" y="221937"/>
            <a:ext cx="5759182" cy="4017030"/>
          </a:xfrm>
          <a:prstGeom prst="rect">
            <a:avLst/>
          </a:prstGeom>
        </p:spPr>
      </p:pic>
      <p:sp>
        <p:nvSpPr>
          <p:cNvPr id="4" name="Date Placeholder 3">
            <a:extLst>
              <a:ext uri="{FF2B5EF4-FFF2-40B4-BE49-F238E27FC236}">
                <a16:creationId xmlns:a16="http://schemas.microsoft.com/office/drawing/2014/main" id="{6BD4CE1B-8C75-4349-8F08-4F9158738DFE}"/>
              </a:ext>
            </a:extLst>
          </p:cNvPr>
          <p:cNvSpPr>
            <a:spLocks noGrp="1"/>
          </p:cNvSpPr>
          <p:nvPr>
            <p:ph type="dt" sz="half" idx="10"/>
          </p:nvPr>
        </p:nvSpPr>
        <p:spPr>
          <a:xfrm>
            <a:off x="643468" y="6356350"/>
            <a:ext cx="1686264" cy="365125"/>
          </a:xfrm>
        </p:spPr>
        <p:txBody>
          <a:bodyPr vert="horz" lIns="91440" tIns="45720" rIns="91440" bIns="45720" rtlCol="0">
            <a:normAutofit/>
          </a:bodyPr>
          <a:lstStyle/>
          <a:p>
            <a:pPr defTabSz="914400">
              <a:spcAft>
                <a:spcPts val="600"/>
              </a:spcAft>
            </a:pPr>
            <a:r>
              <a:rPr lang="en-US" sz="1200" kern="1200" dirty="0">
                <a:latin typeface="+mn-lt"/>
                <a:ea typeface="+mn-ea"/>
                <a:cs typeface="+mn-cs"/>
              </a:rPr>
              <a:t>10.10.2019</a:t>
            </a:r>
          </a:p>
        </p:txBody>
      </p:sp>
      <p:sp>
        <p:nvSpPr>
          <p:cNvPr id="5" name="Footer Placeholder 4">
            <a:extLst>
              <a:ext uri="{FF2B5EF4-FFF2-40B4-BE49-F238E27FC236}">
                <a16:creationId xmlns:a16="http://schemas.microsoft.com/office/drawing/2014/main" id="{0C67ADB4-6BAE-406E-9B7D-EA9794E2B24E}"/>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defTabSz="914400"/>
            <a:endParaRPr lang="en-US" kern="1200">
              <a:latin typeface="+mn-lt"/>
              <a:ea typeface="+mn-ea"/>
              <a:cs typeface="+mn-cs"/>
            </a:endParaRPr>
          </a:p>
        </p:txBody>
      </p:sp>
      <p:sp>
        <p:nvSpPr>
          <p:cNvPr id="6" name="Slide Number Placeholder 5">
            <a:extLst>
              <a:ext uri="{FF2B5EF4-FFF2-40B4-BE49-F238E27FC236}">
                <a16:creationId xmlns:a16="http://schemas.microsoft.com/office/drawing/2014/main" id="{DDC955E7-7170-4D46-8CE9-844959C32D3D}"/>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defTabSz="914400">
              <a:spcAft>
                <a:spcPts val="600"/>
              </a:spcAft>
            </a:pPr>
            <a:fld id="{27D05F6E-8E07-4698-A545-310384082C9B}" type="slidenum">
              <a:rPr lang="en-US" sz="1200" kern="1200" smtClean="0">
                <a:solidFill>
                  <a:schemeClr val="bg1"/>
                </a:solidFill>
                <a:latin typeface="+mn-lt"/>
                <a:ea typeface="+mn-ea"/>
                <a:cs typeface="+mn-cs"/>
              </a:rPr>
              <a:pPr defTabSz="914400">
                <a:spcAft>
                  <a:spcPts val="600"/>
                </a:spcAft>
              </a:pPr>
              <a:t>18</a:t>
            </a:fld>
            <a:endParaRPr lang="en-US" sz="1200" kern="1200">
              <a:solidFill>
                <a:schemeClr val="bg1"/>
              </a:solidFill>
              <a:latin typeface="+mn-lt"/>
              <a:ea typeface="+mn-ea"/>
              <a:cs typeface="+mn-cs"/>
            </a:endParaRPr>
          </a:p>
        </p:txBody>
      </p:sp>
      <p:sp>
        <p:nvSpPr>
          <p:cNvPr id="11" name="Content Placeholder 12">
            <a:extLst>
              <a:ext uri="{FF2B5EF4-FFF2-40B4-BE49-F238E27FC236}">
                <a16:creationId xmlns:a16="http://schemas.microsoft.com/office/drawing/2014/main" id="{34D13D30-D7A2-4311-BC16-B5E51A48CF68}"/>
              </a:ext>
            </a:extLst>
          </p:cNvPr>
          <p:cNvSpPr txBox="1">
            <a:spLocks/>
          </p:cNvSpPr>
          <p:nvPr/>
        </p:nvSpPr>
        <p:spPr>
          <a:xfrm>
            <a:off x="643468" y="2638043"/>
            <a:ext cx="3363974" cy="341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kern="1200" dirty="0">
              <a:solidFill>
                <a:schemeClr val="tx1"/>
              </a:solidFill>
              <a:latin typeface="+mn-lt"/>
              <a:ea typeface="+mn-ea"/>
              <a:cs typeface="+mn-cs"/>
            </a:endParaRPr>
          </a:p>
        </p:txBody>
      </p:sp>
      <p:pic>
        <p:nvPicPr>
          <p:cNvPr id="8" name="Picture 7">
            <a:extLst>
              <a:ext uri="{FF2B5EF4-FFF2-40B4-BE49-F238E27FC236}">
                <a16:creationId xmlns:a16="http://schemas.microsoft.com/office/drawing/2014/main" id="{8C597175-805A-41B8-B02E-4B046449C4B1}"/>
              </a:ext>
            </a:extLst>
          </p:cNvPr>
          <p:cNvPicPr>
            <a:picLocks noChangeAspect="1"/>
          </p:cNvPicPr>
          <p:nvPr/>
        </p:nvPicPr>
        <p:blipFill>
          <a:blip r:embed="rId3"/>
          <a:stretch>
            <a:fillRect/>
          </a:stretch>
        </p:blipFill>
        <p:spPr>
          <a:xfrm>
            <a:off x="4682351" y="4414983"/>
            <a:ext cx="6995781" cy="1731841"/>
          </a:xfrm>
          <a:prstGeom prst="rect">
            <a:avLst/>
          </a:prstGeom>
        </p:spPr>
      </p:pic>
      <p:pic>
        <p:nvPicPr>
          <p:cNvPr id="9" name="Picture 8">
            <a:extLst>
              <a:ext uri="{FF2B5EF4-FFF2-40B4-BE49-F238E27FC236}">
                <a16:creationId xmlns:a16="http://schemas.microsoft.com/office/drawing/2014/main" id="{71B4F002-C2B1-49DC-96A8-A7618DC183B0}"/>
              </a:ext>
            </a:extLst>
          </p:cNvPr>
          <p:cNvPicPr>
            <a:picLocks noChangeAspect="1"/>
          </p:cNvPicPr>
          <p:nvPr/>
        </p:nvPicPr>
        <p:blipFill>
          <a:blip r:embed="rId4"/>
          <a:stretch>
            <a:fillRect/>
          </a:stretch>
        </p:blipFill>
        <p:spPr>
          <a:xfrm>
            <a:off x="5313475" y="4075036"/>
            <a:ext cx="1565050" cy="260842"/>
          </a:xfrm>
          <a:prstGeom prst="rect">
            <a:avLst/>
          </a:prstGeom>
        </p:spPr>
      </p:pic>
    </p:spTree>
    <p:extLst>
      <p:ext uri="{BB962C8B-B14F-4D97-AF65-F5344CB8AC3E}">
        <p14:creationId xmlns:p14="http://schemas.microsoft.com/office/powerpoint/2010/main" val="409374396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36322-5738-41D3-89EB-2D6AB40F540D}"/>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dirty="0"/>
              <a:t> Random initialization</a:t>
            </a:r>
            <a:endParaRPr lang="en-US" sz="2800" kern="1200" dirty="0">
              <a:latin typeface="+mj-lt"/>
              <a:ea typeface="+mj-ea"/>
              <a:cs typeface="+mj-cs"/>
            </a:endParaRPr>
          </a:p>
        </p:txBody>
      </p:sp>
      <p:sp>
        <p:nvSpPr>
          <p:cNvPr id="20" name="Content Placeholder 19">
            <a:extLst>
              <a:ext uri="{FF2B5EF4-FFF2-40B4-BE49-F238E27FC236}">
                <a16:creationId xmlns:a16="http://schemas.microsoft.com/office/drawing/2014/main" id="{84E5AB3B-8E75-443C-A40A-F62614A834D4}"/>
              </a:ext>
            </a:extLst>
          </p:cNvPr>
          <p:cNvSpPr>
            <a:spLocks noGrp="1"/>
          </p:cNvSpPr>
          <p:nvPr>
            <p:ph idx="1"/>
          </p:nvPr>
        </p:nvSpPr>
        <p:spPr>
          <a:xfrm>
            <a:off x="334733" y="2329962"/>
            <a:ext cx="4114800" cy="4026387"/>
          </a:xfrm>
        </p:spPr>
        <p:txBody>
          <a:bodyPr>
            <a:normAutofit/>
          </a:bodyPr>
          <a:lstStyle/>
          <a:p>
            <a:r>
              <a:rPr lang="en-US" sz="800" dirty="0"/>
              <a:t>Gradient descent can be characterized by the condition number κ of A, the ratio between largest </a:t>
            </a:r>
            <a:r>
              <a:rPr lang="en-US" sz="800" dirty="0" err="1"/>
              <a:t>σmax</a:t>
            </a:r>
            <a:r>
              <a:rPr lang="en-US" sz="800" dirty="0"/>
              <a:t> and smallest singular value </a:t>
            </a:r>
            <a:r>
              <a:rPr lang="en-US" sz="800" dirty="0" err="1"/>
              <a:t>σmin</a:t>
            </a:r>
            <a:r>
              <a:rPr lang="en-US" sz="800" dirty="0"/>
              <a:t>.</a:t>
            </a:r>
          </a:p>
          <a:p>
            <a:r>
              <a:rPr lang="en-US" sz="800" dirty="0"/>
              <a:t>Increasing κ has the following effects on solving a linear system with gradient descent:</a:t>
            </a:r>
          </a:p>
          <a:p>
            <a:r>
              <a:rPr lang="en-US" sz="800" dirty="0"/>
              <a:t> 1) convergence becomes slower</a:t>
            </a:r>
          </a:p>
          <a:p>
            <a:r>
              <a:rPr lang="en-US" sz="800" dirty="0"/>
              <a:t>2) a smaller learning rate is needed</a:t>
            </a:r>
          </a:p>
          <a:p>
            <a:r>
              <a:rPr lang="en-US" sz="800" dirty="0"/>
              <a:t> 3) the ratio between gradients in different subspaces increases </a:t>
            </a:r>
          </a:p>
          <a:p>
            <a:r>
              <a:rPr lang="en-US" sz="800" dirty="0"/>
              <a:t>There are many parallels between these results from numerical optimization, and what is observed in practice in deep learning.</a:t>
            </a:r>
          </a:p>
          <a:p>
            <a:r>
              <a:rPr lang="en-US" sz="800" dirty="0"/>
              <a:t>For an unnormalized Resnet one can use a much larger learning if it has only few layers,</a:t>
            </a:r>
          </a:p>
          <a:p>
            <a:r>
              <a:rPr lang="en-US" sz="800" dirty="0"/>
              <a:t>An increased condition number also results in different subspaces of the linear regression problem being scaled differently, although the notion of subspaces are lacking in ANNs</a:t>
            </a:r>
          </a:p>
          <a:p>
            <a:r>
              <a:rPr lang="en-US" sz="800" dirty="0"/>
              <a:t>Suggests that such an initialization will yield ill-conditioned matrices, independent of these scale factors. If we accept these shortcomings of Xavier-initialization, the importance of making networks robust to initialization schemes becomes more natural.</a:t>
            </a:r>
          </a:p>
          <a:p>
            <a:endParaRPr lang="en-US" sz="800" dirty="0"/>
          </a:p>
          <a:p>
            <a:endParaRPr lang="en-US" sz="800" dirty="0"/>
          </a:p>
        </p:txBody>
      </p:sp>
      <p:pic>
        <p:nvPicPr>
          <p:cNvPr id="7" name="Picture 6">
            <a:extLst>
              <a:ext uri="{FF2B5EF4-FFF2-40B4-BE49-F238E27FC236}">
                <a16:creationId xmlns:a16="http://schemas.microsoft.com/office/drawing/2014/main" id="{717C6644-BE42-46E3-8878-6F63168784A2}"/>
              </a:ext>
            </a:extLst>
          </p:cNvPr>
          <p:cNvPicPr>
            <a:picLocks noChangeAspect="1"/>
          </p:cNvPicPr>
          <p:nvPr/>
        </p:nvPicPr>
        <p:blipFill>
          <a:blip r:embed="rId2"/>
          <a:stretch>
            <a:fillRect/>
          </a:stretch>
        </p:blipFill>
        <p:spPr>
          <a:xfrm>
            <a:off x="5096387" y="221937"/>
            <a:ext cx="5759182" cy="4017030"/>
          </a:xfrm>
          <a:prstGeom prst="rect">
            <a:avLst/>
          </a:prstGeom>
        </p:spPr>
      </p:pic>
      <p:sp>
        <p:nvSpPr>
          <p:cNvPr id="4" name="Date Placeholder 3">
            <a:extLst>
              <a:ext uri="{FF2B5EF4-FFF2-40B4-BE49-F238E27FC236}">
                <a16:creationId xmlns:a16="http://schemas.microsoft.com/office/drawing/2014/main" id="{6BD4CE1B-8C75-4349-8F08-4F9158738DFE}"/>
              </a:ext>
            </a:extLst>
          </p:cNvPr>
          <p:cNvSpPr>
            <a:spLocks noGrp="1"/>
          </p:cNvSpPr>
          <p:nvPr>
            <p:ph type="dt" sz="half" idx="10"/>
          </p:nvPr>
        </p:nvSpPr>
        <p:spPr>
          <a:xfrm>
            <a:off x="643468" y="6356350"/>
            <a:ext cx="1686264" cy="365125"/>
          </a:xfrm>
        </p:spPr>
        <p:txBody>
          <a:bodyPr vert="horz" lIns="91440" tIns="45720" rIns="91440" bIns="45720" rtlCol="0">
            <a:normAutofit/>
          </a:bodyPr>
          <a:lstStyle/>
          <a:p>
            <a:pPr defTabSz="914400">
              <a:spcAft>
                <a:spcPts val="600"/>
              </a:spcAft>
            </a:pPr>
            <a:r>
              <a:rPr lang="en-US" sz="1200" kern="1200" dirty="0">
                <a:latin typeface="+mn-lt"/>
                <a:ea typeface="+mn-ea"/>
                <a:cs typeface="+mn-cs"/>
              </a:rPr>
              <a:t>10.10.2019</a:t>
            </a:r>
          </a:p>
        </p:txBody>
      </p:sp>
      <p:sp>
        <p:nvSpPr>
          <p:cNvPr id="5" name="Footer Placeholder 4">
            <a:extLst>
              <a:ext uri="{FF2B5EF4-FFF2-40B4-BE49-F238E27FC236}">
                <a16:creationId xmlns:a16="http://schemas.microsoft.com/office/drawing/2014/main" id="{0C67ADB4-6BAE-406E-9B7D-EA9794E2B24E}"/>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defTabSz="914400"/>
            <a:endParaRPr lang="en-US" kern="1200">
              <a:latin typeface="+mn-lt"/>
              <a:ea typeface="+mn-ea"/>
              <a:cs typeface="+mn-cs"/>
            </a:endParaRPr>
          </a:p>
        </p:txBody>
      </p:sp>
      <p:sp>
        <p:nvSpPr>
          <p:cNvPr id="6" name="Slide Number Placeholder 5">
            <a:extLst>
              <a:ext uri="{FF2B5EF4-FFF2-40B4-BE49-F238E27FC236}">
                <a16:creationId xmlns:a16="http://schemas.microsoft.com/office/drawing/2014/main" id="{DDC955E7-7170-4D46-8CE9-844959C32D3D}"/>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defTabSz="914400">
              <a:spcAft>
                <a:spcPts val="600"/>
              </a:spcAft>
            </a:pPr>
            <a:fld id="{27D05F6E-8E07-4698-A545-310384082C9B}" type="slidenum">
              <a:rPr lang="en-US" sz="1200" kern="1200" smtClean="0">
                <a:solidFill>
                  <a:schemeClr val="bg1"/>
                </a:solidFill>
                <a:latin typeface="+mn-lt"/>
                <a:ea typeface="+mn-ea"/>
                <a:cs typeface="+mn-cs"/>
              </a:rPr>
              <a:pPr defTabSz="914400">
                <a:spcAft>
                  <a:spcPts val="600"/>
                </a:spcAft>
              </a:pPr>
              <a:t>19</a:t>
            </a:fld>
            <a:endParaRPr lang="en-US" sz="1200" kern="1200">
              <a:solidFill>
                <a:schemeClr val="bg1"/>
              </a:solidFill>
              <a:latin typeface="+mn-lt"/>
              <a:ea typeface="+mn-ea"/>
              <a:cs typeface="+mn-cs"/>
            </a:endParaRPr>
          </a:p>
        </p:txBody>
      </p:sp>
      <p:sp>
        <p:nvSpPr>
          <p:cNvPr id="11" name="Content Placeholder 12">
            <a:extLst>
              <a:ext uri="{FF2B5EF4-FFF2-40B4-BE49-F238E27FC236}">
                <a16:creationId xmlns:a16="http://schemas.microsoft.com/office/drawing/2014/main" id="{34D13D30-D7A2-4311-BC16-B5E51A48CF68}"/>
              </a:ext>
            </a:extLst>
          </p:cNvPr>
          <p:cNvSpPr txBox="1">
            <a:spLocks/>
          </p:cNvSpPr>
          <p:nvPr/>
        </p:nvSpPr>
        <p:spPr>
          <a:xfrm>
            <a:off x="643468" y="2638043"/>
            <a:ext cx="3363974" cy="3415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kern="1200" dirty="0">
              <a:solidFill>
                <a:schemeClr val="tx1"/>
              </a:solidFill>
              <a:latin typeface="+mn-lt"/>
              <a:ea typeface="+mn-ea"/>
              <a:cs typeface="+mn-cs"/>
            </a:endParaRPr>
          </a:p>
        </p:txBody>
      </p:sp>
      <p:pic>
        <p:nvPicPr>
          <p:cNvPr id="8" name="Picture 7">
            <a:extLst>
              <a:ext uri="{FF2B5EF4-FFF2-40B4-BE49-F238E27FC236}">
                <a16:creationId xmlns:a16="http://schemas.microsoft.com/office/drawing/2014/main" id="{8C597175-805A-41B8-B02E-4B046449C4B1}"/>
              </a:ext>
            </a:extLst>
          </p:cNvPr>
          <p:cNvPicPr>
            <a:picLocks noChangeAspect="1"/>
          </p:cNvPicPr>
          <p:nvPr/>
        </p:nvPicPr>
        <p:blipFill>
          <a:blip r:embed="rId3"/>
          <a:stretch>
            <a:fillRect/>
          </a:stretch>
        </p:blipFill>
        <p:spPr>
          <a:xfrm>
            <a:off x="4682351" y="4414983"/>
            <a:ext cx="6995781" cy="1731841"/>
          </a:xfrm>
          <a:prstGeom prst="rect">
            <a:avLst/>
          </a:prstGeom>
        </p:spPr>
      </p:pic>
      <p:pic>
        <p:nvPicPr>
          <p:cNvPr id="3" name="Picture 2">
            <a:extLst>
              <a:ext uri="{FF2B5EF4-FFF2-40B4-BE49-F238E27FC236}">
                <a16:creationId xmlns:a16="http://schemas.microsoft.com/office/drawing/2014/main" id="{2E1EAE4A-745C-44E6-8F45-0BC16ABC20C6}"/>
              </a:ext>
            </a:extLst>
          </p:cNvPr>
          <p:cNvPicPr>
            <a:picLocks noChangeAspect="1"/>
          </p:cNvPicPr>
          <p:nvPr/>
        </p:nvPicPr>
        <p:blipFill>
          <a:blip r:embed="rId4"/>
          <a:stretch>
            <a:fillRect/>
          </a:stretch>
        </p:blipFill>
        <p:spPr>
          <a:xfrm>
            <a:off x="917567" y="2475029"/>
            <a:ext cx="298465" cy="127007"/>
          </a:xfrm>
          <a:prstGeom prst="rect">
            <a:avLst/>
          </a:prstGeom>
        </p:spPr>
      </p:pic>
      <p:pic>
        <p:nvPicPr>
          <p:cNvPr id="9" name="Picture 8">
            <a:extLst>
              <a:ext uri="{FF2B5EF4-FFF2-40B4-BE49-F238E27FC236}">
                <a16:creationId xmlns:a16="http://schemas.microsoft.com/office/drawing/2014/main" id="{3FDD409C-89BA-4FD6-84CF-D2FA220CD9FB}"/>
              </a:ext>
            </a:extLst>
          </p:cNvPr>
          <p:cNvPicPr>
            <a:picLocks noChangeAspect="1"/>
          </p:cNvPicPr>
          <p:nvPr/>
        </p:nvPicPr>
        <p:blipFill>
          <a:blip r:embed="rId5"/>
          <a:stretch>
            <a:fillRect/>
          </a:stretch>
        </p:blipFill>
        <p:spPr>
          <a:xfrm>
            <a:off x="2325455" y="2481379"/>
            <a:ext cx="279414" cy="114306"/>
          </a:xfrm>
          <a:prstGeom prst="rect">
            <a:avLst/>
          </a:prstGeom>
        </p:spPr>
      </p:pic>
    </p:spTree>
    <p:extLst>
      <p:ext uri="{BB962C8B-B14F-4D97-AF65-F5344CB8AC3E}">
        <p14:creationId xmlns:p14="http://schemas.microsoft.com/office/powerpoint/2010/main" val="116228688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26E2-577A-4075-B851-12F635A2AB63}"/>
              </a:ext>
            </a:extLst>
          </p:cNvPr>
          <p:cNvSpPr>
            <a:spLocks noGrp="1"/>
          </p:cNvSpPr>
          <p:nvPr>
            <p:ph type="title"/>
          </p:nvPr>
        </p:nvSpPr>
        <p:spPr>
          <a:xfrm>
            <a:off x="821516" y="640263"/>
            <a:ext cx="6204984" cy="932059"/>
          </a:xfrm>
        </p:spPr>
        <p:txBody>
          <a:bodyPr>
            <a:normAutofit/>
          </a:bodyPr>
          <a:lstStyle/>
          <a:p>
            <a:r>
              <a:rPr lang="en-US" sz="4000" dirty="0"/>
              <a:t>Agenda</a:t>
            </a:r>
          </a:p>
        </p:txBody>
      </p:sp>
      <p:sp>
        <p:nvSpPr>
          <p:cNvPr id="3" name="Content Placeholder 2">
            <a:extLst>
              <a:ext uri="{FF2B5EF4-FFF2-40B4-BE49-F238E27FC236}">
                <a16:creationId xmlns:a16="http://schemas.microsoft.com/office/drawing/2014/main" id="{067160AC-1419-4A45-9DA2-EA736960B150}"/>
              </a:ext>
            </a:extLst>
          </p:cNvPr>
          <p:cNvSpPr>
            <a:spLocks noGrp="1"/>
          </p:cNvSpPr>
          <p:nvPr>
            <p:ph idx="1"/>
          </p:nvPr>
        </p:nvSpPr>
        <p:spPr>
          <a:xfrm>
            <a:off x="821514" y="2121762"/>
            <a:ext cx="8726931" cy="3626917"/>
          </a:xfrm>
        </p:spPr>
        <p:txBody>
          <a:bodyPr>
            <a:normAutofit/>
          </a:bodyPr>
          <a:lstStyle/>
          <a:p>
            <a:r>
              <a:rPr lang="en-US" sz="2400" dirty="0"/>
              <a:t>Related work</a:t>
            </a:r>
          </a:p>
          <a:p>
            <a:r>
              <a:rPr lang="en-US" sz="2400" dirty="0"/>
              <a:t>Intro and the Batch Normalization Algorithm</a:t>
            </a:r>
          </a:p>
          <a:p>
            <a:r>
              <a:rPr lang="en-US" sz="2400" dirty="0"/>
              <a:t>Experimental setup</a:t>
            </a:r>
          </a:p>
          <a:p>
            <a:r>
              <a:rPr lang="en-US" sz="2400" dirty="0"/>
              <a:t>Disentangling the beneﬁts of Batch Normalization </a:t>
            </a:r>
          </a:p>
          <a:p>
            <a:r>
              <a:rPr lang="en-US" sz="2400" dirty="0"/>
              <a:t>Gradients, losses and learning rates</a:t>
            </a:r>
          </a:p>
          <a:p>
            <a:r>
              <a:rPr lang="en-US" sz="2400" dirty="0"/>
              <a:t>Random initialization</a:t>
            </a:r>
          </a:p>
          <a:p>
            <a:endParaRPr lang="en-US" sz="2400" dirty="0"/>
          </a:p>
          <a:p>
            <a:endParaRPr lang="en-US" sz="2400" dirty="0"/>
          </a:p>
        </p:txBody>
      </p:sp>
      <p:sp>
        <p:nvSpPr>
          <p:cNvPr id="4" name="Date Placeholder 3">
            <a:extLst>
              <a:ext uri="{FF2B5EF4-FFF2-40B4-BE49-F238E27FC236}">
                <a16:creationId xmlns:a16="http://schemas.microsoft.com/office/drawing/2014/main" id="{E6C6EEF8-119D-44B8-918C-F0335FC6EF0E}"/>
              </a:ext>
            </a:extLst>
          </p:cNvPr>
          <p:cNvSpPr>
            <a:spLocks noGrp="1"/>
          </p:cNvSpPr>
          <p:nvPr>
            <p:ph type="dt" sz="half" idx="10"/>
          </p:nvPr>
        </p:nvSpPr>
        <p:spPr>
          <a:xfrm>
            <a:off x="838200" y="6356350"/>
            <a:ext cx="2743200" cy="365125"/>
          </a:xfrm>
        </p:spPr>
        <p:txBody>
          <a:bodyPr>
            <a:normAutofit/>
          </a:bodyPr>
          <a:lstStyle/>
          <a:p>
            <a:pPr>
              <a:spcAft>
                <a:spcPts val="600"/>
              </a:spcAft>
            </a:pPr>
            <a:r>
              <a:rPr lang="en-US" sz="1200" dirty="0"/>
              <a:t>10.10.2019</a:t>
            </a:r>
          </a:p>
        </p:txBody>
      </p:sp>
      <p:sp>
        <p:nvSpPr>
          <p:cNvPr id="5" name="Footer Placeholder 4">
            <a:extLst>
              <a:ext uri="{FF2B5EF4-FFF2-40B4-BE49-F238E27FC236}">
                <a16:creationId xmlns:a16="http://schemas.microsoft.com/office/drawing/2014/main" id="{010C38D3-4FE3-4F59-81F2-3D660D17B96E}"/>
              </a:ext>
            </a:extLst>
          </p:cNvPr>
          <p:cNvSpPr>
            <a:spLocks noGrp="1"/>
          </p:cNvSpPr>
          <p:nvPr>
            <p:ph type="ftr" sz="quarter" idx="11"/>
          </p:nvPr>
        </p:nvSpPr>
        <p:spPr>
          <a:xfrm>
            <a:off x="4038600" y="6356350"/>
            <a:ext cx="4114800" cy="365125"/>
          </a:xfrm>
        </p:spPr>
        <p:txBody>
          <a:bodyPr>
            <a:normAutofit/>
          </a:bodyPr>
          <a:lstStyle/>
          <a:p>
            <a:endParaRPr lang="en-US" dirty="0"/>
          </a:p>
        </p:txBody>
      </p:sp>
      <p:sp>
        <p:nvSpPr>
          <p:cNvPr id="6" name="Slide Number Placeholder 5">
            <a:extLst>
              <a:ext uri="{FF2B5EF4-FFF2-40B4-BE49-F238E27FC236}">
                <a16:creationId xmlns:a16="http://schemas.microsoft.com/office/drawing/2014/main" id="{65B6B0F2-C4E6-4F6A-A382-7E36D2079EE3}"/>
              </a:ext>
            </a:extLst>
          </p:cNvPr>
          <p:cNvSpPr>
            <a:spLocks noGrp="1"/>
          </p:cNvSpPr>
          <p:nvPr>
            <p:ph type="sldNum" sz="quarter" idx="12"/>
          </p:nvPr>
        </p:nvSpPr>
        <p:spPr>
          <a:xfrm>
            <a:off x="8610600" y="6356350"/>
            <a:ext cx="2743200" cy="365125"/>
          </a:xfrm>
        </p:spPr>
        <p:txBody>
          <a:bodyPr>
            <a:normAutofit/>
          </a:bodyPr>
          <a:lstStyle/>
          <a:p>
            <a:pPr>
              <a:spcAft>
                <a:spcPts val="600"/>
              </a:spcAft>
            </a:pPr>
            <a:fld id="{27D05F6E-8E07-4698-A545-310384082C9B}" type="slidenum">
              <a:rPr lang="en-US" sz="1200" smtClean="0"/>
              <a:pPr>
                <a:spcAft>
                  <a:spcPts val="600"/>
                </a:spcAft>
              </a:pPr>
              <a:t>2</a:t>
            </a:fld>
            <a:endParaRPr lang="en-US" sz="1200"/>
          </a:p>
        </p:txBody>
      </p:sp>
    </p:spTree>
    <p:extLst>
      <p:ext uri="{BB962C8B-B14F-4D97-AF65-F5344CB8AC3E}">
        <p14:creationId xmlns:p14="http://schemas.microsoft.com/office/powerpoint/2010/main" val="3391269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F5C3-FB08-4F62-91A0-B48193DAC5EA}"/>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7FAC8A50-4A5F-4ABA-ACC5-5C1E99947B97}"/>
              </a:ext>
            </a:extLst>
          </p:cNvPr>
          <p:cNvSpPr>
            <a:spLocks noGrp="1"/>
          </p:cNvSpPr>
          <p:nvPr>
            <p:ph idx="1"/>
          </p:nvPr>
        </p:nvSpPr>
        <p:spPr>
          <a:xfrm>
            <a:off x="838200" y="1415562"/>
            <a:ext cx="10515600" cy="4761401"/>
          </a:xfrm>
        </p:spPr>
        <p:txBody>
          <a:bodyPr anchor="ctr">
            <a:normAutofit fontScale="55000" lnSpcReduction="20000"/>
          </a:bodyPr>
          <a:lstStyle/>
          <a:p>
            <a:pPr>
              <a:lnSpc>
                <a:spcPct val="120000"/>
              </a:lnSpc>
              <a:spcAft>
                <a:spcPts val="600"/>
              </a:spcAft>
            </a:pPr>
            <a:r>
              <a:rPr lang="en-US" dirty="0"/>
              <a:t>Investigated batch normalization and its beneﬁts </a:t>
            </a:r>
          </a:p>
          <a:p>
            <a:pPr lvl="1">
              <a:lnSpc>
                <a:spcPct val="120000"/>
              </a:lnSpc>
              <a:spcAft>
                <a:spcPts val="600"/>
              </a:spcAft>
            </a:pPr>
            <a:r>
              <a:rPr lang="en-US" dirty="0"/>
              <a:t>latter are mainly mediated by larger learning rates</a:t>
            </a:r>
          </a:p>
          <a:p>
            <a:pPr>
              <a:lnSpc>
                <a:spcPct val="120000"/>
              </a:lnSpc>
              <a:spcAft>
                <a:spcPts val="600"/>
              </a:spcAft>
            </a:pPr>
            <a:r>
              <a:rPr lang="en-US" dirty="0"/>
              <a:t>Argue that the larger learning rate increases the implicit regularization of SGD, which improves generalization</a:t>
            </a:r>
          </a:p>
          <a:p>
            <a:pPr>
              <a:lnSpc>
                <a:spcPct val="120000"/>
              </a:lnSpc>
              <a:spcAft>
                <a:spcPts val="600"/>
              </a:spcAft>
            </a:pPr>
            <a:r>
              <a:rPr lang="en-US" dirty="0"/>
              <a:t>Experiments show that large parameter updates to unnormalized networks can result in activations whose magnitudes grow dramatically with depth</a:t>
            </a:r>
          </a:p>
          <a:p>
            <a:pPr lvl="1">
              <a:lnSpc>
                <a:spcPct val="120000"/>
              </a:lnSpc>
              <a:spcAft>
                <a:spcPts val="600"/>
              </a:spcAft>
            </a:pPr>
            <a:r>
              <a:rPr lang="en-US" dirty="0"/>
              <a:t>Limits large learning rates</a:t>
            </a:r>
          </a:p>
          <a:p>
            <a:pPr>
              <a:lnSpc>
                <a:spcPct val="120000"/>
              </a:lnSpc>
              <a:spcAft>
                <a:spcPts val="600"/>
              </a:spcAft>
            </a:pPr>
            <a:r>
              <a:rPr lang="en-US" dirty="0"/>
              <a:t>We have demonstrated that unnormalized networks have large and ill-behaved outputs,</a:t>
            </a:r>
          </a:p>
          <a:p>
            <a:pPr lvl="1">
              <a:lnSpc>
                <a:spcPct val="120000"/>
              </a:lnSpc>
              <a:spcAft>
                <a:spcPts val="600"/>
              </a:spcAft>
            </a:pPr>
            <a:r>
              <a:rPr lang="en-US" dirty="0"/>
              <a:t>results in gradients that are input independent</a:t>
            </a:r>
          </a:p>
          <a:p>
            <a:pPr>
              <a:lnSpc>
                <a:spcPct val="120000"/>
              </a:lnSpc>
              <a:spcAft>
                <a:spcPts val="600"/>
              </a:spcAft>
            </a:pPr>
            <a:r>
              <a:rPr lang="en-US" dirty="0"/>
              <a:t>From recent results in random matrix theory it is argued that the ill-conditioned activations are natural consequences of the random initialization</a:t>
            </a:r>
          </a:p>
          <a:p>
            <a:r>
              <a:rPr lang="en-US" dirty="0"/>
              <a:t>suggest that traditional initialization schemes may not be well suited for networks with many layers — unless BN is used to</a:t>
            </a:r>
          </a:p>
          <a:p>
            <a:r>
              <a:rPr lang="en-US" dirty="0"/>
              <a:t>increase the network’s robustness against ill-conditioned weights.</a:t>
            </a:r>
          </a:p>
          <a:p>
            <a:pPr>
              <a:lnSpc>
                <a:spcPct val="120000"/>
              </a:lnSpc>
              <a:spcAft>
                <a:spcPts val="600"/>
              </a:spcAft>
            </a:pPr>
            <a:endParaRPr lang="en-US" dirty="0"/>
          </a:p>
          <a:p>
            <a:pPr>
              <a:lnSpc>
                <a:spcPct val="120000"/>
              </a:lnSpc>
              <a:spcAft>
                <a:spcPts val="600"/>
              </a:spcAft>
            </a:pPr>
            <a:endParaRPr lang="en-US" dirty="0"/>
          </a:p>
        </p:txBody>
      </p:sp>
      <p:sp>
        <p:nvSpPr>
          <p:cNvPr id="4" name="Date Placeholder 3">
            <a:extLst>
              <a:ext uri="{FF2B5EF4-FFF2-40B4-BE49-F238E27FC236}">
                <a16:creationId xmlns:a16="http://schemas.microsoft.com/office/drawing/2014/main" id="{68FDA96C-909F-49F7-AB45-7CD2B0401687}"/>
              </a:ext>
            </a:extLst>
          </p:cNvPr>
          <p:cNvSpPr>
            <a:spLocks noGrp="1"/>
          </p:cNvSpPr>
          <p:nvPr>
            <p:ph type="dt" sz="half" idx="10"/>
          </p:nvPr>
        </p:nvSpPr>
        <p:spPr/>
        <p:txBody>
          <a:bodyPr/>
          <a:lstStyle/>
          <a:p>
            <a:r>
              <a:rPr lang="en-US"/>
              <a:t>10.10.2019</a:t>
            </a:r>
          </a:p>
        </p:txBody>
      </p:sp>
      <p:sp>
        <p:nvSpPr>
          <p:cNvPr id="5" name="Footer Placeholder 4">
            <a:extLst>
              <a:ext uri="{FF2B5EF4-FFF2-40B4-BE49-F238E27FC236}">
                <a16:creationId xmlns:a16="http://schemas.microsoft.com/office/drawing/2014/main" id="{3C841EFF-09B0-48DE-A29C-478CE7EDDA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25E12D-9D86-4BA3-BCDE-845977E5F597}"/>
              </a:ext>
            </a:extLst>
          </p:cNvPr>
          <p:cNvSpPr>
            <a:spLocks noGrp="1"/>
          </p:cNvSpPr>
          <p:nvPr>
            <p:ph type="sldNum" sz="quarter" idx="12"/>
          </p:nvPr>
        </p:nvSpPr>
        <p:spPr/>
        <p:txBody>
          <a:bodyPr/>
          <a:lstStyle/>
          <a:p>
            <a:fld id="{27D05F6E-8E07-4698-A545-310384082C9B}" type="slidenum">
              <a:rPr lang="en-US" smtClean="0"/>
              <a:t>20</a:t>
            </a:fld>
            <a:endParaRPr lang="en-US" dirty="0"/>
          </a:p>
        </p:txBody>
      </p:sp>
    </p:spTree>
    <p:extLst>
      <p:ext uri="{BB962C8B-B14F-4D97-AF65-F5344CB8AC3E}">
        <p14:creationId xmlns:p14="http://schemas.microsoft.com/office/powerpoint/2010/main" val="63009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F5C3-FB08-4F62-91A0-B48193DAC5E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C8A50-4A5F-4ABA-ACC5-5C1E99947B97}"/>
              </a:ext>
            </a:extLst>
          </p:cNvPr>
          <p:cNvSpPr>
            <a:spLocks noGrp="1"/>
          </p:cNvSpPr>
          <p:nvPr>
            <p:ph idx="1"/>
          </p:nvPr>
        </p:nvSpPr>
        <p:spPr>
          <a:xfrm>
            <a:off x="838200" y="1415562"/>
            <a:ext cx="10515600" cy="4761401"/>
          </a:xfrm>
        </p:spPr>
        <p:txBody>
          <a:bodyPr anchor="ctr">
            <a:normAutofit/>
          </a:bodyPr>
          <a:lstStyle/>
          <a:p>
            <a:pPr>
              <a:lnSpc>
                <a:spcPct val="120000"/>
              </a:lnSpc>
              <a:spcAft>
                <a:spcPts val="600"/>
              </a:spcAft>
            </a:pPr>
            <a:r>
              <a:rPr lang="en-US" dirty="0"/>
              <a:t>Methods to train very deep neural network like the paper </a:t>
            </a:r>
            <a:r>
              <a:rPr lang="en-US" i="1" dirty="0"/>
              <a:t>Dynamical isometry and a mean ﬁeld theory of </a:t>
            </a:r>
            <a:r>
              <a:rPr lang="en-US" i="1" dirty="0" err="1"/>
              <a:t>cnns</a:t>
            </a:r>
            <a:r>
              <a:rPr lang="en-US" i="1" dirty="0"/>
              <a:t>: How to train 10,000-layer vanilla convolutional neural networks.</a:t>
            </a:r>
          </a:p>
        </p:txBody>
      </p:sp>
      <p:sp>
        <p:nvSpPr>
          <p:cNvPr id="4" name="Date Placeholder 3">
            <a:extLst>
              <a:ext uri="{FF2B5EF4-FFF2-40B4-BE49-F238E27FC236}">
                <a16:creationId xmlns:a16="http://schemas.microsoft.com/office/drawing/2014/main" id="{68FDA96C-909F-49F7-AB45-7CD2B0401687}"/>
              </a:ext>
            </a:extLst>
          </p:cNvPr>
          <p:cNvSpPr>
            <a:spLocks noGrp="1"/>
          </p:cNvSpPr>
          <p:nvPr>
            <p:ph type="dt" sz="half" idx="10"/>
          </p:nvPr>
        </p:nvSpPr>
        <p:spPr/>
        <p:txBody>
          <a:bodyPr/>
          <a:lstStyle/>
          <a:p>
            <a:r>
              <a:rPr lang="en-US"/>
              <a:t>10.10.2019</a:t>
            </a:r>
          </a:p>
        </p:txBody>
      </p:sp>
      <p:sp>
        <p:nvSpPr>
          <p:cNvPr id="5" name="Footer Placeholder 4">
            <a:extLst>
              <a:ext uri="{FF2B5EF4-FFF2-40B4-BE49-F238E27FC236}">
                <a16:creationId xmlns:a16="http://schemas.microsoft.com/office/drawing/2014/main" id="{3C841EFF-09B0-48DE-A29C-478CE7EDDA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25E12D-9D86-4BA3-BCDE-845977E5F597}"/>
              </a:ext>
            </a:extLst>
          </p:cNvPr>
          <p:cNvSpPr>
            <a:spLocks noGrp="1"/>
          </p:cNvSpPr>
          <p:nvPr>
            <p:ph type="sldNum" sz="quarter" idx="12"/>
          </p:nvPr>
        </p:nvSpPr>
        <p:spPr/>
        <p:txBody>
          <a:bodyPr/>
          <a:lstStyle/>
          <a:p>
            <a:fld id="{27D05F6E-8E07-4698-A545-310384082C9B}" type="slidenum">
              <a:rPr lang="en-US" smtClean="0"/>
              <a:t>21</a:t>
            </a:fld>
            <a:endParaRPr lang="en-US" dirty="0"/>
          </a:p>
        </p:txBody>
      </p:sp>
    </p:spTree>
    <p:extLst>
      <p:ext uri="{BB962C8B-B14F-4D97-AF65-F5344CB8AC3E}">
        <p14:creationId xmlns:p14="http://schemas.microsoft.com/office/powerpoint/2010/main" val="373105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26E2-577A-4075-B851-12F635A2AB63}"/>
              </a:ext>
            </a:extLst>
          </p:cNvPr>
          <p:cNvSpPr>
            <a:spLocks noGrp="1"/>
          </p:cNvSpPr>
          <p:nvPr>
            <p:ph type="title"/>
          </p:nvPr>
        </p:nvSpPr>
        <p:spPr>
          <a:xfrm>
            <a:off x="821516" y="640263"/>
            <a:ext cx="6204984" cy="932059"/>
          </a:xfrm>
        </p:spPr>
        <p:txBody>
          <a:bodyPr>
            <a:normAutofit/>
          </a:bodyPr>
          <a:lstStyle/>
          <a:p>
            <a:r>
              <a:rPr lang="en-US" sz="4000" dirty="0"/>
              <a:t>Related Work</a:t>
            </a:r>
          </a:p>
        </p:txBody>
      </p:sp>
      <p:sp>
        <p:nvSpPr>
          <p:cNvPr id="3" name="Content Placeholder 2">
            <a:extLst>
              <a:ext uri="{FF2B5EF4-FFF2-40B4-BE49-F238E27FC236}">
                <a16:creationId xmlns:a16="http://schemas.microsoft.com/office/drawing/2014/main" id="{067160AC-1419-4A45-9DA2-EA736960B150}"/>
              </a:ext>
            </a:extLst>
          </p:cNvPr>
          <p:cNvSpPr>
            <a:spLocks noGrp="1"/>
          </p:cNvSpPr>
          <p:nvPr>
            <p:ph idx="1"/>
          </p:nvPr>
        </p:nvSpPr>
        <p:spPr>
          <a:xfrm>
            <a:off x="821515" y="2121762"/>
            <a:ext cx="5807885" cy="3626917"/>
          </a:xfrm>
        </p:spPr>
        <p:txBody>
          <a:bodyPr>
            <a:normAutofit fontScale="62500" lnSpcReduction="20000"/>
          </a:bodyPr>
          <a:lstStyle/>
          <a:p>
            <a:r>
              <a:rPr lang="en-US" sz="2400" dirty="0"/>
              <a:t>The original batch normalization paper posits that internal covariate explains the beneﬁts of BN  by reducing internal covariate shift.</a:t>
            </a:r>
            <a:r>
              <a:rPr lang="en-US" sz="2400" i="1" dirty="0"/>
              <a:t>	</a:t>
            </a:r>
          </a:p>
          <a:p>
            <a:r>
              <a:rPr lang="en-US" sz="2400" dirty="0"/>
              <a:t>Claim here that internal covariate shift can exist, but that success of BN can be explained without it.</a:t>
            </a:r>
          </a:p>
          <a:p>
            <a:r>
              <a:rPr lang="en-US" sz="2400" dirty="0"/>
              <a:t>Argue that a good reason to doubt that the primary beneﬁt of BN eliminating internal covariate shift comes from results from Mishkin and </a:t>
            </a:r>
            <a:r>
              <a:rPr lang="en-US" sz="2400" dirty="0" err="1"/>
              <a:t>Matas</a:t>
            </a:r>
            <a:r>
              <a:rPr lang="en-US" sz="2400" dirty="0"/>
              <a:t>, where an initialization scheme ensures that all layers are normalized</a:t>
            </a:r>
          </a:p>
          <a:p>
            <a:pPr lvl="1"/>
            <a:r>
              <a:rPr lang="en-US" sz="2000" dirty="0"/>
              <a:t>In this setting, internal covariate shift would not disappear, and the authors show that such initialization can be used instead of BN with a relatively small performance loss</a:t>
            </a:r>
          </a:p>
          <a:p>
            <a:r>
              <a:rPr lang="en-US" sz="2400" dirty="0"/>
              <a:t>Another relevance is Smith &amp; </a:t>
            </a:r>
            <a:r>
              <a:rPr lang="en-US" sz="2400" dirty="0" err="1"/>
              <a:t>Topin</a:t>
            </a:r>
            <a:r>
              <a:rPr lang="en-US" sz="2400" dirty="0"/>
              <a:t> and Smith, where the relationship between various network parameters, accuracy and convergence speed is investigated</a:t>
            </a:r>
          </a:p>
          <a:p>
            <a:pPr lvl="1"/>
            <a:r>
              <a:rPr lang="en-US" sz="2000" dirty="0"/>
              <a:t>the former article argues for the importance of batch normalization to facilitate a phenomenon dubbed ’super convergence’</a:t>
            </a:r>
          </a:p>
          <a:p>
            <a:pPr lvl="1"/>
            <a:r>
              <a:rPr lang="en-US" sz="2000" dirty="0"/>
              <a:t>The report proposes several efficient ways to set the hyper-parameters that significantly reduce training time and improves performance</a:t>
            </a:r>
          </a:p>
          <a:p>
            <a:endParaRPr lang="en-US" sz="2400" dirty="0"/>
          </a:p>
          <a:p>
            <a:endParaRPr lang="en-US" sz="2400" dirty="0"/>
          </a:p>
          <a:p>
            <a:endParaRPr lang="en-US" sz="2400" dirty="0"/>
          </a:p>
        </p:txBody>
      </p:sp>
      <p:sp>
        <p:nvSpPr>
          <p:cNvPr id="4" name="Date Placeholder 3">
            <a:extLst>
              <a:ext uri="{FF2B5EF4-FFF2-40B4-BE49-F238E27FC236}">
                <a16:creationId xmlns:a16="http://schemas.microsoft.com/office/drawing/2014/main" id="{E6C6EEF8-119D-44B8-918C-F0335FC6EF0E}"/>
              </a:ext>
            </a:extLst>
          </p:cNvPr>
          <p:cNvSpPr>
            <a:spLocks noGrp="1"/>
          </p:cNvSpPr>
          <p:nvPr>
            <p:ph type="dt" sz="half" idx="10"/>
          </p:nvPr>
        </p:nvSpPr>
        <p:spPr>
          <a:xfrm>
            <a:off x="838200" y="6356350"/>
            <a:ext cx="2743200" cy="365125"/>
          </a:xfrm>
        </p:spPr>
        <p:txBody>
          <a:bodyPr>
            <a:normAutofit/>
          </a:bodyPr>
          <a:lstStyle/>
          <a:p>
            <a:pPr>
              <a:spcAft>
                <a:spcPts val="600"/>
              </a:spcAft>
            </a:pPr>
            <a:r>
              <a:rPr lang="en-US" sz="1200" dirty="0"/>
              <a:t>10.10.2019</a:t>
            </a:r>
          </a:p>
        </p:txBody>
      </p:sp>
      <p:sp>
        <p:nvSpPr>
          <p:cNvPr id="5" name="Footer Placeholder 4">
            <a:extLst>
              <a:ext uri="{FF2B5EF4-FFF2-40B4-BE49-F238E27FC236}">
                <a16:creationId xmlns:a16="http://schemas.microsoft.com/office/drawing/2014/main" id="{010C38D3-4FE3-4F59-81F2-3D660D17B96E}"/>
              </a:ext>
            </a:extLst>
          </p:cNvPr>
          <p:cNvSpPr>
            <a:spLocks noGrp="1"/>
          </p:cNvSpPr>
          <p:nvPr>
            <p:ph type="ftr" sz="quarter" idx="11"/>
          </p:nvPr>
        </p:nvSpPr>
        <p:spPr>
          <a:xfrm>
            <a:off x="4038600" y="6356350"/>
            <a:ext cx="4114800" cy="365125"/>
          </a:xfrm>
        </p:spPr>
        <p:txBody>
          <a:bodyPr>
            <a:normAutofit/>
          </a:bodyPr>
          <a:lstStyle/>
          <a:p>
            <a:endParaRPr lang="en-US" dirty="0"/>
          </a:p>
        </p:txBody>
      </p:sp>
      <p:sp>
        <p:nvSpPr>
          <p:cNvPr id="6" name="Slide Number Placeholder 5">
            <a:extLst>
              <a:ext uri="{FF2B5EF4-FFF2-40B4-BE49-F238E27FC236}">
                <a16:creationId xmlns:a16="http://schemas.microsoft.com/office/drawing/2014/main" id="{65B6B0F2-C4E6-4F6A-A382-7E36D2079EE3}"/>
              </a:ext>
            </a:extLst>
          </p:cNvPr>
          <p:cNvSpPr>
            <a:spLocks noGrp="1"/>
          </p:cNvSpPr>
          <p:nvPr>
            <p:ph type="sldNum" sz="quarter" idx="12"/>
          </p:nvPr>
        </p:nvSpPr>
        <p:spPr>
          <a:xfrm>
            <a:off x="8610600" y="6356350"/>
            <a:ext cx="2743200" cy="365125"/>
          </a:xfrm>
        </p:spPr>
        <p:txBody>
          <a:bodyPr>
            <a:normAutofit/>
          </a:bodyPr>
          <a:lstStyle/>
          <a:p>
            <a:pPr>
              <a:spcAft>
                <a:spcPts val="600"/>
              </a:spcAft>
            </a:pPr>
            <a:fld id="{27D05F6E-8E07-4698-A545-310384082C9B}" type="slidenum">
              <a:rPr lang="en-US" sz="1200" smtClean="0"/>
              <a:pPr>
                <a:spcAft>
                  <a:spcPts val="600"/>
                </a:spcAft>
              </a:pPr>
              <a:t>3</a:t>
            </a:fld>
            <a:endParaRPr lang="en-US" sz="1200"/>
          </a:p>
        </p:txBody>
      </p:sp>
      <p:sp>
        <p:nvSpPr>
          <p:cNvPr id="10" name="Rectangle 9">
            <a:extLst>
              <a:ext uri="{FF2B5EF4-FFF2-40B4-BE49-F238E27FC236}">
                <a16:creationId xmlns:a16="http://schemas.microsoft.com/office/drawing/2014/main" id="{72FCECBC-2B0D-468B-8D8E-8B95BFA729BD}"/>
              </a:ext>
            </a:extLst>
          </p:cNvPr>
          <p:cNvSpPr/>
          <p:nvPr/>
        </p:nvSpPr>
        <p:spPr>
          <a:xfrm>
            <a:off x="6831622" y="2025954"/>
            <a:ext cx="5213839" cy="3970318"/>
          </a:xfrm>
          <a:prstGeom prst="rect">
            <a:avLst/>
          </a:prstGeom>
        </p:spPr>
        <p:txBody>
          <a:bodyPr wrap="square">
            <a:spAutoFit/>
          </a:bodyPr>
          <a:lstStyle/>
          <a:p>
            <a:r>
              <a:rPr lang="en-US" i="1" dirty="0"/>
              <a:t>Sergey </a:t>
            </a:r>
            <a:r>
              <a:rPr lang="en-US" i="1" dirty="0" err="1"/>
              <a:t>Ioffe</a:t>
            </a:r>
            <a:r>
              <a:rPr lang="en-US" i="1" dirty="0"/>
              <a:t> and Christian </a:t>
            </a:r>
            <a:r>
              <a:rPr lang="en-US" i="1" dirty="0" err="1"/>
              <a:t>Szegedy</a:t>
            </a:r>
            <a:r>
              <a:rPr lang="en-US" i="1" dirty="0"/>
              <a:t>. Batch normalization: Accelerating deep network training, 2015.</a:t>
            </a:r>
          </a:p>
          <a:p>
            <a:endParaRPr lang="en-US" dirty="0"/>
          </a:p>
          <a:p>
            <a:r>
              <a:rPr lang="en-US" dirty="0"/>
              <a:t>Dmytro Mishkin and Jiri </a:t>
            </a:r>
            <a:r>
              <a:rPr lang="en-US" dirty="0" err="1"/>
              <a:t>Matas</a:t>
            </a:r>
            <a:r>
              <a:rPr lang="en-US" dirty="0"/>
              <a:t>. All you need is a good </a:t>
            </a:r>
            <a:r>
              <a:rPr lang="en-US" dirty="0" err="1"/>
              <a:t>init</a:t>
            </a:r>
            <a:r>
              <a:rPr lang="en-US" dirty="0"/>
              <a:t>, 2015.</a:t>
            </a:r>
          </a:p>
          <a:p>
            <a:endParaRPr lang="en-US" dirty="0"/>
          </a:p>
          <a:p>
            <a:r>
              <a:rPr lang="en-US" dirty="0"/>
              <a:t>Leslie N Smith and </a:t>
            </a:r>
            <a:r>
              <a:rPr lang="en-US" dirty="0" err="1"/>
              <a:t>Nicholay</a:t>
            </a:r>
            <a:r>
              <a:rPr lang="en-US" dirty="0"/>
              <a:t> </a:t>
            </a:r>
            <a:r>
              <a:rPr lang="en-US" dirty="0" err="1"/>
              <a:t>Topin</a:t>
            </a:r>
            <a:r>
              <a:rPr lang="en-US" dirty="0"/>
              <a:t>. Super-convergence: Very fast training of residual networks</a:t>
            </a:r>
          </a:p>
          <a:p>
            <a:r>
              <a:rPr lang="en-US" dirty="0"/>
              <a:t>using large learning rates , 2017.</a:t>
            </a:r>
          </a:p>
          <a:p>
            <a:endParaRPr lang="en-US" dirty="0"/>
          </a:p>
          <a:p>
            <a:r>
              <a:rPr lang="en-US" dirty="0"/>
              <a:t>Leslie N Smith. A disciplined approach to neural network hyper-parameters: Part 1–learning rate, batch size, momentum, and weight decay, 2018.</a:t>
            </a:r>
          </a:p>
        </p:txBody>
      </p:sp>
    </p:spTree>
    <p:extLst>
      <p:ext uri="{BB962C8B-B14F-4D97-AF65-F5344CB8AC3E}">
        <p14:creationId xmlns:p14="http://schemas.microsoft.com/office/powerpoint/2010/main" val="283072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9BE0-0878-4D50-B1EC-7CDE23D3D2D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45D030C-FB77-44E8-AD47-31DE8E9D01A1}"/>
              </a:ext>
            </a:extLst>
          </p:cNvPr>
          <p:cNvSpPr>
            <a:spLocks noGrp="1"/>
          </p:cNvSpPr>
          <p:nvPr>
            <p:ph idx="1"/>
          </p:nvPr>
        </p:nvSpPr>
        <p:spPr/>
        <p:txBody>
          <a:bodyPr>
            <a:normAutofit fontScale="85000" lnSpcReduction="10000"/>
          </a:bodyPr>
          <a:lstStyle/>
          <a:p>
            <a:r>
              <a:rPr lang="en-US" dirty="0"/>
              <a:t>Batch normalization (BN) is a technique to normalize activations in intermediate layers of deep neural networks.</a:t>
            </a:r>
          </a:p>
          <a:p>
            <a:r>
              <a:rPr lang="en-US" dirty="0"/>
              <a:t>Has tendency to improve accuracy and speedup training</a:t>
            </a:r>
          </a:p>
          <a:p>
            <a:r>
              <a:rPr lang="en-US" dirty="0"/>
              <a:t>little consensus on the exact reason and mechanism behind these improvements</a:t>
            </a:r>
          </a:p>
          <a:p>
            <a:r>
              <a:rPr lang="en-US" dirty="0"/>
              <a:t>Several experiments show that BN primarily enables training with larger learning rates, which is the cause for faster convergence and better generalization</a:t>
            </a:r>
          </a:p>
          <a:p>
            <a:r>
              <a:rPr lang="en-US" dirty="0"/>
              <a:t>Networks without BN we demonstrate how large gradient updates can result in diverging loss and activations growing uncontrollably with network depth, which limits possible learning rates.</a:t>
            </a:r>
          </a:p>
          <a:p>
            <a:r>
              <a:rPr lang="en-US" dirty="0"/>
              <a:t>BN avoids this problem by constantly correcting activations to be zero-mean and of unit standard deviation, which enables larger gradient steps, yields faster convergence and may help bypass sharp local minima.</a:t>
            </a:r>
          </a:p>
        </p:txBody>
      </p:sp>
      <p:sp>
        <p:nvSpPr>
          <p:cNvPr id="4" name="Date Placeholder 3">
            <a:extLst>
              <a:ext uri="{FF2B5EF4-FFF2-40B4-BE49-F238E27FC236}">
                <a16:creationId xmlns:a16="http://schemas.microsoft.com/office/drawing/2014/main" id="{58F0F83F-D1AA-43AB-85C7-D5E312DC81FC}"/>
              </a:ext>
            </a:extLst>
          </p:cNvPr>
          <p:cNvSpPr>
            <a:spLocks noGrp="1"/>
          </p:cNvSpPr>
          <p:nvPr>
            <p:ph type="dt" sz="half" idx="10"/>
          </p:nvPr>
        </p:nvSpPr>
        <p:spPr/>
        <p:txBody>
          <a:bodyPr/>
          <a:lstStyle/>
          <a:p>
            <a:r>
              <a:rPr lang="en-US"/>
              <a:t>10.10.2019</a:t>
            </a:r>
          </a:p>
        </p:txBody>
      </p:sp>
      <p:sp>
        <p:nvSpPr>
          <p:cNvPr id="5" name="Footer Placeholder 4">
            <a:extLst>
              <a:ext uri="{FF2B5EF4-FFF2-40B4-BE49-F238E27FC236}">
                <a16:creationId xmlns:a16="http://schemas.microsoft.com/office/drawing/2014/main" id="{EA1EC444-E325-42F7-BEBD-4B3FDB54CD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B0FAC-9446-47BC-9A46-2DAD640FBFCE}"/>
              </a:ext>
            </a:extLst>
          </p:cNvPr>
          <p:cNvSpPr>
            <a:spLocks noGrp="1"/>
          </p:cNvSpPr>
          <p:nvPr>
            <p:ph type="sldNum" sz="quarter" idx="12"/>
          </p:nvPr>
        </p:nvSpPr>
        <p:spPr/>
        <p:txBody>
          <a:bodyPr/>
          <a:lstStyle/>
          <a:p>
            <a:fld id="{27D05F6E-8E07-4698-A545-310384082C9B}" type="slidenum">
              <a:rPr lang="en-US" smtClean="0"/>
              <a:t>4</a:t>
            </a:fld>
            <a:endParaRPr lang="en-US" dirty="0"/>
          </a:p>
        </p:txBody>
      </p:sp>
    </p:spTree>
    <p:extLst>
      <p:ext uri="{BB962C8B-B14F-4D97-AF65-F5344CB8AC3E}">
        <p14:creationId xmlns:p14="http://schemas.microsoft.com/office/powerpoint/2010/main" val="4149039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9BE0-0878-4D50-B1EC-7CDE23D3D2D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45D030C-FB77-44E8-AD47-31DE8E9D01A1}"/>
              </a:ext>
            </a:extLst>
          </p:cNvPr>
          <p:cNvSpPr>
            <a:spLocks noGrp="1"/>
          </p:cNvSpPr>
          <p:nvPr>
            <p:ph idx="1"/>
          </p:nvPr>
        </p:nvSpPr>
        <p:spPr/>
        <p:txBody>
          <a:bodyPr>
            <a:normAutofit/>
          </a:bodyPr>
          <a:lstStyle/>
          <a:p>
            <a:r>
              <a:rPr lang="en-US" dirty="0"/>
              <a:t>Nowadays, there is little disagreement in the machine learning community that BN accelerates training, enables higher learning rates, and improves generalization accuracy and BN has successfully proliferated throughout all areas of deep learning</a:t>
            </a:r>
          </a:p>
          <a:p>
            <a:r>
              <a:rPr lang="en-US" dirty="0"/>
              <a:t>despite its undeniable success, there is still little consensus on why the beneﬁts of BN are so pronounced</a:t>
            </a:r>
          </a:p>
          <a:p>
            <a:r>
              <a:rPr lang="en-US" dirty="0"/>
              <a:t>In addition to “internal covariate shift” – the tendency of the distribution of activations to drift during training, other explanations such as improved stability of concurrent updates or conditioning have also been proposed.</a:t>
            </a:r>
          </a:p>
        </p:txBody>
      </p:sp>
      <p:sp>
        <p:nvSpPr>
          <p:cNvPr id="4" name="Date Placeholder 3">
            <a:extLst>
              <a:ext uri="{FF2B5EF4-FFF2-40B4-BE49-F238E27FC236}">
                <a16:creationId xmlns:a16="http://schemas.microsoft.com/office/drawing/2014/main" id="{58F0F83F-D1AA-43AB-85C7-D5E312DC81FC}"/>
              </a:ext>
            </a:extLst>
          </p:cNvPr>
          <p:cNvSpPr>
            <a:spLocks noGrp="1"/>
          </p:cNvSpPr>
          <p:nvPr>
            <p:ph type="dt" sz="half" idx="10"/>
          </p:nvPr>
        </p:nvSpPr>
        <p:spPr/>
        <p:txBody>
          <a:bodyPr/>
          <a:lstStyle/>
          <a:p>
            <a:r>
              <a:rPr lang="en-US"/>
              <a:t>10.10.2019</a:t>
            </a:r>
          </a:p>
        </p:txBody>
      </p:sp>
      <p:sp>
        <p:nvSpPr>
          <p:cNvPr id="5" name="Footer Placeholder 4">
            <a:extLst>
              <a:ext uri="{FF2B5EF4-FFF2-40B4-BE49-F238E27FC236}">
                <a16:creationId xmlns:a16="http://schemas.microsoft.com/office/drawing/2014/main" id="{EA1EC444-E325-42F7-BEBD-4B3FDB54CD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B0FAC-9446-47BC-9A46-2DAD640FBFCE}"/>
              </a:ext>
            </a:extLst>
          </p:cNvPr>
          <p:cNvSpPr>
            <a:spLocks noGrp="1"/>
          </p:cNvSpPr>
          <p:nvPr>
            <p:ph type="sldNum" sz="quarter" idx="12"/>
          </p:nvPr>
        </p:nvSpPr>
        <p:spPr/>
        <p:txBody>
          <a:bodyPr/>
          <a:lstStyle/>
          <a:p>
            <a:fld id="{27D05F6E-8E07-4698-A545-310384082C9B}" type="slidenum">
              <a:rPr lang="en-US" smtClean="0"/>
              <a:t>5</a:t>
            </a:fld>
            <a:endParaRPr lang="en-US" dirty="0"/>
          </a:p>
        </p:txBody>
      </p:sp>
    </p:spTree>
    <p:extLst>
      <p:ext uri="{BB962C8B-B14F-4D97-AF65-F5344CB8AC3E}">
        <p14:creationId xmlns:p14="http://schemas.microsoft.com/office/powerpoint/2010/main" val="169943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9BE0-0878-4D50-B1EC-7CDE23D3D2D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45D030C-FB77-44E8-AD47-31DE8E9D01A1}"/>
              </a:ext>
            </a:extLst>
          </p:cNvPr>
          <p:cNvSpPr>
            <a:spLocks noGrp="1"/>
          </p:cNvSpPr>
          <p:nvPr>
            <p:ph idx="1"/>
          </p:nvPr>
        </p:nvSpPr>
        <p:spPr/>
        <p:txBody>
          <a:bodyPr>
            <a:normAutofit fontScale="70000" lnSpcReduction="20000"/>
          </a:bodyPr>
          <a:lstStyle/>
          <a:p>
            <a:r>
              <a:rPr lang="en-US" dirty="0"/>
              <a:t>A small subset of activations in deep layer may “explode”. </a:t>
            </a:r>
          </a:p>
          <a:p>
            <a:pPr lvl="1"/>
            <a:r>
              <a:rPr lang="en-US" dirty="0"/>
              <a:t>The typical practice to avoid such divergence is to set the learning rate to be sufﬁciently small</a:t>
            </a:r>
          </a:p>
          <a:p>
            <a:pPr lvl="1"/>
            <a:r>
              <a:rPr lang="en-US" dirty="0"/>
              <a:t>Small learning rates yield little progress along ﬂat directions of the optimization landscape</a:t>
            </a:r>
          </a:p>
          <a:p>
            <a:pPr lvl="1"/>
            <a:r>
              <a:rPr lang="en-US" dirty="0"/>
              <a:t>May be more prone to convergence to sharp local minima with possibly worse generalization performance </a:t>
            </a:r>
          </a:p>
          <a:p>
            <a:r>
              <a:rPr lang="en-US" dirty="0"/>
              <a:t>BN avoids activation explosion by repeatedly correcting all activations to be zero-mean and of unit standard deviation</a:t>
            </a:r>
          </a:p>
          <a:p>
            <a:r>
              <a:rPr lang="en-US" dirty="0"/>
              <a:t>With this “safety precaution”, it is possible to train networks with large learning rates</a:t>
            </a:r>
          </a:p>
          <a:p>
            <a:pPr lvl="1"/>
            <a:r>
              <a:rPr lang="en-US" dirty="0"/>
              <a:t>Activations cannot grow </a:t>
            </a:r>
            <a:r>
              <a:rPr lang="en-US" dirty="0" err="1"/>
              <a:t>incontrollably</a:t>
            </a:r>
            <a:r>
              <a:rPr lang="en-US" dirty="0"/>
              <a:t> since their means and variances are normalized.</a:t>
            </a:r>
          </a:p>
          <a:p>
            <a:r>
              <a:rPr lang="en-US" dirty="0"/>
              <a:t>SGD with large learning rates yields faster convergence along the ﬂat directions of the optimization landscape and is less likely to get stuck in sharp minima.</a:t>
            </a:r>
          </a:p>
          <a:p>
            <a:r>
              <a:rPr lang="en-US" dirty="0"/>
              <a:t>Investigation of interval of viable learning rates for networks with and without BN </a:t>
            </a:r>
          </a:p>
          <a:p>
            <a:pPr lvl="1"/>
            <a:r>
              <a:rPr lang="en-US" dirty="0"/>
              <a:t>Conclude that BN is much more forgiving to very large learning rates</a:t>
            </a:r>
          </a:p>
          <a:p>
            <a:r>
              <a:rPr lang="en-US" dirty="0"/>
              <a:t>Experimentally demonstrate that the activations in deep networks without BN grow dramatically with depth if the learning rate is too large.</a:t>
            </a:r>
          </a:p>
        </p:txBody>
      </p:sp>
      <p:sp>
        <p:nvSpPr>
          <p:cNvPr id="4" name="Date Placeholder 3">
            <a:extLst>
              <a:ext uri="{FF2B5EF4-FFF2-40B4-BE49-F238E27FC236}">
                <a16:creationId xmlns:a16="http://schemas.microsoft.com/office/drawing/2014/main" id="{58F0F83F-D1AA-43AB-85C7-D5E312DC81FC}"/>
              </a:ext>
            </a:extLst>
          </p:cNvPr>
          <p:cNvSpPr>
            <a:spLocks noGrp="1"/>
          </p:cNvSpPr>
          <p:nvPr>
            <p:ph type="dt" sz="half" idx="10"/>
          </p:nvPr>
        </p:nvSpPr>
        <p:spPr/>
        <p:txBody>
          <a:bodyPr/>
          <a:lstStyle/>
          <a:p>
            <a:r>
              <a:rPr lang="en-US"/>
              <a:t>10.10.2019</a:t>
            </a:r>
          </a:p>
        </p:txBody>
      </p:sp>
      <p:sp>
        <p:nvSpPr>
          <p:cNvPr id="5" name="Footer Placeholder 4">
            <a:extLst>
              <a:ext uri="{FF2B5EF4-FFF2-40B4-BE49-F238E27FC236}">
                <a16:creationId xmlns:a16="http://schemas.microsoft.com/office/drawing/2014/main" id="{EA1EC444-E325-42F7-BEBD-4B3FDB54CD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B0FAC-9446-47BC-9A46-2DAD640FBFCE}"/>
              </a:ext>
            </a:extLst>
          </p:cNvPr>
          <p:cNvSpPr>
            <a:spLocks noGrp="1"/>
          </p:cNvSpPr>
          <p:nvPr>
            <p:ph type="sldNum" sz="quarter" idx="12"/>
          </p:nvPr>
        </p:nvSpPr>
        <p:spPr/>
        <p:txBody>
          <a:bodyPr/>
          <a:lstStyle/>
          <a:p>
            <a:fld id="{27D05F6E-8E07-4698-A545-310384082C9B}" type="slidenum">
              <a:rPr lang="en-US" smtClean="0"/>
              <a:t>6</a:t>
            </a:fld>
            <a:endParaRPr lang="en-US" dirty="0"/>
          </a:p>
        </p:txBody>
      </p:sp>
    </p:spTree>
    <p:extLst>
      <p:ext uri="{BB962C8B-B14F-4D97-AF65-F5344CB8AC3E}">
        <p14:creationId xmlns:p14="http://schemas.microsoft.com/office/powerpoint/2010/main" val="228758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C50E016-C8B7-45EE-8300-F18B719F5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26"/>
            <a:ext cx="5446920" cy="678749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5E6099C8-1DCF-4242-AD8B-28BF4D687A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6BF5C3-FB08-4F62-91A0-B48193DAC5EA}"/>
              </a:ext>
            </a:extLst>
          </p:cNvPr>
          <p:cNvSpPr>
            <a:spLocks noGrp="1"/>
          </p:cNvSpPr>
          <p:nvPr>
            <p:ph type="title"/>
          </p:nvPr>
        </p:nvSpPr>
        <p:spPr>
          <a:xfrm>
            <a:off x="640080" y="2158745"/>
            <a:ext cx="3515310" cy="2549890"/>
          </a:xfrm>
        </p:spPr>
        <p:txBody>
          <a:bodyPr>
            <a:normAutofit/>
          </a:bodyPr>
          <a:lstStyle/>
          <a:p>
            <a:r>
              <a:rPr lang="en-US" sz="4000">
                <a:solidFill>
                  <a:srgbClr val="FFFFFF"/>
                </a:solidFill>
              </a:rPr>
              <a:t>The Batch Normalization Algorithm</a:t>
            </a:r>
          </a:p>
        </p:txBody>
      </p:sp>
      <p:sp>
        <p:nvSpPr>
          <p:cNvPr id="23" name="Rectangle 22">
            <a:extLst>
              <a:ext uri="{FF2B5EF4-FFF2-40B4-BE49-F238E27FC236}">
                <a16:creationId xmlns:a16="http://schemas.microsoft.com/office/drawing/2014/main" id="{71318B55-C583-42E5-ABA1-BE8CC332E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5581" y="803670"/>
            <a:ext cx="4977975" cy="1979514"/>
          </a:xfrm>
          <a:prstGeom prst="rect">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AC9C8B9-03EE-4671-A7EE-784F172EEAE0}"/>
              </a:ext>
            </a:extLst>
          </p:cNvPr>
          <p:cNvPicPr>
            <a:picLocks noChangeAspect="1"/>
          </p:cNvPicPr>
          <p:nvPr/>
        </p:nvPicPr>
        <p:blipFill>
          <a:blip r:embed="rId3">
            <a:alphaModFix/>
          </a:blip>
          <a:stretch>
            <a:fillRect/>
          </a:stretch>
        </p:blipFill>
        <p:spPr>
          <a:xfrm>
            <a:off x="6350465" y="1823035"/>
            <a:ext cx="3347415" cy="562160"/>
          </a:xfrm>
          <a:prstGeom prst="rect">
            <a:avLst/>
          </a:prstGeom>
          <a:effectLst>
            <a:softEdge rad="0"/>
          </a:effectLst>
        </p:spPr>
      </p:pic>
      <p:pic>
        <p:nvPicPr>
          <p:cNvPr id="8" name="Picture 7">
            <a:extLst>
              <a:ext uri="{FF2B5EF4-FFF2-40B4-BE49-F238E27FC236}">
                <a16:creationId xmlns:a16="http://schemas.microsoft.com/office/drawing/2014/main" id="{2187AF48-4477-4FFF-8C7C-21E01A10C2DF}"/>
              </a:ext>
            </a:extLst>
          </p:cNvPr>
          <p:cNvPicPr>
            <a:picLocks noChangeAspect="1"/>
          </p:cNvPicPr>
          <p:nvPr/>
        </p:nvPicPr>
        <p:blipFill>
          <a:blip r:embed="rId4">
            <a:alphaModFix/>
          </a:blip>
          <a:stretch>
            <a:fillRect/>
          </a:stretch>
        </p:blipFill>
        <p:spPr>
          <a:xfrm>
            <a:off x="6350465" y="944264"/>
            <a:ext cx="3969590" cy="664906"/>
          </a:xfrm>
          <a:prstGeom prst="rect">
            <a:avLst/>
          </a:prstGeom>
          <a:effectLst>
            <a:softEdge rad="0"/>
          </a:effectLst>
        </p:spPr>
      </p:pic>
      <p:sp>
        <p:nvSpPr>
          <p:cNvPr id="3" name="Content Placeholder 2">
            <a:extLst>
              <a:ext uri="{FF2B5EF4-FFF2-40B4-BE49-F238E27FC236}">
                <a16:creationId xmlns:a16="http://schemas.microsoft.com/office/drawing/2014/main" id="{7FAC8A50-4A5F-4ABA-ACC5-5C1E99947B97}"/>
              </a:ext>
            </a:extLst>
          </p:cNvPr>
          <p:cNvSpPr>
            <a:spLocks noGrp="1"/>
          </p:cNvSpPr>
          <p:nvPr>
            <p:ph idx="1"/>
          </p:nvPr>
        </p:nvSpPr>
        <p:spPr>
          <a:xfrm>
            <a:off x="6090574" y="3425146"/>
            <a:ext cx="4977578" cy="2635825"/>
          </a:xfrm>
        </p:spPr>
        <p:txBody>
          <a:bodyPr anchor="ctr">
            <a:normAutofit/>
          </a:bodyPr>
          <a:lstStyle/>
          <a:p>
            <a:r>
              <a:rPr lang="en-US" sz="1300" dirty="0">
                <a:solidFill>
                  <a:srgbClr val="000000"/>
                </a:solidFill>
              </a:rPr>
              <a:t>Primarily consider BN for convolutional neural networks</a:t>
            </a:r>
          </a:p>
          <a:p>
            <a:r>
              <a:rPr lang="en-US" sz="1300" dirty="0">
                <a:solidFill>
                  <a:srgbClr val="000000"/>
                </a:solidFill>
              </a:rPr>
              <a:t>BN subtracts the mean activation from all input activations in channel c, where B contains all activations in channel c across all features b in the entire mini-batch and all spatial x, y locations.</a:t>
            </a:r>
          </a:p>
          <a:p>
            <a:r>
              <a:rPr lang="en-US" sz="1300" dirty="0">
                <a:solidFill>
                  <a:srgbClr val="000000"/>
                </a:solidFill>
              </a:rPr>
              <a:t>BN divides the centered activation by the standard deviation plus </a:t>
            </a:r>
            <a:r>
              <a:rPr lang="az-Cyrl-AZ" sz="1300" dirty="0">
                <a:solidFill>
                  <a:srgbClr val="000000"/>
                </a:solidFill>
              </a:rPr>
              <a:t>є</a:t>
            </a:r>
            <a:r>
              <a:rPr lang="en-US" sz="1300" dirty="0">
                <a:solidFill>
                  <a:srgbClr val="000000"/>
                </a:solidFill>
              </a:rPr>
              <a:t> for numerical stability</a:t>
            </a:r>
          </a:p>
          <a:p>
            <a:r>
              <a:rPr lang="en-US" sz="1300" dirty="0">
                <a:solidFill>
                  <a:srgbClr val="000000"/>
                </a:solidFill>
              </a:rPr>
              <a:t>BN applies the same normalization for all activations in a given channel,</a:t>
            </a:r>
          </a:p>
          <a:p>
            <a:r>
              <a:rPr lang="en-US" sz="1300" dirty="0">
                <a:solidFill>
                  <a:srgbClr val="000000"/>
                </a:solidFill>
              </a:rPr>
              <a:t>During testing, running averages of the mean and variances are used.</a:t>
            </a:r>
          </a:p>
          <a:p>
            <a:endParaRPr lang="en-US" sz="1300" dirty="0">
              <a:solidFill>
                <a:srgbClr val="000000"/>
              </a:solidFill>
            </a:endParaRPr>
          </a:p>
        </p:txBody>
      </p:sp>
      <p:sp>
        <p:nvSpPr>
          <p:cNvPr id="4" name="Date Placeholder 3">
            <a:extLst>
              <a:ext uri="{FF2B5EF4-FFF2-40B4-BE49-F238E27FC236}">
                <a16:creationId xmlns:a16="http://schemas.microsoft.com/office/drawing/2014/main" id="{68FDA96C-909F-49F7-AB45-7CD2B0401687}"/>
              </a:ext>
            </a:extLst>
          </p:cNvPr>
          <p:cNvSpPr>
            <a:spLocks noGrp="1"/>
          </p:cNvSpPr>
          <p:nvPr>
            <p:ph type="dt" sz="half" idx="10"/>
          </p:nvPr>
        </p:nvSpPr>
        <p:spPr>
          <a:xfrm>
            <a:off x="2736528" y="6223702"/>
            <a:ext cx="1978907" cy="314067"/>
          </a:xfrm>
        </p:spPr>
        <p:txBody>
          <a:bodyPr>
            <a:normAutofit/>
          </a:bodyPr>
          <a:lstStyle/>
          <a:p>
            <a:pPr>
              <a:spcAft>
                <a:spcPts val="600"/>
              </a:spcAft>
            </a:pPr>
            <a:r>
              <a:rPr lang="en-US" sz="1100">
                <a:solidFill>
                  <a:srgbClr val="898989"/>
                </a:solidFill>
              </a:rPr>
              <a:t>10.10.2019</a:t>
            </a:r>
          </a:p>
        </p:txBody>
      </p:sp>
      <p:sp>
        <p:nvSpPr>
          <p:cNvPr id="5" name="Footer Placeholder 4">
            <a:extLst>
              <a:ext uri="{FF2B5EF4-FFF2-40B4-BE49-F238E27FC236}">
                <a16:creationId xmlns:a16="http://schemas.microsoft.com/office/drawing/2014/main" id="{3C841EFF-09B0-48DE-A29C-478CE7EDDAFE}"/>
              </a:ext>
            </a:extLst>
          </p:cNvPr>
          <p:cNvSpPr>
            <a:spLocks noGrp="1"/>
          </p:cNvSpPr>
          <p:nvPr>
            <p:ph type="ftr" sz="quarter" idx="11"/>
          </p:nvPr>
        </p:nvSpPr>
        <p:spPr>
          <a:xfrm>
            <a:off x="5844593" y="6223702"/>
            <a:ext cx="4981336" cy="314067"/>
          </a:xfrm>
        </p:spPr>
        <p:txBody>
          <a:bodyPr>
            <a:normAutofit/>
          </a:bodyPr>
          <a:lstStyle/>
          <a:p>
            <a:pPr algn="r"/>
            <a:endParaRPr lang="en-US" sz="1100">
              <a:solidFill>
                <a:srgbClr val="898989"/>
              </a:solidFill>
            </a:endParaRPr>
          </a:p>
        </p:txBody>
      </p:sp>
      <p:sp>
        <p:nvSpPr>
          <p:cNvPr id="6" name="Slide Number Placeholder 5">
            <a:extLst>
              <a:ext uri="{FF2B5EF4-FFF2-40B4-BE49-F238E27FC236}">
                <a16:creationId xmlns:a16="http://schemas.microsoft.com/office/drawing/2014/main" id="{2725E12D-9D86-4BA3-BCDE-845977E5F597}"/>
              </a:ext>
            </a:extLst>
          </p:cNvPr>
          <p:cNvSpPr>
            <a:spLocks noGrp="1"/>
          </p:cNvSpPr>
          <p:nvPr>
            <p:ph type="sldNum" sz="quarter" idx="12"/>
          </p:nvPr>
        </p:nvSpPr>
        <p:spPr>
          <a:xfrm>
            <a:off x="10825930" y="6223702"/>
            <a:ext cx="570728" cy="314067"/>
          </a:xfrm>
        </p:spPr>
        <p:txBody>
          <a:bodyPr>
            <a:normAutofit/>
          </a:bodyPr>
          <a:lstStyle/>
          <a:p>
            <a:pPr>
              <a:spcAft>
                <a:spcPts val="600"/>
              </a:spcAft>
            </a:pPr>
            <a:fld id="{27D05F6E-8E07-4698-A545-310384082C9B}" type="slidenum">
              <a:rPr lang="en-US" sz="1100">
                <a:solidFill>
                  <a:srgbClr val="898989"/>
                </a:solidFill>
              </a:rPr>
              <a:pPr>
                <a:spcAft>
                  <a:spcPts val="600"/>
                </a:spcAft>
              </a:pPr>
              <a:t>7</a:t>
            </a:fld>
            <a:endParaRPr lang="en-US" sz="1100">
              <a:solidFill>
                <a:srgbClr val="898989"/>
              </a:solidFill>
            </a:endParaRPr>
          </a:p>
        </p:txBody>
      </p:sp>
    </p:spTree>
    <p:extLst>
      <p:ext uri="{BB962C8B-B14F-4D97-AF65-F5344CB8AC3E}">
        <p14:creationId xmlns:p14="http://schemas.microsoft.com/office/powerpoint/2010/main" val="302721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24AA-18EB-469B-A0F0-D3196B8821E2}"/>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D9C1FB16-C921-41A8-98D5-8ACF05F4FF1B}"/>
              </a:ext>
            </a:extLst>
          </p:cNvPr>
          <p:cNvSpPr>
            <a:spLocks noGrp="1"/>
          </p:cNvSpPr>
          <p:nvPr>
            <p:ph idx="1"/>
          </p:nvPr>
        </p:nvSpPr>
        <p:spPr/>
        <p:txBody>
          <a:bodyPr>
            <a:normAutofit/>
          </a:bodyPr>
          <a:lstStyle/>
          <a:p>
            <a:r>
              <a:rPr lang="en-US" dirty="0"/>
              <a:t>Image classiﬁcation on CIFAR10 with a 110 layer Resnet</a:t>
            </a:r>
          </a:p>
          <a:p>
            <a:r>
              <a:rPr lang="en-US" dirty="0"/>
              <a:t>We use SGD with momentum and weight decay, employ standard data augmentation and image preprocessing techniques and decrease learning rate when learning plateaus</a:t>
            </a:r>
          </a:p>
          <a:p>
            <a:r>
              <a:rPr lang="en-US" dirty="0"/>
              <a:t> The original network can be trained with initial learning rate 0.1 over 165 epochs, however which fails without BN. </a:t>
            </a:r>
          </a:p>
          <a:p>
            <a:r>
              <a:rPr lang="en-US" dirty="0"/>
              <a:t>Here reported the best results among initial learning rates from     {0.1, 0.003, 0.001, 0.0003, 0.0001, 0.00003} and use enough epochs such that learning plateaus.</a:t>
            </a:r>
          </a:p>
        </p:txBody>
      </p:sp>
      <p:sp>
        <p:nvSpPr>
          <p:cNvPr id="4" name="Date Placeholder 3">
            <a:extLst>
              <a:ext uri="{FF2B5EF4-FFF2-40B4-BE49-F238E27FC236}">
                <a16:creationId xmlns:a16="http://schemas.microsoft.com/office/drawing/2014/main" id="{20E95B3E-B325-4B24-8FD9-3F13135D5519}"/>
              </a:ext>
            </a:extLst>
          </p:cNvPr>
          <p:cNvSpPr>
            <a:spLocks noGrp="1"/>
          </p:cNvSpPr>
          <p:nvPr>
            <p:ph type="dt" sz="half" idx="10"/>
          </p:nvPr>
        </p:nvSpPr>
        <p:spPr/>
        <p:txBody>
          <a:bodyPr/>
          <a:lstStyle/>
          <a:p>
            <a:r>
              <a:rPr lang="en-US"/>
              <a:t>10.10.2019</a:t>
            </a:r>
          </a:p>
        </p:txBody>
      </p:sp>
      <p:sp>
        <p:nvSpPr>
          <p:cNvPr id="5" name="Footer Placeholder 4">
            <a:extLst>
              <a:ext uri="{FF2B5EF4-FFF2-40B4-BE49-F238E27FC236}">
                <a16:creationId xmlns:a16="http://schemas.microsoft.com/office/drawing/2014/main" id="{4454C2CD-97C6-4DB2-9B28-B417DB2C8E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675149-6DA5-4DAB-982B-BEF9C7E5E64E}"/>
              </a:ext>
            </a:extLst>
          </p:cNvPr>
          <p:cNvSpPr>
            <a:spLocks noGrp="1"/>
          </p:cNvSpPr>
          <p:nvPr>
            <p:ph type="sldNum" sz="quarter" idx="12"/>
          </p:nvPr>
        </p:nvSpPr>
        <p:spPr/>
        <p:txBody>
          <a:bodyPr/>
          <a:lstStyle/>
          <a:p>
            <a:fld id="{27D05F6E-8E07-4698-A545-310384082C9B}" type="slidenum">
              <a:rPr lang="en-US" smtClean="0"/>
              <a:t>8</a:t>
            </a:fld>
            <a:endParaRPr lang="en-US" dirty="0"/>
          </a:p>
        </p:txBody>
      </p:sp>
    </p:spTree>
    <p:extLst>
      <p:ext uri="{BB962C8B-B14F-4D97-AF65-F5344CB8AC3E}">
        <p14:creationId xmlns:p14="http://schemas.microsoft.com/office/powerpoint/2010/main" val="369133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026E2-577A-4075-B851-12F635A2AB63}"/>
              </a:ext>
            </a:extLst>
          </p:cNvPr>
          <p:cNvSpPr>
            <a:spLocks noGrp="1"/>
          </p:cNvSpPr>
          <p:nvPr>
            <p:ph type="title"/>
          </p:nvPr>
        </p:nvSpPr>
        <p:spPr>
          <a:xfrm>
            <a:off x="821516" y="640263"/>
            <a:ext cx="6204984" cy="932059"/>
          </a:xfrm>
        </p:spPr>
        <p:txBody>
          <a:bodyPr>
            <a:normAutofit fontScale="90000"/>
          </a:bodyPr>
          <a:lstStyle/>
          <a:p>
            <a:r>
              <a:rPr lang="en-US" sz="4000" dirty="0"/>
              <a:t>Disentangling the beneﬁts of BN</a:t>
            </a:r>
          </a:p>
        </p:txBody>
      </p:sp>
      <p:sp>
        <p:nvSpPr>
          <p:cNvPr id="3" name="Content Placeholder 2">
            <a:extLst>
              <a:ext uri="{FF2B5EF4-FFF2-40B4-BE49-F238E27FC236}">
                <a16:creationId xmlns:a16="http://schemas.microsoft.com/office/drawing/2014/main" id="{067160AC-1419-4A45-9DA2-EA736960B150}"/>
              </a:ext>
            </a:extLst>
          </p:cNvPr>
          <p:cNvSpPr>
            <a:spLocks noGrp="1"/>
          </p:cNvSpPr>
          <p:nvPr>
            <p:ph idx="1"/>
          </p:nvPr>
        </p:nvSpPr>
        <p:spPr>
          <a:xfrm>
            <a:off x="625642" y="1891410"/>
            <a:ext cx="6577263" cy="3857270"/>
          </a:xfrm>
        </p:spPr>
        <p:txBody>
          <a:bodyPr>
            <a:normAutofit fontScale="55000" lnSpcReduction="20000"/>
          </a:bodyPr>
          <a:lstStyle/>
          <a:p>
            <a:r>
              <a:rPr lang="en-US" sz="2400" dirty="0"/>
              <a:t>Without batch normalization found that the initial learning rate of the Resnet model needs to be decreased to α = 0.0001 for convergence and training takes roughly 2400 epochs. </a:t>
            </a:r>
          </a:p>
          <a:p>
            <a:pPr lvl="1"/>
            <a:r>
              <a:rPr lang="en-US" sz="2000" dirty="0"/>
              <a:t>The unnormalized network.</a:t>
            </a:r>
          </a:p>
          <a:p>
            <a:r>
              <a:rPr lang="en-US" sz="2400" dirty="0"/>
              <a:t>Train a batch normalized network using the learning rate and the number of epochs of an unnormalized network + an initial learning rate of  α = 0.003 which requires 1320 epochs for training.</a:t>
            </a:r>
          </a:p>
          <a:p>
            <a:r>
              <a:rPr lang="en-US" sz="2400" dirty="0"/>
              <a:t>This conﬁguration does not attain the accuracy of its normalized counterpart.</a:t>
            </a:r>
          </a:p>
          <a:p>
            <a:r>
              <a:rPr lang="en-US" sz="2400" dirty="0"/>
              <a:t>The ﬁgure shows that with matching learning rates, both networks, with BN and without, result in comparable testing accuracies (red and green lines in right plot)</a:t>
            </a:r>
          </a:p>
          <a:p>
            <a:r>
              <a:rPr lang="en-US" sz="2400" dirty="0"/>
              <a:t>In contrast, larger learning rates yield higher test accuracy for BN networks, and diverge for unnormalized networks.</a:t>
            </a:r>
          </a:p>
          <a:p>
            <a:pPr lvl="1"/>
            <a:r>
              <a:rPr lang="en-US" sz="2000" dirty="0"/>
              <a:t>results are averaged over ﬁve runs with std shown as shaded region around mean.</a:t>
            </a:r>
          </a:p>
          <a:p>
            <a:r>
              <a:rPr lang="en-US" sz="2400" dirty="0"/>
              <a:t>The batch normalized networks with such a low learning performs no better than an unnormalized network</a:t>
            </a:r>
          </a:p>
          <a:p>
            <a:r>
              <a:rPr lang="en-US" sz="2400" dirty="0"/>
              <a:t>Beneﬁts: </a:t>
            </a:r>
          </a:p>
          <a:p>
            <a:pPr lvl="1"/>
            <a:r>
              <a:rPr lang="en-US" sz="2000" dirty="0"/>
              <a:t>improves regularization, </a:t>
            </a:r>
          </a:p>
          <a:p>
            <a:pPr lvl="1"/>
            <a:r>
              <a:rPr lang="en-US" sz="2000" dirty="0"/>
              <a:t>accuracy </a:t>
            </a:r>
          </a:p>
          <a:p>
            <a:pPr lvl="1"/>
            <a:r>
              <a:rPr lang="en-US" sz="2000" dirty="0"/>
              <a:t>and gives faster convergence.</a:t>
            </a:r>
          </a:p>
          <a:p>
            <a:endParaRPr lang="en-US" sz="2400" dirty="0"/>
          </a:p>
        </p:txBody>
      </p:sp>
      <p:pic>
        <p:nvPicPr>
          <p:cNvPr id="7" name="Picture 6">
            <a:extLst>
              <a:ext uri="{FF2B5EF4-FFF2-40B4-BE49-F238E27FC236}">
                <a16:creationId xmlns:a16="http://schemas.microsoft.com/office/drawing/2014/main" id="{09BAC49D-B35D-4A1A-A478-BF3EBEA7502A}"/>
              </a:ext>
            </a:extLst>
          </p:cNvPr>
          <p:cNvPicPr>
            <a:picLocks noChangeAspect="1"/>
          </p:cNvPicPr>
          <p:nvPr/>
        </p:nvPicPr>
        <p:blipFill>
          <a:blip r:embed="rId2"/>
          <a:stretch>
            <a:fillRect/>
          </a:stretch>
        </p:blipFill>
        <p:spPr>
          <a:xfrm>
            <a:off x="7829551" y="3303385"/>
            <a:ext cx="3960000" cy="2504700"/>
          </a:xfrm>
          <a:prstGeom prst="rect">
            <a:avLst/>
          </a:prstGeom>
        </p:spPr>
      </p:pic>
      <p:pic>
        <p:nvPicPr>
          <p:cNvPr id="8" name="Picture 7">
            <a:extLst>
              <a:ext uri="{FF2B5EF4-FFF2-40B4-BE49-F238E27FC236}">
                <a16:creationId xmlns:a16="http://schemas.microsoft.com/office/drawing/2014/main" id="{BA960295-4C8E-4B7E-8FE9-C7CBBEC7F045}"/>
              </a:ext>
            </a:extLst>
          </p:cNvPr>
          <p:cNvPicPr>
            <a:picLocks noChangeAspect="1"/>
          </p:cNvPicPr>
          <p:nvPr/>
        </p:nvPicPr>
        <p:blipFill>
          <a:blip r:embed="rId3"/>
          <a:stretch>
            <a:fillRect/>
          </a:stretch>
        </p:blipFill>
        <p:spPr>
          <a:xfrm>
            <a:off x="7829551" y="496063"/>
            <a:ext cx="3960000" cy="2712599"/>
          </a:xfrm>
          <a:prstGeom prst="rect">
            <a:avLst/>
          </a:prstGeom>
        </p:spPr>
      </p:pic>
      <p:sp>
        <p:nvSpPr>
          <p:cNvPr id="4" name="Date Placeholder 3">
            <a:extLst>
              <a:ext uri="{FF2B5EF4-FFF2-40B4-BE49-F238E27FC236}">
                <a16:creationId xmlns:a16="http://schemas.microsoft.com/office/drawing/2014/main" id="{E6C6EEF8-119D-44B8-918C-F0335FC6EF0E}"/>
              </a:ext>
            </a:extLst>
          </p:cNvPr>
          <p:cNvSpPr>
            <a:spLocks noGrp="1"/>
          </p:cNvSpPr>
          <p:nvPr>
            <p:ph type="dt" sz="half" idx="10"/>
          </p:nvPr>
        </p:nvSpPr>
        <p:spPr>
          <a:xfrm>
            <a:off x="838200" y="6356350"/>
            <a:ext cx="2743200" cy="365125"/>
          </a:xfrm>
        </p:spPr>
        <p:txBody>
          <a:bodyPr>
            <a:normAutofit/>
          </a:bodyPr>
          <a:lstStyle/>
          <a:p>
            <a:pPr>
              <a:spcAft>
                <a:spcPts val="600"/>
              </a:spcAft>
            </a:pPr>
            <a:r>
              <a:rPr lang="en-US" sz="1200" dirty="0"/>
              <a:t>10.10.2019</a:t>
            </a:r>
          </a:p>
        </p:txBody>
      </p:sp>
      <p:sp>
        <p:nvSpPr>
          <p:cNvPr id="5" name="Footer Placeholder 4">
            <a:extLst>
              <a:ext uri="{FF2B5EF4-FFF2-40B4-BE49-F238E27FC236}">
                <a16:creationId xmlns:a16="http://schemas.microsoft.com/office/drawing/2014/main" id="{010C38D3-4FE3-4F59-81F2-3D660D17B96E}"/>
              </a:ext>
            </a:extLst>
          </p:cNvPr>
          <p:cNvSpPr>
            <a:spLocks noGrp="1"/>
          </p:cNvSpPr>
          <p:nvPr>
            <p:ph type="ftr" sz="quarter" idx="11"/>
          </p:nvPr>
        </p:nvSpPr>
        <p:spPr>
          <a:xfrm>
            <a:off x="4038600" y="6356350"/>
            <a:ext cx="4114800" cy="365125"/>
          </a:xfrm>
        </p:spPr>
        <p:txBody>
          <a:bodyPr>
            <a:normAutofit/>
          </a:bodyPr>
          <a:lstStyle/>
          <a:p>
            <a:endParaRPr lang="en-US" dirty="0"/>
          </a:p>
        </p:txBody>
      </p:sp>
      <p:sp>
        <p:nvSpPr>
          <p:cNvPr id="6" name="Slide Number Placeholder 5">
            <a:extLst>
              <a:ext uri="{FF2B5EF4-FFF2-40B4-BE49-F238E27FC236}">
                <a16:creationId xmlns:a16="http://schemas.microsoft.com/office/drawing/2014/main" id="{65B6B0F2-C4E6-4F6A-A382-7E36D2079EE3}"/>
              </a:ext>
            </a:extLst>
          </p:cNvPr>
          <p:cNvSpPr>
            <a:spLocks noGrp="1"/>
          </p:cNvSpPr>
          <p:nvPr>
            <p:ph type="sldNum" sz="quarter" idx="12"/>
          </p:nvPr>
        </p:nvSpPr>
        <p:spPr>
          <a:xfrm>
            <a:off x="8610600" y="6356350"/>
            <a:ext cx="2743200" cy="365125"/>
          </a:xfrm>
        </p:spPr>
        <p:txBody>
          <a:bodyPr>
            <a:normAutofit/>
          </a:bodyPr>
          <a:lstStyle/>
          <a:p>
            <a:pPr>
              <a:spcAft>
                <a:spcPts val="600"/>
              </a:spcAft>
            </a:pPr>
            <a:fld id="{27D05F6E-8E07-4698-A545-310384082C9B}" type="slidenum">
              <a:rPr lang="en-US" sz="1200" smtClean="0"/>
              <a:pPr>
                <a:spcAft>
                  <a:spcPts val="600"/>
                </a:spcAft>
              </a:pPr>
              <a:t>9</a:t>
            </a:fld>
            <a:endParaRPr lang="en-US" sz="1200"/>
          </a:p>
        </p:txBody>
      </p:sp>
      <p:sp>
        <p:nvSpPr>
          <p:cNvPr id="9" name="TextBox 8">
            <a:extLst>
              <a:ext uri="{FF2B5EF4-FFF2-40B4-BE49-F238E27FC236}">
                <a16:creationId xmlns:a16="http://schemas.microsoft.com/office/drawing/2014/main" id="{57D12756-47D8-4FAD-A3C2-3990ACCE2AB6}"/>
              </a:ext>
            </a:extLst>
          </p:cNvPr>
          <p:cNvSpPr txBox="1"/>
          <p:nvPr/>
        </p:nvSpPr>
        <p:spPr>
          <a:xfrm>
            <a:off x="8153400" y="5773733"/>
            <a:ext cx="3533079" cy="369332"/>
          </a:xfrm>
          <a:prstGeom prst="rect">
            <a:avLst/>
          </a:prstGeom>
          <a:noFill/>
        </p:spPr>
        <p:txBody>
          <a:bodyPr wrap="square" rtlCol="0">
            <a:spAutoFit/>
          </a:bodyPr>
          <a:lstStyle/>
          <a:p>
            <a:r>
              <a:rPr lang="en-US" dirty="0"/>
              <a:t>The training and testing accuracies</a:t>
            </a:r>
          </a:p>
        </p:txBody>
      </p:sp>
    </p:spTree>
    <p:extLst>
      <p:ext uri="{BB962C8B-B14F-4D97-AF65-F5344CB8AC3E}">
        <p14:creationId xmlns:p14="http://schemas.microsoft.com/office/powerpoint/2010/main" val="2841369104"/>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412924"/>
      </a:dk2>
      <a:lt2>
        <a:srgbClr val="E8E3E2"/>
      </a:lt2>
      <a:accent1>
        <a:srgbClr val="46B28F"/>
      </a:accent1>
      <a:accent2>
        <a:srgbClr val="3BA7B1"/>
      </a:accent2>
      <a:accent3>
        <a:srgbClr val="4D87C3"/>
      </a:accent3>
      <a:accent4>
        <a:srgbClr val="B13B65"/>
      </a:accent4>
      <a:accent5>
        <a:srgbClr val="C3534D"/>
      </a:accent5>
      <a:accent6>
        <a:srgbClr val="B1733B"/>
      </a:accent6>
      <a:hlink>
        <a:srgbClr val="C3574C"/>
      </a:hlink>
      <a:folHlink>
        <a:srgbClr val="7F7F7F"/>
      </a:folHlink>
    </a:clrScheme>
    <a:fontScheme name="Retrospect">
      <a:majorFont>
        <a:latin typeface="Bahnschrif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News Gothic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3138</Words>
  <Application>Microsoft Office PowerPoint</Application>
  <PresentationFormat>Widescreen</PresentationFormat>
  <Paragraphs>221</Paragraphs>
  <Slides>21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Bahnschrift</vt:lpstr>
      <vt:lpstr>Calibri</vt:lpstr>
      <vt:lpstr>Calibri Light</vt:lpstr>
      <vt:lpstr>News Gothic MT</vt:lpstr>
      <vt:lpstr>RetrospectVTI</vt:lpstr>
      <vt:lpstr>Custom Design</vt:lpstr>
      <vt:lpstr>Understanding Batch Normalization</vt:lpstr>
      <vt:lpstr>Agenda</vt:lpstr>
      <vt:lpstr>Related Work</vt:lpstr>
      <vt:lpstr>Introduction</vt:lpstr>
      <vt:lpstr>Introduction</vt:lpstr>
      <vt:lpstr>Introduction</vt:lpstr>
      <vt:lpstr>The Batch Normalization Algorithm</vt:lpstr>
      <vt:lpstr>Experimental Setup</vt:lpstr>
      <vt:lpstr>Disentangling the beneﬁts of BN</vt:lpstr>
      <vt:lpstr>Learning rate and generalization</vt:lpstr>
      <vt:lpstr>Batch normalization and divergence</vt:lpstr>
      <vt:lpstr>Loss landscape along the gradient direction</vt:lpstr>
      <vt:lpstr>Means and variances of the network activations along a ’diverging update’</vt:lpstr>
      <vt:lpstr>Batch normalization and gradients</vt:lpstr>
      <vt:lpstr>Batch normalization and gradients</vt:lpstr>
      <vt:lpstr>Gradients of convolutional parameters</vt:lpstr>
      <vt:lpstr>Gradients of convolutional parameters</vt:lpstr>
      <vt:lpstr> Random initialization</vt:lpstr>
      <vt:lpstr> Random initialization</vt:lpstr>
      <vt:lpstr>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Batch Normalization</dc:title>
  <dc:creator>A msn</dc:creator>
  <cp:lastModifiedBy>A msn</cp:lastModifiedBy>
  <cp:revision>50</cp:revision>
  <dcterms:created xsi:type="dcterms:W3CDTF">2019-10-30T13:00:39Z</dcterms:created>
  <dcterms:modified xsi:type="dcterms:W3CDTF">2019-10-30T13:58:48Z</dcterms:modified>
</cp:coreProperties>
</file>