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33"/>
  </p:notesMasterIdLst>
  <p:handoutMasterIdLst>
    <p:handoutMasterId r:id="rId34"/>
  </p:handoutMasterIdLst>
  <p:sldIdLst>
    <p:sldId id="614" r:id="rId2"/>
    <p:sldId id="859" r:id="rId3"/>
    <p:sldId id="858" r:id="rId4"/>
    <p:sldId id="916" r:id="rId5"/>
    <p:sldId id="861" r:id="rId6"/>
    <p:sldId id="917" r:id="rId7"/>
    <p:sldId id="898" r:id="rId8"/>
    <p:sldId id="864" r:id="rId9"/>
    <p:sldId id="869" r:id="rId10"/>
    <p:sldId id="871" r:id="rId11"/>
    <p:sldId id="872" r:id="rId12"/>
    <p:sldId id="873" r:id="rId13"/>
    <p:sldId id="870" r:id="rId14"/>
    <p:sldId id="899" r:id="rId15"/>
    <p:sldId id="874" r:id="rId16"/>
    <p:sldId id="875" r:id="rId17"/>
    <p:sldId id="876" r:id="rId18"/>
    <p:sldId id="877" r:id="rId19"/>
    <p:sldId id="878" r:id="rId20"/>
    <p:sldId id="915" r:id="rId21"/>
    <p:sldId id="879" r:id="rId22"/>
    <p:sldId id="880" r:id="rId23"/>
    <p:sldId id="881" r:id="rId24"/>
    <p:sldId id="882" r:id="rId25"/>
    <p:sldId id="883" r:id="rId26"/>
    <p:sldId id="900" r:id="rId27"/>
    <p:sldId id="912" r:id="rId28"/>
    <p:sldId id="914" r:id="rId29"/>
    <p:sldId id="893" r:id="rId30"/>
    <p:sldId id="894" r:id="rId31"/>
    <p:sldId id="895" r:id="rId32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333333"/>
    <a:srgbClr val="323232"/>
    <a:srgbClr val="303030"/>
    <a:srgbClr val="FF9797"/>
    <a:srgbClr val="FF4B4B"/>
    <a:srgbClr val="003300"/>
    <a:srgbClr val="FF0000"/>
    <a:srgbClr val="00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92" autoAdjust="0"/>
    <p:restoredTop sz="84050" autoAdjust="0"/>
  </p:normalViewPr>
  <p:slideViewPr>
    <p:cSldViewPr>
      <p:cViewPr varScale="1">
        <p:scale>
          <a:sx n="94" d="100"/>
          <a:sy n="94" d="100"/>
        </p:scale>
        <p:origin x="-204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1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8" d="100"/>
        <a:sy n="6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B714CC8-CCF0-D44A-AA2D-228D78972CAA}" type="datetimeFigureOut">
              <a:rPr lang="en-US" smtClean="0"/>
              <a:pPr/>
              <a:t>7/29/2013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4AF25461-993E-C644-8FAE-7923D57FB6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302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A41875A0-8466-43A5-AAB6-6831D8D06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3722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1875A0-8466-43A5-AAB6-6831D8D06C8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1875A0-8466-43A5-AAB6-6831D8D06C8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5768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1875A0-8466-43A5-AAB6-6831D8D06C8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5768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1875A0-8466-43A5-AAB6-6831D8D06C85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5768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1875A0-8466-43A5-AAB6-6831D8D06C8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5768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A50BDC-6221-42E7-9692-F8A677E4DF52}" type="slidenum">
              <a:rPr lang="en-US" sz="1200" b="1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sz="1200" b="1" smtClean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NVLogo_3D_H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5738" y="5943600"/>
            <a:ext cx="2227262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81001" y="3957936"/>
            <a:ext cx="4954587" cy="1077218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82587" y="5253336"/>
            <a:ext cx="4954587" cy="461665"/>
          </a:xfrm>
        </p:spPr>
        <p:txBody>
          <a:bodyPr>
            <a:sp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23439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47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7214"/>
            <a:ext cx="3008313" cy="70788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967228"/>
            <a:ext cx="5486400" cy="4001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09693" y="274638"/>
            <a:ext cx="677108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7391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822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endParaRPr lang="en-US" dirty="0" smtClean="0"/>
          </a:p>
        </p:txBody>
      </p:sp>
      <p:sp>
        <p:nvSpPr>
          <p:cNvPr id="5" name="Text Box 8"/>
          <p:cNvSpPr txBox="1">
            <a:spLocks noChangeArrowheads="1"/>
          </p:cNvSpPr>
          <p:nvPr userDrawn="1"/>
        </p:nvSpPr>
        <p:spPr bwMode="auto">
          <a:xfrm>
            <a:off x="6477000" y="6477000"/>
            <a:ext cx="22098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32BA4E1F-E4B6-406C-9768-CC634AC3916F}" type="slidenum">
              <a:rPr lang="en-US" sz="800" smtClean="0">
                <a:cs typeface="+mn-cs"/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800" dirty="0">
              <a:cs typeface="+mn-cs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9pPr>
    </p:titleStyle>
    <p:bodyStyle>
      <a:lvl1pPr marL="344488" indent="-344488" algn="l" rtl="0" eaLnBrk="1" fontAlgn="base" hangingPunct="1">
        <a:spcBef>
          <a:spcPct val="20000"/>
        </a:spcBef>
        <a:spcAft>
          <a:spcPct val="0"/>
        </a:spcAft>
        <a:buSzPct val="100000"/>
        <a:buBlip>
          <a:blip r:embed="rId13"/>
        </a:buBlip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42900" algn="l" rtl="0" eaLnBrk="1" fontAlgn="base" hangingPunct="1">
        <a:spcBef>
          <a:spcPct val="20000"/>
        </a:spcBef>
        <a:spcAft>
          <a:spcPct val="0"/>
        </a:spcAft>
        <a:buSzPct val="100000"/>
        <a:buBlip>
          <a:blip r:embed="rId13"/>
        </a:buBlip>
        <a:defRPr sz="2000" b="1">
          <a:solidFill>
            <a:schemeClr val="tx1"/>
          </a:solidFill>
          <a:latin typeface="+mn-lt"/>
        </a:defRPr>
      </a:lvl2pPr>
      <a:lvl3pPr marL="1371600" indent="-282575" algn="l" rtl="0" eaLnBrk="1" fontAlgn="base" hangingPunct="1">
        <a:spcBef>
          <a:spcPct val="20000"/>
        </a:spcBef>
        <a:spcAft>
          <a:spcPct val="0"/>
        </a:spcAft>
        <a:buSzPct val="100000"/>
        <a:buBlip>
          <a:blip r:embed="rId13"/>
        </a:buBlip>
        <a:defRPr b="1">
          <a:solidFill>
            <a:schemeClr val="tx1"/>
          </a:solidFill>
          <a:latin typeface="+mn-lt"/>
        </a:defRPr>
      </a:lvl3pPr>
      <a:lvl4pPr marL="1774825" indent="-228600" algn="l" rtl="0" eaLnBrk="1" fontAlgn="base" hangingPunct="1">
        <a:spcBef>
          <a:spcPct val="20000"/>
        </a:spcBef>
        <a:spcAft>
          <a:spcPct val="0"/>
        </a:spcAft>
        <a:buChar char="–"/>
        <a:defRPr sz="800">
          <a:solidFill>
            <a:schemeClr val="bg1"/>
          </a:solidFill>
          <a:latin typeface="+mn-lt"/>
        </a:defRPr>
      </a:lvl4pPr>
      <a:lvl5pPr marL="211772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7492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303212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8932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94652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133600"/>
            <a:ext cx="8305800" cy="1200329"/>
          </a:xfrm>
          <a:effectLst>
            <a:innerShdw blurRad="190500">
              <a:schemeClr val="bg1"/>
            </a:innerShdw>
          </a:effectLst>
        </p:spPr>
        <p:txBody>
          <a:bodyPr/>
          <a:lstStyle/>
          <a:p>
            <a:r>
              <a:rPr lang="fi-FI" sz="3600" spc="1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203200" algn="ctr" rotWithShape="0">
                    <a:schemeClr val="bg1"/>
                  </a:outerShdw>
                </a:effectLst>
                <a:latin typeface="Myriad Pro"/>
                <a:ea typeface="+mn-ea"/>
                <a:cs typeface="+mn-cs"/>
              </a:rPr>
              <a:t>Megakernels Considered Harmful: Wavefront Path Tracing on GPUs</a:t>
            </a:r>
            <a:endParaRPr lang="en-US" sz="3600" spc="10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203200" algn="ctr" rotWithShape="0">
                  <a:schemeClr val="bg1"/>
                </a:outerShdw>
              </a:effectLst>
              <a:latin typeface="Myriad Pro"/>
              <a:ea typeface="+mn-ea"/>
              <a:cs typeface="+mn-cs"/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733800"/>
            <a:ext cx="9144000" cy="1557349"/>
          </a:xfrm>
        </p:spPr>
        <p:txBody>
          <a:bodyPr/>
          <a:lstStyle/>
          <a:p>
            <a:pPr eaLnBrk="1" hangingPunct="1"/>
            <a:r>
              <a:rPr lang="en-US" sz="2800" spc="53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Samuli Laine</a:t>
            </a:r>
          </a:p>
          <a:p>
            <a:pPr eaLnBrk="1" hangingPunct="1"/>
            <a:r>
              <a:rPr lang="en-US" sz="2800" spc="53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Tero Karras</a:t>
            </a:r>
          </a:p>
          <a:p>
            <a:pPr eaLnBrk="1" hangingPunct="1"/>
            <a:r>
              <a:rPr lang="en-US" sz="2800" spc="53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Timo Aila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7391400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Path Tracing Overview</a:t>
            </a:r>
          </a:p>
        </p:txBody>
      </p:sp>
      <p:sp>
        <p:nvSpPr>
          <p:cNvPr id="959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Cast a ray from the camera through the pixel</a:t>
            </a:r>
          </a:p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At hit point, evaluate material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Determine new incoming direction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Update path throughput</a:t>
            </a: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Cast a shadow ray towards a light source</a:t>
            </a: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Cast the extension ray</a:t>
            </a:r>
            <a:r>
              <a:rPr lang="en-US" dirty="0">
                <a:ea typeface="ＭＳ Ｐゴシック"/>
                <a:sym typeface="Wingdings" pitchFamily="2" charset="2"/>
              </a:rPr>
              <a:t> </a:t>
            </a:r>
            <a:r>
              <a:rPr lang="en-US" dirty="0" smtClean="0">
                <a:ea typeface="ＭＳ Ｐゴシック"/>
                <a:sym typeface="Wingdings" pitchFamily="2" charset="2"/>
              </a:rPr>
              <a:t>and repeat</a:t>
            </a:r>
          </a:p>
          <a:p>
            <a:pPr lvl="2"/>
            <a:endParaRPr lang="en-US" dirty="0" smtClean="0">
              <a:ea typeface="ＭＳ Ｐゴシック"/>
              <a:sym typeface="Wingdings" pitchFamily="2" charset="2"/>
            </a:endParaRP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At some depth, start using Russian roulette to terminate path probabilistically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Avoids infinitely long paths</a:t>
            </a:r>
          </a:p>
          <a:p>
            <a:pPr marL="0" indent="0">
              <a:buNone/>
            </a:pPr>
            <a:endParaRPr lang="en-US" dirty="0" smtClean="0">
              <a:ea typeface="ＭＳ Ｐゴシック"/>
              <a:sym typeface="Wingdings" pitchFamily="2" charset="2"/>
            </a:endParaRPr>
          </a:p>
          <a:p>
            <a:endParaRPr lang="en-US" dirty="0">
              <a:ea typeface="ＭＳ Ｐゴシック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864615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7391400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Problems in </a:t>
            </a:r>
            <a:r>
              <a:rPr lang="en-US" dirty="0" err="1" smtClean="0">
                <a:ea typeface="ＭＳ Ｐゴシック"/>
              </a:rPr>
              <a:t>Megakernel</a:t>
            </a:r>
            <a:r>
              <a:rPr lang="en-US" dirty="0" smtClean="0">
                <a:ea typeface="ＭＳ Ｐゴシック"/>
              </a:rPr>
              <a:t> </a:t>
            </a:r>
            <a:r>
              <a:rPr lang="en-US" dirty="0" smtClean="0">
                <a:ea typeface="ＭＳ Ｐゴシック"/>
              </a:rPr>
              <a:t>Path Tracer</a:t>
            </a:r>
          </a:p>
        </p:txBody>
      </p:sp>
      <p:sp>
        <p:nvSpPr>
          <p:cNvPr id="959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534400" cy="49530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You can put all code in one kernel, even on a GPU</a:t>
            </a:r>
          </a:p>
          <a:p>
            <a:pPr lvl="1"/>
            <a:r>
              <a:rPr lang="en-US" dirty="0" smtClean="0">
                <a:ea typeface="ＭＳ Ｐゴシック"/>
              </a:rPr>
              <a:t>Ray casts, </a:t>
            </a:r>
            <a:r>
              <a:rPr lang="en-US" dirty="0" smtClean="0">
                <a:ea typeface="ＭＳ Ｐゴシック"/>
                <a:sym typeface="Wingdings" pitchFamily="2" charset="2"/>
              </a:rPr>
              <a:t>evaluators and samplers for all materials, evaluators and samplers for all light source types, path tracing logic, MIS, new path generation, etc.</a:t>
            </a:r>
          </a:p>
          <a:p>
            <a:pPr lvl="3"/>
            <a:endParaRPr lang="en-US" dirty="0">
              <a:ea typeface="ＭＳ Ｐゴシック"/>
              <a:sym typeface="Wingdings" pitchFamily="2" charset="2"/>
            </a:endParaRPr>
          </a:p>
          <a:p>
            <a:pPr marL="0" indent="0">
              <a:buNone/>
            </a:pPr>
            <a:r>
              <a:rPr lang="en-US" i="1" dirty="0" smtClean="0">
                <a:ea typeface="ＭＳ Ｐゴシック"/>
                <a:sym typeface="Wingdings" pitchFamily="2" charset="2"/>
              </a:rPr>
              <a:t>BUT:</a:t>
            </a:r>
            <a:endParaRPr lang="en-US" dirty="0" smtClean="0">
              <a:ea typeface="ＭＳ Ｐゴシック"/>
              <a:sym typeface="Wingdings" pitchFamily="2" charset="2"/>
            </a:endParaRP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Lots of code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Bad for instruction cache</a:t>
            </a: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Lots of registers used (based on hottest spot)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Bad for latency hiding capacity</a:t>
            </a:r>
          </a:p>
          <a:p>
            <a:r>
              <a:rPr lang="en-US" dirty="0">
                <a:ea typeface="ＭＳ Ｐゴシック"/>
                <a:sym typeface="Wingdings" pitchFamily="2" charset="2"/>
              </a:rPr>
              <a:t>Lots of execution </a:t>
            </a:r>
            <a:r>
              <a:rPr lang="en-US" dirty="0" smtClean="0">
                <a:ea typeface="ＭＳ Ｐゴシック"/>
                <a:sym typeface="Wingdings" pitchFamily="2" charset="2"/>
              </a:rPr>
              <a:t>divergence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Bad for SIMT execution model (warps of 32 threads)</a:t>
            </a:r>
          </a:p>
          <a:p>
            <a:pPr marL="0" indent="0">
              <a:buNone/>
            </a:pPr>
            <a:endParaRPr lang="en-US" dirty="0">
              <a:ea typeface="ＭＳ Ｐゴシック"/>
              <a:sym typeface="Wingdings" pitchFamily="2" charset="2"/>
            </a:endParaRPr>
          </a:p>
          <a:p>
            <a:pPr marL="0" indent="0">
              <a:buNone/>
            </a:pPr>
            <a:endParaRPr lang="en-US" dirty="0" smtClean="0">
              <a:ea typeface="ＭＳ Ｐゴシック"/>
              <a:sym typeface="Wingdings" pitchFamily="2" charset="2"/>
            </a:endParaRPr>
          </a:p>
          <a:p>
            <a:pPr lvl="1"/>
            <a:endParaRPr lang="en-US" dirty="0" smtClean="0">
              <a:ea typeface="ＭＳ Ｐゴシック"/>
              <a:sym typeface="Wingdings" pitchFamily="2" charset="2"/>
            </a:endParaRPr>
          </a:p>
          <a:p>
            <a:endParaRPr lang="en-US" dirty="0">
              <a:ea typeface="ＭＳ Ｐゴシック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545964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7391400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Problems in </a:t>
            </a:r>
            <a:r>
              <a:rPr lang="en-US" dirty="0" err="1" smtClean="0">
                <a:ea typeface="ＭＳ Ｐゴシック"/>
              </a:rPr>
              <a:t>Megakernel</a:t>
            </a:r>
            <a:r>
              <a:rPr lang="en-US" dirty="0">
                <a:ea typeface="ＭＳ Ｐゴシック"/>
              </a:rPr>
              <a:t> </a:t>
            </a:r>
            <a:r>
              <a:rPr lang="en-US" dirty="0" smtClean="0">
                <a:ea typeface="ＭＳ Ｐゴシック"/>
              </a:rPr>
              <a:t>Path Tracer</a:t>
            </a:r>
          </a:p>
        </p:txBody>
      </p:sp>
      <p:sp>
        <p:nvSpPr>
          <p:cNvPr id="959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534400" cy="49530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You can put all code in one kernel, even on a GPU</a:t>
            </a:r>
          </a:p>
          <a:p>
            <a:pPr lvl="1"/>
            <a:r>
              <a:rPr lang="en-US" dirty="0" smtClean="0">
                <a:ea typeface="ＭＳ Ｐゴシック"/>
              </a:rPr>
              <a:t>Ray casts, </a:t>
            </a:r>
            <a:r>
              <a:rPr lang="en-US" dirty="0" smtClean="0">
                <a:ea typeface="ＭＳ Ｐゴシック"/>
                <a:sym typeface="Wingdings" pitchFamily="2" charset="2"/>
              </a:rPr>
              <a:t>evaluators and samplers for all materials, evaluators and samplers for all light source types, path tracing logic, MIS, new path generation, etc.</a:t>
            </a:r>
          </a:p>
          <a:p>
            <a:pPr lvl="3"/>
            <a:endParaRPr lang="en-US" dirty="0">
              <a:ea typeface="ＭＳ Ｐゴシック"/>
              <a:sym typeface="Wingdings" pitchFamily="2" charset="2"/>
            </a:endParaRPr>
          </a:p>
          <a:p>
            <a:pPr marL="0" indent="0">
              <a:buNone/>
            </a:pPr>
            <a:r>
              <a:rPr lang="en-US" i="1" dirty="0" smtClean="0">
                <a:ea typeface="ＭＳ Ｐゴシック"/>
                <a:sym typeface="Wingdings" pitchFamily="2" charset="2"/>
              </a:rPr>
              <a:t>BUT:</a:t>
            </a:r>
            <a:endParaRPr lang="en-US" dirty="0" smtClean="0">
              <a:ea typeface="ＭＳ Ｐゴシック"/>
              <a:sym typeface="Wingdings" pitchFamily="2" charset="2"/>
            </a:endParaRP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Lots of code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Bad for instruction cache</a:t>
            </a: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Lots of registers used (based on hottest spot)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Bad for latency hiding capacity</a:t>
            </a:r>
          </a:p>
          <a:p>
            <a:r>
              <a:rPr lang="en-US" dirty="0">
                <a:solidFill>
                  <a:schemeClr val="accent2"/>
                </a:solidFill>
                <a:ea typeface="ＭＳ Ｐゴシック"/>
                <a:sym typeface="Wingdings" pitchFamily="2" charset="2"/>
              </a:rPr>
              <a:t>Lots of execution </a:t>
            </a:r>
            <a:r>
              <a:rPr lang="en-US" dirty="0" smtClean="0">
                <a:solidFill>
                  <a:schemeClr val="accent2"/>
                </a:solidFill>
                <a:ea typeface="ＭＳ Ｐゴシック"/>
                <a:sym typeface="Wingdings" pitchFamily="2" charset="2"/>
              </a:rPr>
              <a:t>divergence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  <a:ea typeface="ＭＳ Ｐゴシック"/>
                <a:sym typeface="Wingdings" pitchFamily="2" charset="2"/>
              </a:rPr>
              <a:t>Bad for SIMT execution model (warps of 32 threads)</a:t>
            </a:r>
          </a:p>
          <a:p>
            <a:pPr marL="0" indent="0">
              <a:buNone/>
            </a:pPr>
            <a:endParaRPr lang="en-US" dirty="0">
              <a:ea typeface="ＭＳ Ｐゴシック"/>
              <a:sym typeface="Wingdings" pitchFamily="2" charset="2"/>
            </a:endParaRPr>
          </a:p>
          <a:p>
            <a:pPr marL="0" indent="0">
              <a:buNone/>
            </a:pPr>
            <a:endParaRPr lang="en-US" dirty="0" smtClean="0">
              <a:ea typeface="ＭＳ Ｐゴシック"/>
              <a:sym typeface="Wingdings" pitchFamily="2" charset="2"/>
            </a:endParaRPr>
          </a:p>
          <a:p>
            <a:pPr lvl="1"/>
            <a:endParaRPr lang="en-US" dirty="0" smtClean="0">
              <a:ea typeface="ＭＳ Ｐゴシック"/>
              <a:sym typeface="Wingdings" pitchFamily="2" charset="2"/>
            </a:endParaRPr>
          </a:p>
          <a:p>
            <a:endParaRPr lang="en-US" dirty="0">
              <a:ea typeface="ＭＳ Ｐゴシック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212719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305800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Execution Divergence in Path Tracing</a:t>
            </a:r>
          </a:p>
        </p:txBody>
      </p:sp>
      <p:sp>
        <p:nvSpPr>
          <p:cNvPr id="959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Paths may hit different materials</a:t>
            </a:r>
          </a:p>
          <a:p>
            <a:pPr lvl="1"/>
            <a:r>
              <a:rPr lang="en-US" dirty="0" smtClean="0">
                <a:ea typeface="ＭＳ Ｐゴシック"/>
              </a:rPr>
              <a:t>Each material has its own code</a:t>
            </a:r>
          </a:p>
          <a:p>
            <a:pPr lvl="3"/>
            <a:endParaRPr lang="en-US" dirty="0" smtClean="0">
              <a:ea typeface="ＭＳ Ｐゴシック"/>
            </a:endParaRPr>
          </a:p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Paths may terminate at different lengths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Various reasons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This issue has been investigated before</a:t>
            </a:r>
          </a:p>
          <a:p>
            <a:pPr lvl="2"/>
            <a:r>
              <a:rPr lang="en-US" dirty="0" smtClean="0">
                <a:ea typeface="ＭＳ Ｐゴシック"/>
                <a:sym typeface="Wingdings" pitchFamily="2" charset="2"/>
              </a:rPr>
              <a:t>Solutions, e.g., path regeneration are known, but they are not very effective</a:t>
            </a:r>
          </a:p>
          <a:p>
            <a:pPr lvl="3"/>
            <a:endParaRPr lang="en-US" dirty="0">
              <a:ea typeface="ＭＳ Ｐゴシック"/>
              <a:sym typeface="Wingdings" pitchFamily="2" charset="2"/>
            </a:endParaRPr>
          </a:p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Not all materials produce a shadow ray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BSDFs with Dirac distribution (mirror, glass)</a:t>
            </a:r>
          </a:p>
          <a:p>
            <a:pPr lvl="3"/>
            <a:endParaRPr lang="en-US" dirty="0" smtClean="0">
              <a:ea typeface="ＭＳ Ｐゴシック"/>
              <a:sym typeface="Wingdings" pitchFamily="2" charset="2"/>
            </a:endParaRPr>
          </a:p>
          <a:p>
            <a:pPr marL="0" indent="0">
              <a:buNone/>
            </a:pPr>
            <a:endParaRPr lang="en-US" dirty="0">
              <a:ea typeface="ＭＳ Ｐゴシック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982195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305800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Execution Divergence in Path Tracing</a:t>
            </a:r>
          </a:p>
        </p:txBody>
      </p:sp>
      <p:sp>
        <p:nvSpPr>
          <p:cNvPr id="959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accent2"/>
                </a:solidFill>
                <a:ea typeface="ＭＳ Ｐゴシック"/>
              </a:rPr>
              <a:t>Paths may hit different materials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  <a:ea typeface="ＭＳ Ｐゴシック"/>
              </a:rPr>
              <a:t>Each material has its own code</a:t>
            </a:r>
          </a:p>
          <a:p>
            <a:pPr lvl="3"/>
            <a:endParaRPr lang="en-US" dirty="0" smtClean="0">
              <a:ea typeface="ＭＳ Ｐゴシック"/>
            </a:endParaRPr>
          </a:p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Paths may terminate at different lengths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Various reasons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This issue has been investigated before</a:t>
            </a:r>
          </a:p>
          <a:p>
            <a:pPr lvl="2"/>
            <a:r>
              <a:rPr lang="en-US" dirty="0" smtClean="0">
                <a:ea typeface="ＭＳ Ｐゴシック"/>
                <a:sym typeface="Wingdings" pitchFamily="2" charset="2"/>
              </a:rPr>
              <a:t>Solutions, e.g., path regeneration are known, but they are not very effective</a:t>
            </a:r>
          </a:p>
          <a:p>
            <a:pPr lvl="3"/>
            <a:endParaRPr lang="en-US" dirty="0">
              <a:ea typeface="ＭＳ Ｐゴシック"/>
              <a:sym typeface="Wingdings" pitchFamily="2" charset="2"/>
            </a:endParaRPr>
          </a:p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Not all materials produce a shadow ray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BSDFs with Dirac distribution (mirror, glass)</a:t>
            </a:r>
          </a:p>
          <a:p>
            <a:pPr lvl="3"/>
            <a:endParaRPr lang="en-US" dirty="0" smtClean="0">
              <a:ea typeface="ＭＳ Ｐゴシック"/>
              <a:sym typeface="Wingdings" pitchFamily="2" charset="2"/>
            </a:endParaRPr>
          </a:p>
          <a:p>
            <a:pPr marL="0" indent="0">
              <a:buNone/>
            </a:pPr>
            <a:endParaRPr lang="en-US" dirty="0">
              <a:ea typeface="ＭＳ Ｐゴシック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807857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38400"/>
            <a:ext cx="9144000" cy="1569660"/>
          </a:xfrm>
        </p:spPr>
        <p:txBody>
          <a:bodyPr/>
          <a:lstStyle/>
          <a:p>
            <a:pPr algn="ctr"/>
            <a:r>
              <a:rPr lang="en-US" dirty="0" smtClean="0"/>
              <a:t>Real-World Materials</a:t>
            </a:r>
            <a:br>
              <a:rPr lang="en-US" dirty="0" smtClean="0"/>
            </a:br>
            <a:r>
              <a:rPr lang="en-US" b="0" dirty="0" smtClean="0"/>
              <a:t>or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How Bad Can It Be?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7065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7391400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Materials Are Expensive</a:t>
            </a:r>
          </a:p>
        </p:txBody>
      </p:sp>
      <p:sp>
        <p:nvSpPr>
          <p:cNvPr id="959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Composed of</a:t>
            </a:r>
            <a:br>
              <a:rPr lang="en-US" dirty="0" smtClean="0">
                <a:ea typeface="ＭＳ Ｐゴシック"/>
              </a:rPr>
            </a:br>
            <a:r>
              <a:rPr lang="en-US" dirty="0" smtClean="0">
                <a:ea typeface="ＭＳ Ｐゴシック"/>
              </a:rPr>
              <a:t>multiple BSDF</a:t>
            </a:r>
            <a:br>
              <a:rPr lang="en-US" dirty="0" smtClean="0">
                <a:ea typeface="ＭＳ Ｐゴシック"/>
              </a:rPr>
            </a:br>
            <a:r>
              <a:rPr lang="en-US" dirty="0" smtClean="0">
                <a:ea typeface="ＭＳ Ｐゴシック"/>
              </a:rPr>
              <a:t>layers</a:t>
            </a:r>
          </a:p>
          <a:p>
            <a:pPr lvl="2"/>
            <a:endParaRPr lang="en-US" dirty="0">
              <a:ea typeface="ＭＳ Ｐゴシック"/>
              <a:sym typeface="Wingdings" pitchFamily="2" charset="2"/>
            </a:endParaRPr>
          </a:p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Non-trivial BSDFs</a:t>
            </a:r>
          </a:p>
          <a:p>
            <a:pPr lvl="2"/>
            <a:endParaRPr lang="en-US" dirty="0">
              <a:ea typeface="ＭＳ Ｐゴシック"/>
              <a:sym typeface="Wingdings" pitchFamily="2" charset="2"/>
            </a:endParaRPr>
          </a:p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Procedural</a:t>
            </a:r>
            <a:br>
              <a:rPr lang="en-US" dirty="0" smtClean="0">
                <a:ea typeface="ＭＳ Ｐゴシック"/>
                <a:sym typeface="Wingdings" pitchFamily="2" charset="2"/>
              </a:rPr>
            </a:br>
            <a:r>
              <a:rPr lang="en-US" dirty="0" smtClean="0">
                <a:ea typeface="ＭＳ Ｐゴシック"/>
                <a:sym typeface="Wingdings" pitchFamily="2" charset="2"/>
              </a:rPr>
              <a:t>noise everywhere</a:t>
            </a:r>
          </a:p>
          <a:p>
            <a:pPr eaLnBrk="1" hangingPunct="1"/>
            <a:endParaRPr lang="en-US" dirty="0">
              <a:ea typeface="ＭＳ Ｐゴシック"/>
              <a:sym typeface="Wingdings" pitchFamily="2" charset="2"/>
            </a:endParaRPr>
          </a:p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Huge textures*</a:t>
            </a:r>
          </a:p>
          <a:p>
            <a:pPr eaLnBrk="1" hangingPunct="1"/>
            <a:endParaRPr lang="en-US" dirty="0">
              <a:ea typeface="ＭＳ Ｐゴシック"/>
              <a:sym typeface="Wingdings" pitchFamily="2" charset="2"/>
            </a:endParaRPr>
          </a:p>
          <a:p>
            <a:pPr marL="0" indent="0" eaLnBrk="1" hangingPunct="1">
              <a:buNone/>
            </a:pPr>
            <a:endParaRPr lang="en-US" sz="1600" b="0" dirty="0" smtClean="0">
              <a:ea typeface="ＭＳ Ｐゴシック"/>
              <a:sym typeface="Wingdings" pitchFamily="2" charset="2"/>
            </a:endParaRPr>
          </a:p>
          <a:p>
            <a:pPr marL="0" indent="0" eaLnBrk="1" hangingPunct="1">
              <a:buNone/>
            </a:pPr>
            <a:r>
              <a:rPr lang="en-US" sz="1600" b="0" dirty="0" smtClean="0">
                <a:ea typeface="ＭＳ Ｐゴシック"/>
                <a:sym typeface="Wingdings" pitchFamily="2" charset="2"/>
              </a:rPr>
              <a:t>* Not addressed in this work</a:t>
            </a:r>
            <a:endParaRPr lang="en-US" b="0" dirty="0" smtClean="0">
              <a:ea typeface="ＭＳ Ｐゴシック"/>
              <a:sym typeface="Wingdings" pitchFamily="2" charset="2"/>
            </a:endParaRPr>
          </a:p>
          <a:p>
            <a:pPr marL="0" indent="0">
              <a:buNone/>
            </a:pPr>
            <a:endParaRPr lang="en-US" dirty="0">
              <a:ea typeface="ＭＳ Ｐゴシック"/>
              <a:sym typeface="Wingdings" pitchFamily="2" charset="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194" y="1371600"/>
            <a:ext cx="50292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3255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356194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Example: Car Paint</a:t>
            </a:r>
          </a:p>
        </p:txBody>
      </p:sp>
      <p:sp>
        <p:nvSpPr>
          <p:cNvPr id="959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Four layers</a:t>
            </a:r>
            <a:endParaRPr lang="en-US" dirty="0">
              <a:ea typeface="ＭＳ Ｐゴシック"/>
              <a:sym typeface="Wingdings" pitchFamily="2" charset="2"/>
            </a:endParaRP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Fresnel coat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Glossy flakes 1 &amp; 2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Diffuse base</a:t>
            </a:r>
          </a:p>
          <a:p>
            <a:pPr lvl="3"/>
            <a:endParaRPr lang="en-US" dirty="0">
              <a:ea typeface="ＭＳ Ｐゴシック"/>
              <a:sym typeface="Wingdings" pitchFamily="2" charset="2"/>
            </a:endParaRP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Coat is a simple dielectric </a:t>
            </a:r>
            <a:br>
              <a:rPr lang="en-US" dirty="0" smtClean="0">
                <a:ea typeface="ＭＳ Ｐゴシック"/>
                <a:sym typeface="Wingdings" pitchFamily="2" charset="2"/>
              </a:rPr>
            </a:br>
            <a:r>
              <a:rPr lang="en-US" dirty="0" smtClean="0">
                <a:ea typeface="ＭＳ Ｐゴシック"/>
                <a:sym typeface="Wingdings" pitchFamily="2" charset="2"/>
              </a:rPr>
              <a:t>BSDF with Fresnel weight</a:t>
            </a:r>
          </a:p>
          <a:p>
            <a:pPr lvl="3"/>
            <a:endParaRPr lang="en-US" dirty="0" smtClean="0">
              <a:ea typeface="ＭＳ Ｐゴシック"/>
              <a:sym typeface="Wingdings" pitchFamily="2" charset="2"/>
            </a:endParaRP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Flakes are </a:t>
            </a:r>
            <a:r>
              <a:rPr lang="en-US" dirty="0" err="1" smtClean="0">
                <a:ea typeface="ＭＳ Ｐゴシック"/>
                <a:sym typeface="Wingdings" pitchFamily="2" charset="2"/>
              </a:rPr>
              <a:t>Blinn-Phong</a:t>
            </a:r>
            <a:r>
              <a:rPr lang="en-US" dirty="0" smtClean="0">
                <a:ea typeface="ＭＳ Ｐゴシック"/>
                <a:sym typeface="Wingdings" pitchFamily="2" charset="2"/>
              </a:rPr>
              <a:t> </a:t>
            </a:r>
            <a:br>
              <a:rPr lang="en-US" dirty="0" smtClean="0">
                <a:ea typeface="ＭＳ Ｐゴシック"/>
                <a:sym typeface="Wingdings" pitchFamily="2" charset="2"/>
              </a:rPr>
            </a:br>
            <a:r>
              <a:rPr lang="en-US" dirty="0" smtClean="0">
                <a:ea typeface="ＭＳ Ｐゴシック"/>
                <a:sym typeface="Wingdings" pitchFamily="2" charset="2"/>
              </a:rPr>
              <a:t>BSDFs with procedural</a:t>
            </a:r>
            <a:br>
              <a:rPr lang="en-US" dirty="0" smtClean="0">
                <a:ea typeface="ＭＳ Ｐゴシック"/>
                <a:sym typeface="Wingdings" pitchFamily="2" charset="2"/>
              </a:rPr>
            </a:br>
            <a:r>
              <a:rPr lang="en-US" dirty="0" smtClean="0">
                <a:ea typeface="ＭＳ Ｐゴシック"/>
                <a:sym typeface="Wingdings" pitchFamily="2" charset="2"/>
              </a:rPr>
              <a:t>colors and normals</a:t>
            </a:r>
          </a:p>
          <a:p>
            <a:pPr lvl="3"/>
            <a:endParaRPr lang="en-US" dirty="0" smtClean="0">
              <a:ea typeface="ＭＳ Ｐゴシック"/>
              <a:sym typeface="Wingdings" pitchFamily="2" charset="2"/>
            </a:endParaRP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Base is a diffuse BSDF</a:t>
            </a:r>
            <a:r>
              <a:rPr lang="en-US" dirty="0">
                <a:ea typeface="ＭＳ Ｐゴシック"/>
                <a:sym typeface="Wingdings" pitchFamily="2" charset="2"/>
              </a:rPr>
              <a:t/>
            </a:r>
            <a:br>
              <a:rPr lang="en-US" dirty="0">
                <a:ea typeface="ＭＳ Ｐゴシック"/>
                <a:sym typeface="Wingdings" pitchFamily="2" charset="2"/>
              </a:rPr>
            </a:br>
            <a:r>
              <a:rPr lang="en-US" dirty="0" smtClean="0">
                <a:ea typeface="ＭＳ Ｐゴシック"/>
                <a:sym typeface="Wingdings" pitchFamily="2" charset="2"/>
              </a:rPr>
              <a:t>with angle-dependent color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94" y="1371600"/>
            <a:ext cx="4038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1409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7391400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Example: Noise Evaluator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864521"/>
            <a:ext cx="7487195" cy="5726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20282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7391400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Example: The Entire Car Paint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0" y="1059770"/>
            <a:ext cx="2781300" cy="5488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052513"/>
            <a:ext cx="2781300" cy="5372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53076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153400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And This Isn’t Even a Difficult Case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066800"/>
            <a:ext cx="5410200" cy="5410200"/>
          </a:xfrm>
          <a:prstGeom prst="rect">
            <a:avLst/>
          </a:prstGeom>
        </p:spPr>
      </p:pic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6096000" y="1066800"/>
            <a:ext cx="2971800" cy="5410200"/>
          </a:xfrm>
        </p:spPr>
        <p:txBody>
          <a:bodyPr/>
          <a:lstStyle/>
          <a:p>
            <a:pPr lvl="3"/>
            <a:endParaRPr lang="en-US" sz="400" dirty="0" smtClean="0">
              <a:ea typeface="ＭＳ Ｐゴシック"/>
              <a:sym typeface="Wingdings" pitchFamily="2" charset="2"/>
            </a:endParaRPr>
          </a:p>
          <a:p>
            <a:pPr eaLnBrk="1" hangingPunct="1"/>
            <a:r>
              <a:rPr lang="en-US" sz="2000" dirty="0" smtClean="0">
                <a:ea typeface="ＭＳ Ｐゴシック"/>
                <a:sym typeface="Wingdings" pitchFamily="2" charset="2"/>
              </a:rPr>
              <a:t>Only four layers</a:t>
            </a:r>
          </a:p>
          <a:p>
            <a:r>
              <a:rPr lang="en-US" sz="2000" dirty="0">
                <a:ea typeface="ＭＳ Ｐゴシック"/>
                <a:sym typeface="Wingdings" pitchFamily="2" charset="2"/>
              </a:rPr>
              <a:t>No </a:t>
            </a:r>
            <a:r>
              <a:rPr lang="en-US" sz="2000" dirty="0" smtClean="0">
                <a:ea typeface="ＭＳ Ｐゴシック"/>
                <a:sym typeface="Wingdings" pitchFamily="2" charset="2"/>
              </a:rPr>
              <a:t>textures</a:t>
            </a:r>
            <a:endParaRPr lang="en-US" sz="2000" dirty="0">
              <a:ea typeface="ＭＳ Ｐゴシック"/>
              <a:sym typeface="Wingdings" pitchFamily="2" charset="2"/>
            </a:endParaRPr>
          </a:p>
          <a:p>
            <a:pPr lvl="1"/>
            <a:r>
              <a:rPr lang="en-US" sz="1800" dirty="0" smtClean="0">
                <a:ea typeface="ＭＳ Ｐゴシック"/>
                <a:sym typeface="Wingdings" pitchFamily="2" charset="2"/>
              </a:rPr>
              <a:t>No procedural </a:t>
            </a:r>
            <a:r>
              <a:rPr lang="en-US" sz="1800" dirty="0" err="1" smtClean="0">
                <a:ea typeface="ＭＳ Ｐゴシック"/>
                <a:sym typeface="Wingdings" pitchFamily="2" charset="2"/>
              </a:rPr>
              <a:t>texcoords</a:t>
            </a:r>
            <a:endParaRPr lang="en-US" sz="1800" dirty="0" smtClean="0">
              <a:ea typeface="ＭＳ Ｐゴシック"/>
              <a:sym typeface="Wingdings" pitchFamily="2" charset="2"/>
            </a:endParaRPr>
          </a:p>
          <a:p>
            <a:pPr lvl="1"/>
            <a:r>
              <a:rPr lang="en-US" sz="1800" dirty="0" smtClean="0">
                <a:ea typeface="ＭＳ Ｐゴシック"/>
                <a:sym typeface="Wingdings" pitchFamily="2" charset="2"/>
              </a:rPr>
              <a:t>No filtering</a:t>
            </a:r>
          </a:p>
          <a:p>
            <a:pPr lvl="1"/>
            <a:r>
              <a:rPr lang="en-US" sz="1800" dirty="0" smtClean="0">
                <a:ea typeface="ＭＳ Ｐゴシック"/>
                <a:sym typeface="Wingdings" pitchFamily="2" charset="2"/>
              </a:rPr>
              <a:t>No out-of-core</a:t>
            </a:r>
          </a:p>
          <a:p>
            <a:r>
              <a:rPr lang="en-US" sz="2200" dirty="0" smtClean="0">
                <a:ea typeface="ＭＳ Ｐゴシック"/>
                <a:sym typeface="Wingdings" pitchFamily="2" charset="2"/>
              </a:rPr>
              <a:t>No iterative stuff</a:t>
            </a:r>
          </a:p>
          <a:p>
            <a:endParaRPr lang="en-US" sz="2200" dirty="0" smtClean="0">
              <a:ea typeface="ＭＳ Ｐゴシック"/>
              <a:sym typeface="Wingdings" pitchFamily="2" charset="2"/>
            </a:endParaRPr>
          </a:p>
          <a:p>
            <a:r>
              <a:rPr lang="en-US" sz="2200" dirty="0" smtClean="0">
                <a:ea typeface="ＭＳ Ｐゴシック"/>
                <a:sym typeface="Wingdings" pitchFamily="2" charset="2"/>
              </a:rPr>
              <a:t>Still ~2x as expensive to evaluate as a ray cast</a:t>
            </a:r>
          </a:p>
          <a:p>
            <a:pPr lvl="1"/>
            <a:r>
              <a:rPr lang="en-US" sz="1800" dirty="0" smtClean="0">
                <a:ea typeface="ＭＳ Ｐゴシック"/>
                <a:sym typeface="Wingdings" pitchFamily="2" charset="2"/>
              </a:rPr>
              <a:t>In this scene, probably closer to 10x</a:t>
            </a:r>
          </a:p>
        </p:txBody>
      </p:sp>
    </p:spTree>
    <p:extLst>
      <p:ext uri="{BB962C8B-B14F-4D97-AF65-F5344CB8AC3E}">
        <p14:creationId xmlns:p14="http://schemas.microsoft.com/office/powerpoint/2010/main" val="3923138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7391400" cy="1077218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Problem: How to Evaluate Materials Efficiently?</a:t>
            </a:r>
          </a:p>
        </p:txBody>
      </p:sp>
      <p:sp>
        <p:nvSpPr>
          <p:cNvPr id="959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Worst case: Every thread hits a different, expensive material</a:t>
            </a:r>
          </a:p>
          <a:p>
            <a:pPr lvl="2"/>
            <a:endParaRPr lang="en-US" dirty="0">
              <a:ea typeface="ＭＳ Ｐゴシック"/>
              <a:sym typeface="Wingdings" pitchFamily="2" charset="2"/>
            </a:endParaRPr>
          </a:p>
          <a:p>
            <a:pPr eaLnBrk="1" hangingPunct="1"/>
            <a:r>
              <a:rPr lang="en-US" dirty="0" err="1" smtClean="0">
                <a:ea typeface="ＭＳ Ｐゴシック"/>
                <a:sym typeface="Wingdings" pitchFamily="2" charset="2"/>
              </a:rPr>
              <a:t>Megakernel</a:t>
            </a:r>
            <a:r>
              <a:rPr lang="en-US" dirty="0" smtClean="0">
                <a:ea typeface="ＭＳ Ｐゴシック"/>
                <a:sym typeface="Wingdings" pitchFamily="2" charset="2"/>
              </a:rPr>
              <a:t> runs each sequentially with abysmal SIMD utilization</a:t>
            </a:r>
          </a:p>
          <a:p>
            <a:pPr lvl="2"/>
            <a:endParaRPr lang="en-US" dirty="0">
              <a:ea typeface="ＭＳ Ｐゴシック"/>
              <a:sym typeface="Wingdings" pitchFamily="2" charset="2"/>
            </a:endParaRPr>
          </a:p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We really need to do better than that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Otherwise the materials will dominate</a:t>
            </a:r>
          </a:p>
        </p:txBody>
      </p:sp>
    </p:spTree>
    <p:extLst>
      <p:ext uri="{BB962C8B-B14F-4D97-AF65-F5344CB8AC3E}">
        <p14:creationId xmlns:p14="http://schemas.microsoft.com/office/powerpoint/2010/main" val="6405436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71800"/>
            <a:ext cx="9144000" cy="584775"/>
          </a:xfrm>
        </p:spPr>
        <p:txBody>
          <a:bodyPr/>
          <a:lstStyle/>
          <a:p>
            <a:pPr algn="ctr"/>
            <a:r>
              <a:rPr lang="en-US" dirty="0" smtClean="0"/>
              <a:t>Let’s Solve Everything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1267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7391400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It’s Business Time</a:t>
            </a:r>
          </a:p>
        </p:txBody>
      </p:sp>
      <p:sp>
        <p:nvSpPr>
          <p:cNvPr id="959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The recipe to reorganize path tracing to be more GPU-friendly:</a:t>
            </a:r>
          </a:p>
          <a:p>
            <a:pPr marL="1089025" lvl="2" indent="0">
              <a:buNone/>
            </a:pPr>
            <a:r>
              <a:rPr lang="en-US" dirty="0" smtClean="0">
                <a:ea typeface="ＭＳ Ｐゴシック"/>
                <a:sym typeface="Wingdings" pitchFamily="2" charset="2"/>
              </a:rPr>
              <a:t>	</a:t>
            </a:r>
          </a:p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1. Remove the loop around path tracer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Avoid consequences of variable path length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Also enables the two other optimizations</a:t>
            </a:r>
          </a:p>
          <a:p>
            <a:pPr lvl="3"/>
            <a:endParaRPr lang="en-US" dirty="0">
              <a:ea typeface="ＭＳ Ｐゴシック"/>
              <a:sym typeface="Wingdings" pitchFamily="2" charset="2"/>
            </a:endParaRPr>
          </a:p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2. Place requests for operations into queues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Ray casts, material evaluations, etc.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Avoids threads idling when executing conditional code</a:t>
            </a:r>
          </a:p>
          <a:p>
            <a:pPr lvl="3"/>
            <a:endParaRPr lang="en-US" dirty="0">
              <a:ea typeface="ＭＳ Ｐゴシック"/>
              <a:sym typeface="Wingdings" pitchFamily="2" charset="2"/>
            </a:endParaRPr>
          </a:p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3. Execute operations in separate kernels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Minimize register pressure and instruction cache usage</a:t>
            </a:r>
          </a:p>
          <a:p>
            <a:pPr lvl="2"/>
            <a:r>
              <a:rPr lang="en-US" dirty="0" smtClean="0">
                <a:ea typeface="ＭＳ Ｐゴシック"/>
                <a:sym typeface="Wingdings" pitchFamily="2" charset="2"/>
              </a:rPr>
              <a:t>Avoid losing latency hiding capacity unnecessarily</a:t>
            </a:r>
            <a:endParaRPr lang="en-US" dirty="0">
              <a:ea typeface="ＭＳ Ｐゴシック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402307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153400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Step 1: Remove the Loop</a:t>
            </a:r>
          </a:p>
        </p:txBody>
      </p:sp>
      <p:sp>
        <p:nvSpPr>
          <p:cNvPr id="959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Keep a pool of paths alive all the time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E.g., one million paths</a:t>
            </a:r>
          </a:p>
          <a:p>
            <a:pPr lvl="2"/>
            <a:endParaRPr lang="en-US" dirty="0">
              <a:ea typeface="ＭＳ Ｐゴシック"/>
              <a:sym typeface="Wingdings" pitchFamily="2" charset="2"/>
            </a:endParaRP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At each iteration, advance each of them by one segment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Cast rays, evaluate materials and lights, accumulate radiance, update throughput, run the roulette, etc.</a:t>
            </a:r>
          </a:p>
          <a:p>
            <a:pPr lvl="2"/>
            <a:endParaRPr lang="en-US" dirty="0" smtClean="0">
              <a:ea typeface="ＭＳ Ｐゴシック"/>
              <a:sym typeface="Wingdings" pitchFamily="2" charset="2"/>
            </a:endParaRP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If path terminates, generate a new one in its place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Ensure there’s always paths to work on</a:t>
            </a:r>
          </a:p>
          <a:p>
            <a:pPr lvl="1"/>
            <a:endParaRPr lang="en-US" dirty="0">
              <a:ea typeface="ＭＳ Ｐゴシック"/>
              <a:sym typeface="Wingdings" pitchFamily="2" charset="2"/>
            </a:endParaRP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Similar to previous work</a:t>
            </a:r>
            <a:br>
              <a:rPr lang="en-US" dirty="0" smtClean="0">
                <a:ea typeface="ＭＳ Ｐゴシック"/>
                <a:sym typeface="Wingdings" pitchFamily="2" charset="2"/>
              </a:rPr>
            </a:br>
            <a:r>
              <a:rPr lang="en-US" b="0" dirty="0" smtClean="0">
                <a:ea typeface="ＭＳ Ｐゴシック"/>
                <a:sym typeface="Wingdings" pitchFamily="2" charset="2"/>
              </a:rPr>
              <a:t>[e.g. Wald 2011, Van </a:t>
            </a:r>
            <a:r>
              <a:rPr lang="en-US" b="0" dirty="0" err="1" smtClean="0">
                <a:ea typeface="ＭＳ Ｐゴシック"/>
                <a:sym typeface="Wingdings" pitchFamily="2" charset="2"/>
              </a:rPr>
              <a:t>Antwerpen</a:t>
            </a:r>
            <a:r>
              <a:rPr lang="en-US" b="0" dirty="0" smtClean="0">
                <a:ea typeface="ＭＳ Ｐゴシック"/>
                <a:sym typeface="Wingdings" pitchFamily="2" charset="2"/>
              </a:rPr>
              <a:t> 2011, etc.]</a:t>
            </a:r>
          </a:p>
          <a:p>
            <a:pPr marL="0" indent="0" eaLnBrk="1" hangingPunct="1">
              <a:buNone/>
            </a:pPr>
            <a:endParaRPr lang="en-US" dirty="0" smtClean="0">
              <a:ea typeface="ＭＳ Ｐゴシック"/>
              <a:sym typeface="Wingdings" pitchFamily="2" charset="2"/>
            </a:endParaRPr>
          </a:p>
          <a:p>
            <a:pPr eaLnBrk="1" hangingPunct="1"/>
            <a:endParaRPr lang="en-US" dirty="0">
              <a:ea typeface="ＭＳ Ｐゴシック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344074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610600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Pros and Cons</a:t>
            </a:r>
          </a:p>
        </p:txBody>
      </p:sp>
      <p:sp>
        <p:nvSpPr>
          <p:cNvPr id="959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47675" indent="-447675">
              <a:buNone/>
            </a:pPr>
            <a:r>
              <a:rPr lang="en-US" dirty="0" smtClean="0">
                <a:solidFill>
                  <a:schemeClr val="tx2"/>
                </a:solidFill>
                <a:ea typeface="ＭＳ Ｐゴシック"/>
                <a:sym typeface="Wingdings" pitchFamily="2" charset="2"/>
              </a:rPr>
              <a:t>+</a:t>
            </a:r>
            <a:r>
              <a:rPr lang="en-US" dirty="0" smtClean="0">
                <a:ea typeface="ＭＳ Ｐゴシック"/>
                <a:sym typeface="Wingdings" pitchFamily="2" charset="2"/>
              </a:rPr>
              <a:t>	Variable path length is not an issue anymore</a:t>
            </a:r>
          </a:p>
          <a:p>
            <a:pPr marL="904875" lvl="2" indent="-276225"/>
            <a:r>
              <a:rPr lang="en-US" dirty="0" smtClean="0">
                <a:ea typeface="ＭＳ Ｐゴシック"/>
                <a:sym typeface="Wingdings" pitchFamily="2" charset="2"/>
              </a:rPr>
              <a:t>As previously noted</a:t>
            </a:r>
          </a:p>
          <a:p>
            <a:pPr marL="447675" indent="-447675">
              <a:buNone/>
            </a:pPr>
            <a:endParaRPr lang="en-US" sz="400" dirty="0" smtClean="0">
              <a:ea typeface="ＭＳ Ｐゴシック"/>
              <a:sym typeface="Wingdings" pitchFamily="2" charset="2"/>
            </a:endParaRPr>
          </a:p>
          <a:p>
            <a:pPr marL="447675" indent="-447675">
              <a:buNone/>
            </a:pPr>
            <a:r>
              <a:rPr lang="en-US" dirty="0" smtClean="0">
                <a:solidFill>
                  <a:schemeClr val="tx2"/>
                </a:solidFill>
                <a:ea typeface="ＭＳ Ｐゴシック"/>
                <a:sym typeface="Wingdings" pitchFamily="2" charset="2"/>
              </a:rPr>
              <a:t>+</a:t>
            </a:r>
            <a:r>
              <a:rPr lang="en-US" dirty="0" smtClean="0">
                <a:ea typeface="ＭＳ Ｐゴシック"/>
                <a:sym typeface="Wingdings" pitchFamily="2" charset="2"/>
              </a:rPr>
              <a:t>	Allows further optimizations</a:t>
            </a:r>
          </a:p>
          <a:p>
            <a:pPr marL="904875" lvl="2" indent="-276225"/>
            <a:r>
              <a:rPr lang="en-US" dirty="0" smtClean="0">
                <a:ea typeface="ＭＳ Ｐゴシック"/>
                <a:sym typeface="Wingdings" pitchFamily="2" charset="2"/>
              </a:rPr>
              <a:t>Collecting requests in </a:t>
            </a:r>
            <a:r>
              <a:rPr lang="en-US" dirty="0">
                <a:ea typeface="ＭＳ Ｐゴシック"/>
                <a:sym typeface="Wingdings" pitchFamily="2" charset="2"/>
              </a:rPr>
              <a:t>operation-specific </a:t>
            </a:r>
            <a:r>
              <a:rPr lang="en-US" dirty="0" smtClean="0">
                <a:ea typeface="ＭＳ Ｐゴシック"/>
                <a:sym typeface="Wingdings" pitchFamily="2" charset="2"/>
              </a:rPr>
              <a:t>queues and scheduling them individually</a:t>
            </a:r>
          </a:p>
          <a:p>
            <a:pPr marL="904875" lvl="2" indent="-276225"/>
            <a:r>
              <a:rPr lang="en-US" dirty="0" smtClean="0">
                <a:solidFill>
                  <a:schemeClr val="accent2"/>
                </a:solidFill>
                <a:ea typeface="ＭＳ Ｐゴシック"/>
                <a:sym typeface="Wingdings" pitchFamily="2" charset="2"/>
              </a:rPr>
              <a:t>This is the big one! </a:t>
            </a:r>
            <a:r>
              <a:rPr lang="en-US" dirty="0" smtClean="0">
                <a:ea typeface="ＭＳ Ｐゴシック"/>
                <a:sym typeface="Wingdings" pitchFamily="2" charset="2"/>
              </a:rPr>
              <a:t>Really hard to do in the </a:t>
            </a:r>
            <a:r>
              <a:rPr lang="en-US" dirty="0" err="1" smtClean="0">
                <a:ea typeface="ＭＳ Ｐゴシック"/>
                <a:sym typeface="Wingdings" pitchFamily="2" charset="2"/>
              </a:rPr>
              <a:t>megakernel</a:t>
            </a:r>
            <a:r>
              <a:rPr lang="en-US" dirty="0" smtClean="0">
                <a:ea typeface="ＭＳ Ｐゴシック"/>
                <a:sym typeface="Wingdings" pitchFamily="2" charset="2"/>
              </a:rPr>
              <a:t> approach</a:t>
            </a:r>
            <a:br>
              <a:rPr lang="en-US" dirty="0" smtClean="0">
                <a:ea typeface="ＭＳ Ｐゴシック"/>
                <a:sym typeface="Wingdings" pitchFamily="2" charset="2"/>
              </a:rPr>
            </a:br>
            <a:endParaRPr lang="en-US" dirty="0" smtClean="0">
              <a:ea typeface="ＭＳ Ｐゴシック"/>
              <a:sym typeface="Wingdings" pitchFamily="2" charset="2"/>
            </a:endParaRPr>
          </a:p>
          <a:p>
            <a:pPr marL="447675" indent="-447675">
              <a:buNone/>
            </a:pPr>
            <a:r>
              <a:rPr lang="en-US" dirty="0" smtClean="0">
                <a:solidFill>
                  <a:srgbClr val="FF0000"/>
                </a:solidFill>
                <a:ea typeface="ＭＳ Ｐゴシック"/>
                <a:sym typeface="Wingdings" pitchFamily="2" charset="2"/>
              </a:rPr>
              <a:t>–</a:t>
            </a:r>
            <a:r>
              <a:rPr lang="en-US" dirty="0" smtClean="0">
                <a:ea typeface="ＭＳ Ｐゴシック"/>
                <a:sym typeface="Wingdings" pitchFamily="2" charset="2"/>
              </a:rPr>
              <a:t> 	Path state must reside in memory</a:t>
            </a:r>
          </a:p>
          <a:p>
            <a:pPr marL="904875" lvl="2" indent="-276225"/>
            <a:r>
              <a:rPr lang="en-US" dirty="0" smtClean="0">
                <a:ea typeface="ＭＳ Ｐゴシック"/>
                <a:sym typeface="Wingdings" pitchFamily="2" charset="2"/>
              </a:rPr>
              <a:t>A simple loop-based method can keep it in registers</a:t>
            </a:r>
          </a:p>
          <a:p>
            <a:pPr marL="904875" lvl="2" indent="-276225"/>
            <a:r>
              <a:rPr lang="en-US" dirty="0" smtClean="0">
                <a:ea typeface="ＭＳ Ｐゴシック"/>
                <a:sym typeface="Wingdings" pitchFamily="2" charset="2"/>
              </a:rPr>
              <a:t>Not as bad as it sounds if we use a good memory layout (SOA)</a:t>
            </a:r>
          </a:p>
          <a:p>
            <a:pPr marL="447675" indent="-447675">
              <a:buNone/>
            </a:pPr>
            <a:r>
              <a:rPr lang="en-US" dirty="0">
                <a:solidFill>
                  <a:srgbClr val="FF0000"/>
                </a:solidFill>
                <a:ea typeface="ＭＳ Ｐゴシック"/>
                <a:sym typeface="Wingdings" pitchFamily="2" charset="2"/>
              </a:rPr>
              <a:t>–</a:t>
            </a:r>
            <a:r>
              <a:rPr lang="en-US" dirty="0">
                <a:ea typeface="ＭＳ Ｐゴシック"/>
                <a:sym typeface="Wingdings" pitchFamily="2" charset="2"/>
              </a:rPr>
              <a:t> </a:t>
            </a:r>
            <a:r>
              <a:rPr lang="en-US" dirty="0" smtClean="0">
                <a:ea typeface="ＭＳ Ｐゴシック"/>
                <a:sym typeface="Wingdings" pitchFamily="2" charset="2"/>
              </a:rPr>
              <a:t>	Less “natural” to implement</a:t>
            </a:r>
          </a:p>
          <a:p>
            <a:pPr marL="904875" lvl="2" indent="-276225"/>
            <a:r>
              <a:rPr lang="en-US" dirty="0" smtClean="0">
                <a:ea typeface="ＭＳ Ｐゴシック"/>
                <a:sym typeface="Wingdings" pitchFamily="2" charset="2"/>
              </a:rPr>
              <a:t>But only until you get used to it</a:t>
            </a:r>
          </a:p>
          <a:p>
            <a:pPr marL="447675" indent="-447675">
              <a:buNone/>
            </a:pPr>
            <a:r>
              <a:rPr lang="en-US" dirty="0">
                <a:solidFill>
                  <a:srgbClr val="FF0000"/>
                </a:solidFill>
                <a:ea typeface="ＭＳ Ｐゴシック"/>
                <a:sym typeface="Wingdings" pitchFamily="2" charset="2"/>
              </a:rPr>
              <a:t>–</a:t>
            </a:r>
            <a:r>
              <a:rPr lang="en-US" dirty="0">
                <a:ea typeface="ＭＳ Ｐゴシック"/>
                <a:sym typeface="Wingdings" pitchFamily="2" charset="2"/>
              </a:rPr>
              <a:t> 	</a:t>
            </a:r>
            <a:r>
              <a:rPr lang="en-US" dirty="0" smtClean="0">
                <a:ea typeface="ＭＳ Ｐゴシック"/>
                <a:sym typeface="Wingdings" pitchFamily="2" charset="2"/>
              </a:rPr>
              <a:t>Doesn’t buy you much performance alone</a:t>
            </a:r>
            <a:endParaRPr lang="en-US" dirty="0">
              <a:ea typeface="ＭＳ Ｐゴシック"/>
              <a:sym typeface="Wingdings" pitchFamily="2" charset="2"/>
            </a:endParaRPr>
          </a:p>
          <a:p>
            <a:pPr marL="571500" lvl="1" indent="0">
              <a:buNone/>
            </a:pPr>
            <a:endParaRPr lang="en-US" dirty="0" smtClean="0">
              <a:ea typeface="ＭＳ Ｐゴシック"/>
              <a:sym typeface="Wingdings" pitchFamily="2" charset="2"/>
            </a:endParaRPr>
          </a:p>
          <a:p>
            <a:pPr lvl="1"/>
            <a:endParaRPr lang="en-US" dirty="0" smtClean="0">
              <a:ea typeface="ＭＳ Ｐゴシック"/>
              <a:sym typeface="Wingdings" pitchFamily="2" charset="2"/>
            </a:endParaRPr>
          </a:p>
          <a:p>
            <a:pPr eaLnBrk="1" hangingPunct="1"/>
            <a:endParaRPr lang="en-US" dirty="0">
              <a:ea typeface="ＭＳ Ｐゴシック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438277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153400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Step 2: Per-Operation Queues</a:t>
            </a:r>
          </a:p>
        </p:txBody>
      </p:sp>
      <p:sp>
        <p:nvSpPr>
          <p:cNvPr id="959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458200" cy="49530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Allocate a queue for each primitive operation request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Extension ray casts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Shadow ray casts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New path generation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Material evaluations</a:t>
            </a:r>
          </a:p>
          <a:p>
            <a:pPr lvl="2"/>
            <a:r>
              <a:rPr lang="en-US" i="1" dirty="0" smtClean="0">
                <a:solidFill>
                  <a:schemeClr val="accent2"/>
                </a:solidFill>
                <a:ea typeface="ＭＳ Ｐゴシック"/>
                <a:sym typeface="Wingdings" pitchFamily="2" charset="2"/>
              </a:rPr>
              <a:t>With separate queues for individual materials</a:t>
            </a:r>
          </a:p>
          <a:p>
            <a:pPr lvl="3"/>
            <a:endParaRPr lang="en-US" dirty="0">
              <a:ea typeface="ＭＳ Ｐゴシック"/>
              <a:sym typeface="Wingdings" pitchFamily="2" charset="2"/>
            </a:endParaRP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Place requests compactly (i.e., no gaps) into queues</a:t>
            </a:r>
          </a:p>
          <a:p>
            <a:pPr lvl="3"/>
            <a:endParaRPr lang="en-US" dirty="0">
              <a:ea typeface="ＭＳ Ｐゴシック"/>
              <a:sym typeface="Wingdings" pitchFamily="2" charset="2"/>
            </a:endParaRP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When executing, use one thread per request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Every thread will have an item to work on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Every thread will be doing the same thing, so there’s very little execution divergence!</a:t>
            </a:r>
          </a:p>
          <a:p>
            <a:pPr eaLnBrk="1" hangingPunct="1"/>
            <a:endParaRPr lang="en-US" dirty="0" smtClean="0">
              <a:ea typeface="ＭＳ Ｐゴシック"/>
              <a:sym typeface="Wingdings" pitchFamily="2" charset="2"/>
            </a:endParaRPr>
          </a:p>
          <a:p>
            <a:pPr eaLnBrk="1" hangingPunct="1"/>
            <a:endParaRPr lang="en-US" dirty="0">
              <a:ea typeface="ＭＳ Ｐゴシック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4340521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153400" cy="1077218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Step 3: Individual Kernels for Each Operation</a:t>
            </a:r>
          </a:p>
        </p:txBody>
      </p:sp>
      <p:sp>
        <p:nvSpPr>
          <p:cNvPr id="959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We already have well-optimized kernels for ray casts from previous research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Now we can use them directly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Optimized for low register count and high </a:t>
            </a:r>
            <a:r>
              <a:rPr lang="en-US" dirty="0" err="1" smtClean="0">
                <a:ea typeface="ＭＳ Ｐゴシック"/>
                <a:sym typeface="Wingdings" pitchFamily="2" charset="2"/>
              </a:rPr>
              <a:t>perf</a:t>
            </a:r>
            <a:endParaRPr lang="en-US" dirty="0" smtClean="0">
              <a:ea typeface="ＭＳ Ｐゴシック"/>
              <a:sym typeface="Wingdings" pitchFamily="2" charset="2"/>
            </a:endParaRPr>
          </a:p>
          <a:p>
            <a:pPr marL="1089025" lvl="2" indent="0">
              <a:buNone/>
            </a:pPr>
            <a:endParaRPr lang="en-US" dirty="0" smtClean="0">
              <a:ea typeface="ＭＳ Ｐゴシック"/>
              <a:sym typeface="Wingdings" pitchFamily="2" charset="2"/>
            </a:endParaRPr>
          </a:p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Let each material have its own kernel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Some are simple and need few registers</a:t>
            </a:r>
          </a:p>
          <a:p>
            <a:pPr lvl="2"/>
            <a:r>
              <a:rPr lang="en-US" dirty="0" smtClean="0">
                <a:ea typeface="ＭＳ Ｐゴシック"/>
                <a:sym typeface="Wingdings" pitchFamily="2" charset="2"/>
              </a:rPr>
              <a:t>Combining these into one kernel is sometimes a good idea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Some are complex and need many registers</a:t>
            </a:r>
          </a:p>
          <a:p>
            <a:pPr lvl="2"/>
            <a:endParaRPr lang="en-US" dirty="0">
              <a:ea typeface="ＭＳ Ｐゴシック"/>
              <a:sym typeface="Wingdings" pitchFamily="2" charset="2"/>
            </a:endParaRP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Smaller code  Won’t overrun instruction caches</a:t>
            </a:r>
          </a:p>
          <a:p>
            <a:pPr marL="571500" lvl="1" indent="0">
              <a:buNone/>
            </a:pPr>
            <a:endParaRPr lang="en-US" dirty="0">
              <a:ea typeface="ＭＳ Ｐゴシック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8387448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71800"/>
            <a:ext cx="9144000" cy="584775"/>
          </a:xfrm>
        </p:spPr>
        <p:txBody>
          <a:bodyPr/>
          <a:lstStyle/>
          <a:p>
            <a:pPr algn="ctr"/>
            <a:r>
              <a:rPr lang="en-US" dirty="0" smtClean="0"/>
              <a:t>Implementation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9306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7391400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Schematic</a:t>
            </a:r>
          </a:p>
        </p:txBody>
      </p:sp>
      <p:sp>
        <p:nvSpPr>
          <p:cNvPr id="2" name="Rectangle 1"/>
          <p:cNvSpPr/>
          <p:nvPr/>
        </p:nvSpPr>
        <p:spPr>
          <a:xfrm>
            <a:off x="2038350" y="1562784"/>
            <a:ext cx="2514600" cy="609600"/>
          </a:xfrm>
          <a:prstGeom prst="rect">
            <a:avLst/>
          </a:prstGeom>
          <a:solidFill>
            <a:schemeClr val="accent4">
              <a:lumMod val="25000"/>
            </a:schemeClr>
          </a:solidFill>
          <a:ln>
            <a:solidFill>
              <a:schemeClr val="accent4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 smtClean="0"/>
              <a:t>Logic</a:t>
            </a:r>
            <a:endParaRPr lang="fi-FI" sz="2000" dirty="0"/>
          </a:p>
        </p:txBody>
      </p:sp>
      <p:sp>
        <p:nvSpPr>
          <p:cNvPr id="6" name="Rectangle 5"/>
          <p:cNvSpPr/>
          <p:nvPr/>
        </p:nvSpPr>
        <p:spPr>
          <a:xfrm>
            <a:off x="647700" y="3029291"/>
            <a:ext cx="1562100" cy="609600"/>
          </a:xfrm>
          <a:prstGeom prst="rect">
            <a:avLst/>
          </a:prstGeom>
          <a:solidFill>
            <a:schemeClr val="accent4">
              <a:lumMod val="25000"/>
            </a:schemeClr>
          </a:solidFill>
          <a:ln>
            <a:solidFill>
              <a:schemeClr val="accent4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 smtClean="0"/>
              <a:t>New Path</a:t>
            </a:r>
            <a:endParaRPr lang="fi-FI" sz="2000" dirty="0"/>
          </a:p>
        </p:txBody>
      </p:sp>
      <p:sp>
        <p:nvSpPr>
          <p:cNvPr id="7" name="Rectangle 6"/>
          <p:cNvSpPr/>
          <p:nvPr/>
        </p:nvSpPr>
        <p:spPr>
          <a:xfrm>
            <a:off x="2514600" y="3029291"/>
            <a:ext cx="1562100" cy="609600"/>
          </a:xfrm>
          <a:prstGeom prst="rect">
            <a:avLst/>
          </a:prstGeom>
          <a:solidFill>
            <a:schemeClr val="accent4">
              <a:lumMod val="25000"/>
            </a:schemeClr>
          </a:solidFill>
          <a:ln>
            <a:solidFill>
              <a:schemeClr val="accent4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 smtClean="0"/>
              <a:t>Material 1</a:t>
            </a:r>
            <a:endParaRPr lang="fi-FI" sz="2000" dirty="0"/>
          </a:p>
        </p:txBody>
      </p:sp>
      <p:sp>
        <p:nvSpPr>
          <p:cNvPr id="8" name="Rectangle 7"/>
          <p:cNvSpPr/>
          <p:nvPr/>
        </p:nvSpPr>
        <p:spPr>
          <a:xfrm>
            <a:off x="4343400" y="3010241"/>
            <a:ext cx="1562100" cy="609600"/>
          </a:xfrm>
          <a:prstGeom prst="rect">
            <a:avLst/>
          </a:prstGeom>
          <a:solidFill>
            <a:schemeClr val="accent4">
              <a:lumMod val="25000"/>
            </a:schemeClr>
          </a:solidFill>
          <a:ln>
            <a:solidFill>
              <a:schemeClr val="accent4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 smtClean="0"/>
              <a:t>Material 2</a:t>
            </a:r>
            <a:endParaRPr lang="fi-FI" sz="2000" dirty="0"/>
          </a:p>
        </p:txBody>
      </p:sp>
      <p:sp>
        <p:nvSpPr>
          <p:cNvPr id="11" name="Rectangle 10"/>
          <p:cNvSpPr/>
          <p:nvPr/>
        </p:nvSpPr>
        <p:spPr>
          <a:xfrm>
            <a:off x="3448050" y="4438306"/>
            <a:ext cx="2457450" cy="609600"/>
          </a:xfrm>
          <a:prstGeom prst="rect">
            <a:avLst/>
          </a:prstGeom>
          <a:solidFill>
            <a:schemeClr val="accent4">
              <a:lumMod val="25000"/>
            </a:schemeClr>
          </a:solidFill>
          <a:ln>
            <a:solidFill>
              <a:schemeClr val="accent4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 smtClean="0"/>
              <a:t>Shadow Ray Cast</a:t>
            </a:r>
            <a:endParaRPr lang="fi-FI" sz="2000" dirty="0"/>
          </a:p>
        </p:txBody>
      </p:sp>
      <p:sp>
        <p:nvSpPr>
          <p:cNvPr id="12" name="Rectangle 11"/>
          <p:cNvSpPr/>
          <p:nvPr/>
        </p:nvSpPr>
        <p:spPr>
          <a:xfrm>
            <a:off x="647700" y="4438306"/>
            <a:ext cx="2457450" cy="609600"/>
          </a:xfrm>
          <a:prstGeom prst="rect">
            <a:avLst/>
          </a:prstGeom>
          <a:solidFill>
            <a:schemeClr val="accent4">
              <a:lumMod val="25000"/>
            </a:schemeClr>
          </a:solidFill>
          <a:ln>
            <a:solidFill>
              <a:schemeClr val="accent4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 smtClean="0"/>
              <a:t>Ext Ray Cast</a:t>
            </a:r>
            <a:endParaRPr lang="fi-FI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305550" y="1562784"/>
            <a:ext cx="2198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smtClean="0"/>
              <a:t>Always operates on</a:t>
            </a:r>
            <a:br>
              <a:rPr lang="fi-FI" dirty="0" smtClean="0"/>
            </a:br>
            <a:r>
              <a:rPr lang="fi-FI" dirty="0" smtClean="0"/>
              <a:t>all paths in pool</a:t>
            </a:r>
            <a:endParaRPr lang="fi-FI" dirty="0"/>
          </a:p>
        </p:txBody>
      </p:sp>
      <p:sp>
        <p:nvSpPr>
          <p:cNvPr id="14" name="TextBox 13"/>
          <p:cNvSpPr txBox="1"/>
          <p:nvPr/>
        </p:nvSpPr>
        <p:spPr>
          <a:xfrm>
            <a:off x="6305550" y="2991875"/>
            <a:ext cx="2133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smtClean="0"/>
              <a:t>Each kernel has its</a:t>
            </a:r>
            <a:br>
              <a:rPr lang="fi-FI" dirty="0" smtClean="0"/>
            </a:br>
            <a:r>
              <a:rPr lang="fi-FI" dirty="0" smtClean="0"/>
              <a:t>own queue</a:t>
            </a:r>
            <a:endParaRPr lang="fi-FI" dirty="0"/>
          </a:p>
        </p:txBody>
      </p:sp>
      <p:sp>
        <p:nvSpPr>
          <p:cNvPr id="15" name="TextBox 14"/>
          <p:cNvSpPr txBox="1"/>
          <p:nvPr/>
        </p:nvSpPr>
        <p:spPr>
          <a:xfrm>
            <a:off x="6305550" y="4401575"/>
            <a:ext cx="2287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smtClean="0"/>
              <a:t>Each type of ray has</a:t>
            </a:r>
            <a:br>
              <a:rPr lang="fi-FI" dirty="0" smtClean="0"/>
            </a:br>
            <a:r>
              <a:rPr lang="fi-FI" dirty="0" smtClean="0"/>
              <a:t>its own queue</a:t>
            </a:r>
            <a:endParaRPr lang="fi-FI" dirty="0"/>
          </a:p>
        </p:txBody>
      </p:sp>
      <p:cxnSp>
        <p:nvCxnSpPr>
          <p:cNvPr id="16" name="Straight Arrow Connector 15"/>
          <p:cNvCxnSpPr>
            <a:stCxn id="2" idx="2"/>
            <a:endCxn id="7" idx="0"/>
          </p:cNvCxnSpPr>
          <p:nvPr/>
        </p:nvCxnSpPr>
        <p:spPr>
          <a:xfrm>
            <a:off x="3295650" y="2172384"/>
            <a:ext cx="0" cy="856907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endCxn id="8" idx="0"/>
          </p:cNvCxnSpPr>
          <p:nvPr/>
        </p:nvCxnSpPr>
        <p:spPr>
          <a:xfrm>
            <a:off x="3295650" y="2600837"/>
            <a:ext cx="1828800" cy="409404"/>
          </a:xfrm>
          <a:prstGeom prst="bentConnector2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endCxn id="6" idx="0"/>
          </p:cNvCxnSpPr>
          <p:nvPr/>
        </p:nvCxnSpPr>
        <p:spPr>
          <a:xfrm rot="10800000" flipV="1">
            <a:off x="1428750" y="2600837"/>
            <a:ext cx="1866900" cy="428454"/>
          </a:xfrm>
          <a:prstGeom prst="bentConnector2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6" idx="2"/>
          </p:cNvCxnSpPr>
          <p:nvPr/>
        </p:nvCxnSpPr>
        <p:spPr>
          <a:xfrm>
            <a:off x="1428750" y="3638891"/>
            <a:ext cx="0" cy="799415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>
            <a:stCxn id="7" idx="2"/>
            <a:endCxn id="12" idx="0"/>
          </p:cNvCxnSpPr>
          <p:nvPr/>
        </p:nvCxnSpPr>
        <p:spPr>
          <a:xfrm rot="5400000">
            <a:off x="2186331" y="3328986"/>
            <a:ext cx="799415" cy="1419225"/>
          </a:xfrm>
          <a:prstGeom prst="bentConnector3">
            <a:avLst>
              <a:gd name="adj1" fmla="val 50000"/>
            </a:avLst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7" idx="2"/>
          </p:cNvCxnSpPr>
          <p:nvPr/>
        </p:nvCxnSpPr>
        <p:spPr>
          <a:xfrm rot="16200000" flipH="1">
            <a:off x="3169787" y="3764754"/>
            <a:ext cx="799415" cy="547688"/>
          </a:xfrm>
          <a:prstGeom prst="bentConnector3">
            <a:avLst>
              <a:gd name="adj1" fmla="val 50000"/>
            </a:avLst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2362199" y="3810000"/>
            <a:ext cx="0" cy="628306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2362199" y="3810000"/>
            <a:ext cx="2762251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8" idx="2"/>
          </p:cNvCxnSpPr>
          <p:nvPr/>
        </p:nvCxnSpPr>
        <p:spPr>
          <a:xfrm>
            <a:off x="5124450" y="3619841"/>
            <a:ext cx="0" cy="190159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289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153400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The Logic Kernel</a:t>
            </a:r>
          </a:p>
        </p:txBody>
      </p:sp>
      <p:sp>
        <p:nvSpPr>
          <p:cNvPr id="959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Does not need a queue, operates on all paths</a:t>
            </a:r>
          </a:p>
          <a:p>
            <a:pPr lvl="3"/>
            <a:endParaRPr lang="en-US" dirty="0" smtClean="0">
              <a:ea typeface="ＭＳ Ｐゴシック"/>
              <a:sym typeface="Wingdings" pitchFamily="2" charset="2"/>
            </a:endParaRPr>
          </a:p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Does “everything except rays and materials”</a:t>
            </a:r>
            <a:endParaRPr lang="en-US" dirty="0">
              <a:ea typeface="ＭＳ Ｐゴシック"/>
              <a:sym typeface="Wingdings" pitchFamily="2" charset="2"/>
            </a:endParaRP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If shadow ray was unblocked, add light contribution</a:t>
            </a:r>
          </a:p>
          <a:p>
            <a:pPr lvl="1"/>
            <a:r>
              <a:rPr lang="en-US" dirty="0">
                <a:ea typeface="ＭＳ Ｐゴシック"/>
                <a:sym typeface="Wingdings" pitchFamily="2" charset="2"/>
              </a:rPr>
              <a:t>Find material and/or light source that </a:t>
            </a:r>
            <a:r>
              <a:rPr lang="en-US" dirty="0" err="1">
                <a:ea typeface="ＭＳ Ｐゴシック"/>
                <a:sym typeface="Wingdings" pitchFamily="2" charset="2"/>
              </a:rPr>
              <a:t>ext</a:t>
            </a:r>
            <a:r>
              <a:rPr lang="en-US" dirty="0">
                <a:ea typeface="ＭＳ Ｐゴシック"/>
                <a:sym typeface="Wingdings" pitchFamily="2" charset="2"/>
              </a:rPr>
              <a:t> ray hits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Apply Russian roulette if limit depth exceeded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If path terminated, accumulate to image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Apply depth-dependent extinction for translucent materials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Generate light sample by sampling light sources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Place path in proper queue according to material at hit</a:t>
            </a:r>
          </a:p>
          <a:p>
            <a:pPr lvl="2"/>
            <a:r>
              <a:rPr lang="en-US" dirty="0" smtClean="0">
                <a:ea typeface="ＭＳ Ｐゴシック"/>
                <a:sym typeface="Wingdings" pitchFamily="2" charset="2"/>
              </a:rPr>
              <a:t>Or in “new path” queue if path terminated</a:t>
            </a:r>
            <a:endParaRPr lang="en-US" dirty="0">
              <a:ea typeface="ＭＳ Ｐゴシック"/>
              <a:sym typeface="Wingdings" pitchFamily="2" charset="2"/>
            </a:endParaRPr>
          </a:p>
          <a:p>
            <a:pPr eaLnBrk="1" hangingPunct="1"/>
            <a:endParaRPr lang="en-US" dirty="0" smtClean="0">
              <a:ea typeface="ＭＳ Ｐゴシック"/>
              <a:sym typeface="Wingdings" pitchFamily="2" charset="2"/>
            </a:endParaRPr>
          </a:p>
          <a:p>
            <a:pPr eaLnBrk="1" hangingPunct="1"/>
            <a:endParaRPr lang="en-US" dirty="0">
              <a:ea typeface="ＭＳ Ｐゴシック"/>
              <a:sym typeface="Wingdings" pitchFamily="2" charset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24600" y="304800"/>
            <a:ext cx="2514600" cy="609600"/>
          </a:xfrm>
          <a:prstGeom prst="rect">
            <a:avLst/>
          </a:prstGeom>
          <a:solidFill>
            <a:schemeClr val="accent4">
              <a:lumMod val="25000"/>
            </a:schemeClr>
          </a:solidFill>
          <a:ln>
            <a:solidFill>
              <a:schemeClr val="accent4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 smtClean="0"/>
              <a:t>Logic</a:t>
            </a: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26905269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153400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New Path Kernel</a:t>
            </a:r>
          </a:p>
        </p:txBody>
      </p:sp>
      <p:sp>
        <p:nvSpPr>
          <p:cNvPr id="959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Generate a new image-space sample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Based on a global path index</a:t>
            </a:r>
          </a:p>
          <a:p>
            <a:pPr lvl="2"/>
            <a:endParaRPr lang="en-US" dirty="0" smtClean="0">
              <a:ea typeface="ＭＳ Ｐゴシック"/>
              <a:sym typeface="Wingdings" pitchFamily="2" charset="2"/>
            </a:endParaRPr>
          </a:p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Generate camera ray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Place it into extension ray queue</a:t>
            </a:r>
          </a:p>
          <a:p>
            <a:pPr lvl="2"/>
            <a:endParaRPr lang="en-US" dirty="0" smtClean="0">
              <a:ea typeface="ＭＳ Ｐゴシック"/>
              <a:sym typeface="Wingdings" pitchFamily="2" charset="2"/>
            </a:endParaRPr>
          </a:p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Initialize path state</a:t>
            </a:r>
          </a:p>
          <a:p>
            <a:pPr lvl="1"/>
            <a:r>
              <a:rPr lang="en-US" dirty="0" err="1" smtClean="0">
                <a:ea typeface="ＭＳ Ｐゴシック"/>
                <a:sym typeface="Wingdings" pitchFamily="2" charset="2"/>
              </a:rPr>
              <a:t>Init</a:t>
            </a:r>
            <a:r>
              <a:rPr lang="en-US" dirty="0" smtClean="0">
                <a:ea typeface="ＭＳ Ｐゴシック"/>
                <a:sym typeface="Wingdings" pitchFamily="2" charset="2"/>
              </a:rPr>
              <a:t> radiance, throughput, pixel position, etc.</a:t>
            </a:r>
          </a:p>
          <a:p>
            <a:pPr lvl="1"/>
            <a:r>
              <a:rPr lang="en-US" dirty="0" err="1" smtClean="0">
                <a:ea typeface="ＭＳ Ｐゴシック"/>
                <a:sym typeface="Wingdings" pitchFamily="2" charset="2"/>
              </a:rPr>
              <a:t>intialize</a:t>
            </a:r>
            <a:r>
              <a:rPr lang="en-US" dirty="0" smtClean="0">
                <a:ea typeface="ＭＳ Ｐゴシック"/>
                <a:sym typeface="Wingdings" pitchFamily="2" charset="2"/>
              </a:rPr>
              <a:t> </a:t>
            </a:r>
            <a:r>
              <a:rPr lang="en-US" dirty="0">
                <a:ea typeface="ＭＳ Ｐゴシック"/>
                <a:sym typeface="Wingdings" pitchFamily="2" charset="2"/>
              </a:rPr>
              <a:t>low-discrepancy sequence for the </a:t>
            </a:r>
            <a:r>
              <a:rPr lang="en-US" dirty="0" smtClean="0">
                <a:ea typeface="ＭＳ Ｐゴシック"/>
                <a:sym typeface="Wingdings" pitchFamily="2" charset="2"/>
              </a:rPr>
              <a:t>path, used when generating random numbers in samplers</a:t>
            </a:r>
          </a:p>
          <a:p>
            <a:pPr marL="0" indent="0" eaLnBrk="1" hangingPunct="1">
              <a:buNone/>
            </a:pPr>
            <a:endParaRPr lang="en-US" dirty="0">
              <a:ea typeface="ＭＳ Ｐゴシック"/>
              <a:sym typeface="Wingdings" pitchFamily="2" charset="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77100" y="304800"/>
            <a:ext cx="1562100" cy="609600"/>
          </a:xfrm>
          <a:prstGeom prst="rect">
            <a:avLst/>
          </a:prstGeom>
          <a:solidFill>
            <a:schemeClr val="accent4">
              <a:lumMod val="25000"/>
            </a:schemeClr>
          </a:solidFill>
          <a:ln>
            <a:solidFill>
              <a:schemeClr val="accent4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 smtClean="0"/>
              <a:t>New Path</a:t>
            </a: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25052928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77100" y="304800"/>
            <a:ext cx="1562100" cy="609600"/>
          </a:xfrm>
          <a:prstGeom prst="rect">
            <a:avLst/>
          </a:prstGeom>
          <a:solidFill>
            <a:schemeClr val="accent4">
              <a:lumMod val="25000"/>
            </a:schemeClr>
          </a:solidFill>
          <a:ln>
            <a:solidFill>
              <a:schemeClr val="accent4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 smtClean="0"/>
              <a:t>Material </a:t>
            </a:r>
            <a:r>
              <a:rPr lang="fi-FI" sz="2000" i="1" dirty="0" smtClean="0"/>
              <a:t>n</a:t>
            </a:r>
            <a:endParaRPr lang="fi-FI" sz="2000" i="1" dirty="0"/>
          </a:p>
        </p:txBody>
      </p:sp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153400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Material Kernels</a:t>
            </a:r>
          </a:p>
        </p:txBody>
      </p:sp>
      <p:sp>
        <p:nvSpPr>
          <p:cNvPr id="959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sym typeface="Wingdings" pitchFamily="2" charset="2"/>
              </a:rPr>
              <a:t>Generate incoming direction</a:t>
            </a: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Evaluate light contribution based on light sample generated in the logic kernel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Even though we haven’t cast the shadow ray yet</a:t>
            </a: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Get the probability of acquiring the light sample from the sampling of incoming direction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Needed for MIS weights</a:t>
            </a:r>
          </a:p>
          <a:p>
            <a:pPr lvl="3"/>
            <a:endParaRPr lang="en-US" dirty="0">
              <a:ea typeface="ＭＳ Ｐゴシック"/>
              <a:sym typeface="Wingdings" pitchFamily="2" charset="2"/>
            </a:endParaRP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By evaluating all of these in one go, we can discard the BSDF stack immediately afterwards</a:t>
            </a:r>
          </a:p>
          <a:p>
            <a:pPr lvl="3"/>
            <a:endParaRPr lang="en-US" dirty="0">
              <a:ea typeface="ＭＳ Ｐゴシック"/>
              <a:sym typeface="Wingdings" pitchFamily="2" charset="2"/>
            </a:endParaRP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Generate extension ray and potential shadow ray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Place in respective queues</a:t>
            </a:r>
          </a:p>
        </p:txBody>
      </p:sp>
    </p:spTree>
    <p:extLst>
      <p:ext uri="{BB962C8B-B14F-4D97-AF65-F5344CB8AC3E}">
        <p14:creationId xmlns:p14="http://schemas.microsoft.com/office/powerpoint/2010/main" val="10404341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381750" y="304800"/>
            <a:ext cx="2457450" cy="609600"/>
          </a:xfrm>
          <a:prstGeom prst="rect">
            <a:avLst/>
          </a:prstGeom>
          <a:solidFill>
            <a:schemeClr val="accent4">
              <a:lumMod val="25000"/>
            </a:schemeClr>
          </a:solidFill>
          <a:ln>
            <a:solidFill>
              <a:schemeClr val="accent4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 smtClean="0"/>
              <a:t>Ext Ray Cast</a:t>
            </a:r>
            <a:endParaRPr lang="fi-FI" sz="2000" dirty="0"/>
          </a:p>
        </p:txBody>
      </p:sp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153400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Ray Cast Kernels</a:t>
            </a:r>
          </a:p>
        </p:txBody>
      </p:sp>
      <p:sp>
        <p:nvSpPr>
          <p:cNvPr id="959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/>
          <a:lstStyle/>
          <a:p>
            <a:r>
              <a:rPr lang="en-US" dirty="0" smtClean="0">
                <a:ea typeface="ＭＳ Ｐゴシック"/>
                <a:sym typeface="Wingdings" pitchFamily="2" charset="2"/>
              </a:rPr>
              <a:t>Extension rays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Find first intersection against scene geometry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Utilize optimized kernels from previous research</a:t>
            </a:r>
            <a:endParaRPr lang="en-US" dirty="0">
              <a:ea typeface="ＭＳ Ｐゴシック"/>
              <a:sym typeface="Wingdings" pitchFamily="2" charset="2"/>
            </a:endParaRP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Store hit data into path state</a:t>
            </a:r>
          </a:p>
          <a:p>
            <a:pPr lvl="1"/>
            <a:endParaRPr lang="en-US" dirty="0">
              <a:ea typeface="ＭＳ Ｐゴシック"/>
              <a:sym typeface="Wingdings" pitchFamily="2" charset="2"/>
            </a:endParaRP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Shadow rays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We only need to know </a:t>
            </a:r>
            <a:r>
              <a:rPr lang="en-US" dirty="0">
                <a:ea typeface="ＭＳ Ｐゴシック"/>
                <a:sym typeface="Wingdings" pitchFamily="2" charset="2"/>
              </a:rPr>
              <a:t>if the shadow ray is blocked or not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Cheaper </a:t>
            </a:r>
            <a:r>
              <a:rPr lang="en-US" dirty="0">
                <a:ea typeface="ＭＳ Ｐゴシック"/>
                <a:sym typeface="Wingdings" pitchFamily="2" charset="2"/>
              </a:rPr>
              <a:t>than finding the first </a:t>
            </a:r>
            <a:r>
              <a:rPr lang="en-US" dirty="0" smtClean="0">
                <a:ea typeface="ＭＳ Ｐゴシック"/>
                <a:sym typeface="Wingdings" pitchFamily="2" charset="2"/>
              </a:rPr>
              <a:t>intersection</a:t>
            </a:r>
            <a:endParaRPr lang="en-US" dirty="0">
              <a:ea typeface="ＭＳ Ｐゴシック"/>
              <a:sym typeface="Wingdings" pitchFamily="2" charset="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81750" y="1038225"/>
            <a:ext cx="2457450" cy="609600"/>
          </a:xfrm>
          <a:prstGeom prst="rect">
            <a:avLst/>
          </a:prstGeom>
          <a:solidFill>
            <a:schemeClr val="accent4">
              <a:lumMod val="25000"/>
            </a:schemeClr>
          </a:solidFill>
          <a:ln>
            <a:solidFill>
              <a:schemeClr val="accent4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 smtClean="0"/>
              <a:t>Shadow Ray Cast</a:t>
            </a: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11640698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71800"/>
            <a:ext cx="9144000" cy="584775"/>
          </a:xfrm>
        </p:spPr>
        <p:txBody>
          <a:bodyPr/>
          <a:lstStyle/>
          <a:p>
            <a:pPr algn="ctr"/>
            <a:r>
              <a:rPr lang="en-US" dirty="0" smtClean="0"/>
              <a:t>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887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382000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Test Scenes and Performance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19200"/>
            <a:ext cx="2283820" cy="2283820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219200"/>
            <a:ext cx="3048000" cy="2286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219200"/>
            <a:ext cx="3048000" cy="2286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8600" y="35814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 smtClean="0"/>
              <a:t>Carpaint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67000" y="35814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 smtClean="0"/>
              <a:t>City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67400" y="35814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 smtClean="0"/>
              <a:t>Conference</a:t>
            </a:r>
          </a:p>
        </p:txBody>
      </p:sp>
      <p:pic>
        <p:nvPicPr>
          <p:cNvPr id="16" name="Content Placeholder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4267200"/>
            <a:ext cx="8229600" cy="1800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57200" y="6031468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Note: Megakernel has path regeneration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143736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7391400" cy="584775"/>
          </a:xfrm>
        </p:spPr>
        <p:txBody>
          <a:bodyPr/>
          <a:lstStyle/>
          <a:p>
            <a:r>
              <a:rPr lang="fi-FI" dirty="0" smtClean="0"/>
              <a:t>Execution Time Breakdown</a:t>
            </a:r>
            <a:endParaRPr lang="fi-FI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31630"/>
            <a:ext cx="8229600" cy="146877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86200"/>
            <a:ext cx="8229600" cy="2438400"/>
          </a:xfrm>
        </p:spPr>
        <p:txBody>
          <a:bodyPr/>
          <a:lstStyle/>
          <a:p>
            <a:r>
              <a:rPr lang="fi-FI" dirty="0" smtClean="0"/>
              <a:t>The most important takeaway: Ray casts are </a:t>
            </a:r>
            <a:r>
              <a:rPr lang="fi-FI" dirty="0" smtClean="0">
                <a:solidFill>
                  <a:schemeClr val="accent2"/>
                </a:solidFill>
              </a:rPr>
              <a:t>not</a:t>
            </a:r>
            <a:r>
              <a:rPr lang="fi-FI" dirty="0" smtClean="0"/>
              <a:t> the only expensive part!</a:t>
            </a:r>
          </a:p>
          <a:p>
            <a:pPr lvl="1"/>
            <a:r>
              <a:rPr lang="fi-FI" dirty="0" smtClean="0"/>
              <a:t>Optimizations yield diminishing returns already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3212068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 smtClean="0"/>
              <a:t>(times in milliseconds </a:t>
            </a:r>
            <a:r>
              <a:rPr lang="fi-FI" dirty="0"/>
              <a:t>/ 1M path </a:t>
            </a:r>
            <a:r>
              <a:rPr lang="fi-FI" dirty="0" smtClean="0"/>
              <a:t>segments)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463934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382000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Conclusions</a:t>
            </a:r>
          </a:p>
        </p:txBody>
      </p:sp>
      <p:sp>
        <p:nvSpPr>
          <p:cNvPr id="959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534400" cy="49530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Path tracing can be reorganized to suit GPUs better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Bonus: Also works in practice</a:t>
            </a:r>
          </a:p>
          <a:p>
            <a:pPr lvl="2"/>
            <a:endParaRPr lang="en-US" dirty="0">
              <a:ea typeface="ＭＳ Ｐゴシック"/>
              <a:sym typeface="Wingdings" pitchFamily="2" charset="2"/>
            </a:endParaRP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Going to the future, there is no limit on the number and complexity of materials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Divergence will only get worse</a:t>
            </a:r>
          </a:p>
          <a:p>
            <a:pPr lvl="1"/>
            <a:r>
              <a:rPr lang="en-US" dirty="0" err="1" smtClean="0">
                <a:ea typeface="ＭＳ Ｐゴシック"/>
                <a:sym typeface="Wingdings" pitchFamily="2" charset="2"/>
              </a:rPr>
              <a:t>Megakernels</a:t>
            </a:r>
            <a:r>
              <a:rPr lang="en-US" dirty="0" smtClean="0">
                <a:ea typeface="ＭＳ Ｐゴシック"/>
                <a:sym typeface="Wingdings" pitchFamily="2" charset="2"/>
              </a:rPr>
              <a:t> will only get bigger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 The proposed approach becomes even more appealing</a:t>
            </a:r>
          </a:p>
          <a:p>
            <a:pPr lvl="1"/>
            <a:endParaRPr lang="en-US" dirty="0" smtClean="0">
              <a:ea typeface="ＭＳ Ｐゴシック"/>
              <a:sym typeface="Wingdings" pitchFamily="2" charset="2"/>
            </a:endParaRP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Time to look beyond accelerating ray casts?</a:t>
            </a:r>
          </a:p>
        </p:txBody>
      </p:sp>
    </p:spTree>
    <p:extLst>
      <p:ext uri="{BB962C8B-B14F-4D97-AF65-F5344CB8AC3E}">
        <p14:creationId xmlns:p14="http://schemas.microsoft.com/office/powerpoint/2010/main" val="1349473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382000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Future Work</a:t>
            </a:r>
          </a:p>
        </p:txBody>
      </p:sp>
      <p:sp>
        <p:nvSpPr>
          <p:cNvPr id="959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534400" cy="49530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Look at other rendering algorithms</a:t>
            </a:r>
          </a:p>
          <a:p>
            <a:pPr lvl="1"/>
            <a:r>
              <a:rPr lang="en-US" dirty="0" err="1" smtClean="0">
                <a:ea typeface="ＭＳ Ｐゴシック"/>
                <a:sym typeface="Wingdings" pitchFamily="2" charset="2"/>
              </a:rPr>
              <a:t>Bidir</a:t>
            </a:r>
            <a:r>
              <a:rPr lang="en-US" dirty="0" smtClean="0">
                <a:ea typeface="ＭＳ Ｐゴシック"/>
                <a:sym typeface="Wingdings" pitchFamily="2" charset="2"/>
              </a:rPr>
              <a:t> path tracing, MLT, etc.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There is already good work in this direction</a:t>
            </a:r>
            <a:br>
              <a:rPr lang="en-US" dirty="0" smtClean="0">
                <a:ea typeface="ＭＳ Ｐゴシック"/>
                <a:sym typeface="Wingdings" pitchFamily="2" charset="2"/>
              </a:rPr>
            </a:br>
            <a:r>
              <a:rPr lang="en-US" b="0" dirty="0" smtClean="0">
                <a:ea typeface="ＭＳ Ｐゴシック"/>
                <a:sym typeface="Wingdings" pitchFamily="2" charset="2"/>
              </a:rPr>
              <a:t>[Van Antwerpen, </a:t>
            </a:r>
            <a:r>
              <a:rPr lang="en-US" b="0" dirty="0" err="1" smtClean="0">
                <a:ea typeface="ＭＳ Ｐゴシック"/>
                <a:sym typeface="Wingdings" pitchFamily="2" charset="2"/>
              </a:rPr>
              <a:t>Davidovič</a:t>
            </a:r>
            <a:r>
              <a:rPr lang="en-US" b="0" dirty="0" smtClean="0">
                <a:ea typeface="ＭＳ Ｐゴシック"/>
                <a:sym typeface="Wingdings" pitchFamily="2" charset="2"/>
              </a:rPr>
              <a:t> </a:t>
            </a:r>
            <a:r>
              <a:rPr lang="en-US" b="0" dirty="0">
                <a:ea typeface="ＭＳ Ｐゴシック"/>
                <a:sym typeface="Wingdings" pitchFamily="2" charset="2"/>
              </a:rPr>
              <a:t>et al</a:t>
            </a:r>
            <a:r>
              <a:rPr lang="en-US" b="0" dirty="0" smtClean="0">
                <a:ea typeface="ＭＳ Ｐゴシック"/>
                <a:sym typeface="Wingdings" pitchFamily="2" charset="2"/>
              </a:rPr>
              <a:t>.]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Should add complex materials in the mix!</a:t>
            </a:r>
          </a:p>
          <a:p>
            <a:pPr lvl="1"/>
            <a:endParaRPr lang="en-US" dirty="0">
              <a:ea typeface="ＭＳ Ｐゴシック"/>
              <a:sym typeface="Wingdings" pitchFamily="2" charset="2"/>
            </a:endParaRPr>
          </a:p>
          <a:p>
            <a:r>
              <a:rPr lang="en-US" dirty="0" smtClean="0">
                <a:ea typeface="ＭＳ Ｐゴシック"/>
                <a:sym typeface="Wingdings" pitchFamily="2" charset="2"/>
              </a:rPr>
              <a:t>What to do about gigantic textures?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Run materials that have their textures resident while transferring missing textures on the GPU simultaneously?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Put paths “on hold” while their textures are being loaded, and let other paths continue?</a:t>
            </a:r>
          </a:p>
          <a:p>
            <a:pPr lvl="1"/>
            <a:r>
              <a:rPr lang="en-US" dirty="0" smtClean="0">
                <a:ea typeface="ＭＳ Ｐゴシック"/>
                <a:sym typeface="Wingdings" pitchFamily="2" charset="2"/>
              </a:rPr>
              <a:t>Always run everything you can, try to make everything else runnable at the same time by </a:t>
            </a:r>
            <a:r>
              <a:rPr lang="en-US" dirty="0" err="1" smtClean="0">
                <a:ea typeface="ＭＳ Ｐゴシック"/>
                <a:sym typeface="Wingdings" pitchFamily="2" charset="2"/>
              </a:rPr>
              <a:t>async</a:t>
            </a:r>
            <a:r>
              <a:rPr lang="en-US" dirty="0" smtClean="0">
                <a:ea typeface="ＭＳ Ｐゴシック"/>
                <a:sym typeface="Wingdings" pitchFamily="2" charset="2"/>
              </a:rPr>
              <a:t> transfers?</a:t>
            </a:r>
          </a:p>
        </p:txBody>
      </p:sp>
    </p:spTree>
    <p:extLst>
      <p:ext uri="{BB962C8B-B14F-4D97-AF65-F5344CB8AC3E}">
        <p14:creationId xmlns:p14="http://schemas.microsoft.com/office/powerpoint/2010/main" val="22441994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457200" y="64770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382000" cy="584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Thanks!</a:t>
            </a:r>
          </a:p>
        </p:txBody>
      </p:sp>
      <p:sp>
        <p:nvSpPr>
          <p:cNvPr id="959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534400" cy="49530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  <a:sym typeface="Wingdings" pitchFamily="2" charset="2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9044805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_Template_Corp_4x3_Claw">
  <a:themeElements>
    <a:clrScheme name="PPT_Template_Corp_4x3_rev1 1">
      <a:dk1>
        <a:srgbClr val="808080"/>
      </a:dk1>
      <a:lt1>
        <a:srgbClr val="FFFFFF"/>
      </a:lt1>
      <a:dk2>
        <a:srgbClr val="000000"/>
      </a:dk2>
      <a:lt2>
        <a:srgbClr val="B9E700"/>
      </a:lt2>
      <a:accent1>
        <a:srgbClr val="33CCCC"/>
      </a:accent1>
      <a:accent2>
        <a:srgbClr val="FF9933"/>
      </a:accent2>
      <a:accent3>
        <a:srgbClr val="AAAAAA"/>
      </a:accent3>
      <a:accent4>
        <a:srgbClr val="DADADA"/>
      </a:accent4>
      <a:accent5>
        <a:srgbClr val="ADE2E2"/>
      </a:accent5>
      <a:accent6>
        <a:srgbClr val="E78A2D"/>
      </a:accent6>
      <a:hlink>
        <a:srgbClr val="99CCFF"/>
      </a:hlink>
      <a:folHlink>
        <a:srgbClr val="0000FF"/>
      </a:folHlink>
    </a:clrScheme>
    <a:fontScheme name="PPT_Template_Corp_4x3_re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T_Template_Corp_4x3_rev1 1">
        <a:dk1>
          <a:srgbClr val="808080"/>
        </a:dk1>
        <a:lt1>
          <a:srgbClr val="FFFFFF"/>
        </a:lt1>
        <a:dk2>
          <a:srgbClr val="000000"/>
        </a:dk2>
        <a:lt2>
          <a:srgbClr val="B9E700"/>
        </a:lt2>
        <a:accent1>
          <a:srgbClr val="33CCCC"/>
        </a:accent1>
        <a:accent2>
          <a:srgbClr val="FF9933"/>
        </a:accent2>
        <a:accent3>
          <a:srgbClr val="AAAAAA"/>
        </a:accent3>
        <a:accent4>
          <a:srgbClr val="DADADA"/>
        </a:accent4>
        <a:accent5>
          <a:srgbClr val="ADE2E2"/>
        </a:accent5>
        <a:accent6>
          <a:srgbClr val="E78A2D"/>
        </a:accent6>
        <a:hlink>
          <a:srgbClr val="99CC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PPT_Template_Black</Template>
  <TotalTime>34081</TotalTime>
  <Words>1174</Words>
  <Application>Microsoft Office PowerPoint</Application>
  <PresentationFormat>On-screen Show (4:3)</PresentationFormat>
  <Paragraphs>289</Paragraphs>
  <Slides>31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PPT_Template_Corp_4x3_Claw</vt:lpstr>
      <vt:lpstr>Megakernels Considered Harmful: Wavefront Path Tracing on GPUs</vt:lpstr>
      <vt:lpstr>Path Tracing Overview</vt:lpstr>
      <vt:lpstr>Problems in Megakernel Path Tracer</vt:lpstr>
      <vt:lpstr>Problems in Megakernel Path Tracer</vt:lpstr>
      <vt:lpstr>Execution Divergence in Path Tracing</vt:lpstr>
      <vt:lpstr>Execution Divergence in Path Tracing</vt:lpstr>
      <vt:lpstr>Real-World Materials or How Bad Can It Be?</vt:lpstr>
      <vt:lpstr>Materials Are Expensive</vt:lpstr>
      <vt:lpstr>Example: Car Paint</vt:lpstr>
      <vt:lpstr>Example: Noise Evaluator</vt:lpstr>
      <vt:lpstr>Example: The Entire Car Paint</vt:lpstr>
      <vt:lpstr>And This Isn’t Even a Difficult Case</vt:lpstr>
      <vt:lpstr>Problem: How to Evaluate Materials Efficiently?</vt:lpstr>
      <vt:lpstr>Let’s Solve Everything</vt:lpstr>
      <vt:lpstr>It’s Business Time</vt:lpstr>
      <vt:lpstr>Step 1: Remove the Loop</vt:lpstr>
      <vt:lpstr>Pros and Cons</vt:lpstr>
      <vt:lpstr>Step 2: Per-Operation Queues</vt:lpstr>
      <vt:lpstr>Step 3: Individual Kernels for Each Operation</vt:lpstr>
      <vt:lpstr>Implementation</vt:lpstr>
      <vt:lpstr>Schematic</vt:lpstr>
      <vt:lpstr>The Logic Kernel</vt:lpstr>
      <vt:lpstr>New Path Kernel</vt:lpstr>
      <vt:lpstr>Material Kernels</vt:lpstr>
      <vt:lpstr>Ray Cast Kernels</vt:lpstr>
      <vt:lpstr>Results</vt:lpstr>
      <vt:lpstr>Test Scenes and Performance</vt:lpstr>
      <vt:lpstr>Execution Time Breakdown</vt:lpstr>
      <vt:lpstr>Conclusions</vt:lpstr>
      <vt:lpstr>Future Work</vt:lpstr>
      <vt:lpstr>Thanks!</vt:lpstr>
    </vt:vector>
  </TitlesOfParts>
  <Company>NVIDIA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Megakernels Considered Harmful: Wavefront Path Tracing on GPUs</dc:title>
  <dc:creator>slaine@nvidia.com</dc:creator>
  <cp:lastModifiedBy>Samuli Laine</cp:lastModifiedBy>
  <cp:revision>1762</cp:revision>
  <cp:lastPrinted>2011-05-01T07:43:59Z</cp:lastPrinted>
  <dcterms:created xsi:type="dcterms:W3CDTF">2011-05-03T17:09:36Z</dcterms:created>
  <dcterms:modified xsi:type="dcterms:W3CDTF">2013-07-29T11:35:56Z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449108312</vt:i4>
  </property>
  <property fmtid="{D5CDD505-2E9C-101B-9397-08002B2CF9AE}" pid="3" name="_NewReviewCycle">
    <vt:lpwstr/>
  </property>
  <property fmtid="{D5CDD505-2E9C-101B-9397-08002B2CF9AE}" pid="4" name="_EmailSubject">
    <vt:lpwstr>Research Day planning</vt:lpwstr>
  </property>
  <property fmtid="{D5CDD505-2E9C-101B-9397-08002B2CF9AE}" pid="5" name="_AuthorEmail">
    <vt:lpwstr>dluebke@nvidia.com</vt:lpwstr>
  </property>
  <property fmtid="{D5CDD505-2E9C-101B-9397-08002B2CF9AE}" pid="6" name="_AuthorEmailDisplayName">
    <vt:lpwstr>David Luebke</vt:lpwstr>
  </property>
  <property fmtid="{D5CDD505-2E9C-101B-9397-08002B2CF9AE}" pid="7" name="_PreviousAdHocReviewCycleID">
    <vt:i4>984124271</vt:i4>
  </property>
</Properties>
</file>