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94" r:id="rId4"/>
    <p:sldId id="292" r:id="rId5"/>
    <p:sldId id="259" r:id="rId6"/>
    <p:sldId id="278" r:id="rId7"/>
    <p:sldId id="261" r:id="rId8"/>
    <p:sldId id="291" r:id="rId9"/>
    <p:sldId id="264" r:id="rId10"/>
    <p:sldId id="29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</p:sldIdLst>
  <p:sldSz cx="7315200" cy="4114800"/>
  <p:notesSz cx="6858000" cy="9144000"/>
  <p:defaultTextStyle>
    <a:defPPr>
      <a:defRPr lang="de-DE"/>
    </a:defPPr>
    <a:lvl1pPr algn="l" defTabSz="652463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325438" indent="131763" algn="l" defTabSz="652463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652463" indent="261938" algn="l" defTabSz="652463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979488" indent="392113" algn="l" defTabSz="652463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304925" indent="523875" algn="l" defTabSz="652463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6B3"/>
    <a:srgbClr val="EEECE1"/>
    <a:srgbClr val="009644"/>
    <a:srgbClr val="7DCCEF"/>
    <a:srgbClr val="FF0000"/>
    <a:srgbClr val="FFFFFF"/>
    <a:srgbClr val="4F81BD"/>
    <a:srgbClr val="30A7DC"/>
    <a:srgbClr val="62C1EC"/>
    <a:srgbClr val="F2AAE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9" autoAdjust="0"/>
    <p:restoredTop sz="86800" autoAdjust="0"/>
  </p:normalViewPr>
  <p:slideViewPr>
    <p:cSldViewPr>
      <p:cViewPr varScale="1">
        <p:scale>
          <a:sx n="170" d="100"/>
          <a:sy n="170" d="100"/>
        </p:scale>
        <p:origin x="-102" y="-402"/>
      </p:cViewPr>
      <p:guideLst>
        <p:guide orient="horz" pos="1296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65306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65306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B739466-5A9A-46F3-91D4-2A413CBC5E57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65306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65306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7634E52-CACD-4613-927A-93CF90972B7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5246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5438" algn="l" defTabSz="65246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52463" algn="l" defTabSz="65246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9488" algn="l" defTabSz="65246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04925" algn="l" defTabSz="65246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32661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9193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85726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12258" algn="l" defTabSz="65306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29</a:t>
            </a:fld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634E52-CACD-4613-927A-93CF90972B7F}" type="slidenum">
              <a:rPr lang="de-DE" smtClean="0"/>
              <a:pPr>
                <a:defRPr/>
              </a:pPr>
              <a:t>30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278255"/>
            <a:ext cx="6217920" cy="88201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2331720"/>
            <a:ext cx="5120640" cy="1051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6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9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06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32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59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12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7EA0B-117A-4041-9A9E-A5F09A07B0C0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4A33B-72CC-4726-BD71-58B82558DB1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7" name="Picture 4" descr="logo.png"/>
          <p:cNvPicPr>
            <a:picLocks noChangeAspect="1"/>
          </p:cNvPicPr>
          <p:nvPr userDrawn="1"/>
        </p:nvPicPr>
        <p:blipFill>
          <a:blip r:embed="rId2" cstate="print">
            <a:lum bright="16000" contrast="8000"/>
          </a:blip>
          <a:srcRect/>
          <a:stretch>
            <a:fillRect/>
          </a:stretch>
        </p:blipFill>
        <p:spPr bwMode="auto">
          <a:xfrm>
            <a:off x="85725" y="3665538"/>
            <a:ext cx="50641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pg_new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2525" y="3843338"/>
            <a:ext cx="2352675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7334956" cy="617240"/>
          </a:xfrm>
          <a:prstGeom prst="rect">
            <a:avLst/>
          </a:prstGeom>
          <a:solidFill>
            <a:srgbClr val="92D05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53064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>
            <a:lvl1pPr algn="l">
              <a:defRPr sz="2400" b="1">
                <a:effectLst>
                  <a:outerShdw blurRad="38100" dist="38100" dir="2700000" algn="tl">
                    <a:schemeClr val="accent3">
                      <a:lumMod val="50000"/>
                      <a:alpha val="34000"/>
                    </a:scheme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216" y="833264"/>
            <a:ext cx="6748859" cy="2841799"/>
          </a:xfrm>
        </p:spPr>
        <p:txBody>
          <a:bodyPr/>
          <a:lstStyle>
            <a:lvl1pPr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2644140"/>
            <a:ext cx="6217920" cy="817245"/>
          </a:xfrm>
        </p:spPr>
        <p:txBody>
          <a:bodyPr anchor="t"/>
          <a:lstStyle>
            <a:lvl1pPr algn="l">
              <a:defRPr sz="29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1744028"/>
            <a:ext cx="6217920" cy="900112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2653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5306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7959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06129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63266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95919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28572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612258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AD287-A924-40ED-9A66-D628C9EB4BA9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AB185-985B-4C5E-AB46-18E41690A97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0" y="576263"/>
            <a:ext cx="2573020" cy="162877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87040" y="576263"/>
            <a:ext cx="2573020" cy="162877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26F02-CB83-492C-837C-EAEFF6B39C65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5123E-C12F-4C4D-B8E5-4FB64FA5458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64783"/>
            <a:ext cx="658368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921068"/>
            <a:ext cx="3232150" cy="383857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6532" indent="0">
              <a:buNone/>
              <a:defRPr sz="1400" b="1"/>
            </a:lvl2pPr>
            <a:lvl3pPr marL="653064" indent="0">
              <a:buNone/>
              <a:defRPr sz="1300" b="1"/>
            </a:lvl3pPr>
            <a:lvl4pPr marL="979597" indent="0">
              <a:buNone/>
              <a:defRPr sz="1100" b="1"/>
            </a:lvl4pPr>
            <a:lvl5pPr marL="1306129" indent="0">
              <a:buNone/>
              <a:defRPr sz="1100" b="1"/>
            </a:lvl5pPr>
            <a:lvl6pPr marL="1632661" indent="0">
              <a:buNone/>
              <a:defRPr sz="1100" b="1"/>
            </a:lvl6pPr>
            <a:lvl7pPr marL="1959193" indent="0">
              <a:buNone/>
              <a:defRPr sz="1100" b="1"/>
            </a:lvl7pPr>
            <a:lvl8pPr marL="2285726" indent="0">
              <a:buNone/>
              <a:defRPr sz="1100" b="1"/>
            </a:lvl8pPr>
            <a:lvl9pPr marL="261225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304925"/>
            <a:ext cx="3232150" cy="2370773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0" y="921068"/>
            <a:ext cx="3233420" cy="383857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6532" indent="0">
              <a:buNone/>
              <a:defRPr sz="1400" b="1"/>
            </a:lvl2pPr>
            <a:lvl3pPr marL="653064" indent="0">
              <a:buNone/>
              <a:defRPr sz="1300" b="1"/>
            </a:lvl3pPr>
            <a:lvl4pPr marL="979597" indent="0">
              <a:buNone/>
              <a:defRPr sz="1100" b="1"/>
            </a:lvl4pPr>
            <a:lvl5pPr marL="1306129" indent="0">
              <a:buNone/>
              <a:defRPr sz="1100" b="1"/>
            </a:lvl5pPr>
            <a:lvl6pPr marL="1632661" indent="0">
              <a:buNone/>
              <a:defRPr sz="1100" b="1"/>
            </a:lvl6pPr>
            <a:lvl7pPr marL="1959193" indent="0">
              <a:buNone/>
              <a:defRPr sz="1100" b="1"/>
            </a:lvl7pPr>
            <a:lvl8pPr marL="2285726" indent="0">
              <a:buNone/>
              <a:defRPr sz="1100" b="1"/>
            </a:lvl8pPr>
            <a:lvl9pPr marL="2612258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0" y="1304925"/>
            <a:ext cx="3233420" cy="2370773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D21A1-9092-4DD0-9DAC-15237B508EE3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22B2C-5C0D-4889-B431-97A78D1E7E6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68122-728D-4EB6-9031-53969B85BDAF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6CD65-C997-4BF0-9059-2CD0857FFED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418A6-D47C-4769-9792-E7AF97057C6F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B8341-9E56-4DA8-8BD9-0358FD63C34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7315200" cy="617240"/>
          </a:xfrm>
          <a:prstGeom prst="rect">
            <a:avLst/>
          </a:prstGeom>
          <a:solidFill>
            <a:srgbClr val="92D05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53064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8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163830"/>
            <a:ext cx="2406650" cy="697230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163830"/>
            <a:ext cx="4089400" cy="351186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861060"/>
            <a:ext cx="2406650" cy="2814638"/>
          </a:xfrm>
        </p:spPr>
        <p:txBody>
          <a:bodyPr/>
          <a:lstStyle>
            <a:lvl1pPr marL="0" indent="0">
              <a:buNone/>
              <a:defRPr sz="1000"/>
            </a:lvl1pPr>
            <a:lvl2pPr marL="326532" indent="0">
              <a:buNone/>
              <a:defRPr sz="900"/>
            </a:lvl2pPr>
            <a:lvl3pPr marL="653064" indent="0">
              <a:buNone/>
              <a:defRPr sz="700"/>
            </a:lvl3pPr>
            <a:lvl4pPr marL="979597" indent="0">
              <a:buNone/>
              <a:defRPr sz="600"/>
            </a:lvl4pPr>
            <a:lvl5pPr marL="1306129" indent="0">
              <a:buNone/>
              <a:defRPr sz="600"/>
            </a:lvl5pPr>
            <a:lvl6pPr marL="1632661" indent="0">
              <a:buNone/>
              <a:defRPr sz="600"/>
            </a:lvl6pPr>
            <a:lvl7pPr marL="1959193" indent="0">
              <a:buNone/>
              <a:defRPr sz="600"/>
            </a:lvl7pPr>
            <a:lvl8pPr marL="2285726" indent="0">
              <a:buNone/>
              <a:defRPr sz="600"/>
            </a:lvl8pPr>
            <a:lvl9pPr marL="261225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EF4C2-E26A-4A17-844E-CD056E9C0AEE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67D4D-3394-4C81-8199-83FCA3550E0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2880360"/>
            <a:ext cx="4389120" cy="340043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367665"/>
            <a:ext cx="4389120" cy="2468880"/>
          </a:xfrm>
        </p:spPr>
        <p:txBody>
          <a:bodyPr rtlCol="0">
            <a:normAutofit/>
          </a:bodyPr>
          <a:lstStyle>
            <a:lvl1pPr marL="0" indent="0">
              <a:buNone/>
              <a:defRPr sz="2300"/>
            </a:lvl1pPr>
            <a:lvl2pPr marL="326532" indent="0">
              <a:buNone/>
              <a:defRPr sz="2000"/>
            </a:lvl2pPr>
            <a:lvl3pPr marL="653064" indent="0">
              <a:buNone/>
              <a:defRPr sz="1700"/>
            </a:lvl3pPr>
            <a:lvl4pPr marL="979597" indent="0">
              <a:buNone/>
              <a:defRPr sz="1400"/>
            </a:lvl4pPr>
            <a:lvl5pPr marL="1306129" indent="0">
              <a:buNone/>
              <a:defRPr sz="1400"/>
            </a:lvl5pPr>
            <a:lvl6pPr marL="1632661" indent="0">
              <a:buNone/>
              <a:defRPr sz="1400"/>
            </a:lvl6pPr>
            <a:lvl7pPr marL="1959193" indent="0">
              <a:buNone/>
              <a:defRPr sz="1400"/>
            </a:lvl7pPr>
            <a:lvl8pPr marL="2285726" indent="0">
              <a:buNone/>
              <a:defRPr sz="1400"/>
            </a:lvl8pPr>
            <a:lvl9pPr marL="2612258" indent="0">
              <a:buNone/>
              <a:defRPr sz="14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3220403"/>
            <a:ext cx="4389120" cy="482917"/>
          </a:xfrm>
        </p:spPr>
        <p:txBody>
          <a:bodyPr/>
          <a:lstStyle>
            <a:lvl1pPr marL="0" indent="0">
              <a:buNone/>
              <a:defRPr sz="1000"/>
            </a:lvl1pPr>
            <a:lvl2pPr marL="326532" indent="0">
              <a:buNone/>
              <a:defRPr sz="900"/>
            </a:lvl2pPr>
            <a:lvl3pPr marL="653064" indent="0">
              <a:buNone/>
              <a:defRPr sz="700"/>
            </a:lvl3pPr>
            <a:lvl4pPr marL="979597" indent="0">
              <a:buNone/>
              <a:defRPr sz="600"/>
            </a:lvl4pPr>
            <a:lvl5pPr marL="1306129" indent="0">
              <a:buNone/>
              <a:defRPr sz="600"/>
            </a:lvl5pPr>
            <a:lvl6pPr marL="1632661" indent="0">
              <a:buNone/>
              <a:defRPr sz="600"/>
            </a:lvl6pPr>
            <a:lvl7pPr marL="1959193" indent="0">
              <a:buNone/>
              <a:defRPr sz="600"/>
            </a:lvl7pPr>
            <a:lvl8pPr marL="2285726" indent="0">
              <a:buNone/>
              <a:defRPr sz="600"/>
            </a:lvl8pPr>
            <a:lvl9pPr marL="2612258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CF81C-A1D4-4B85-A8D0-D30095FB3866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4F19A-CCF1-4AFE-8A0C-B3D4ADE7114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0CC50-E726-4E9F-BA32-A0435C2572BF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68848-00A3-4F62-90BA-5CA48244F36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43071" y="99060"/>
            <a:ext cx="1316990" cy="21059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1" y="99060"/>
            <a:ext cx="3829050" cy="21059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7E41D-3068-4EEA-B6F3-B73DEEC49292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22DE5-4769-47AE-8646-6A420236DAD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/>
          <p:cNvPicPr>
            <a:picLocks noChangeAspect="1" noChangeArrowheads="1"/>
          </p:cNvPicPr>
          <p:nvPr userDrawn="1"/>
        </p:nvPicPr>
        <p:blipFill>
          <a:blip r:embed="rId13" cstate="print">
            <a:lum bright="78000" contrast="-85000"/>
          </a:blip>
          <a:srcRect/>
          <a:stretch>
            <a:fillRect/>
          </a:stretch>
        </p:blipFill>
        <p:spPr bwMode="auto">
          <a:xfrm>
            <a:off x="0" y="0"/>
            <a:ext cx="73342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65125" y="165100"/>
            <a:ext cx="65849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06" tIns="32653" rIns="65306" bIns="326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5125" y="960438"/>
            <a:ext cx="65849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3813175"/>
            <a:ext cx="1708150" cy="219075"/>
          </a:xfrm>
          <a:prstGeom prst="rect">
            <a:avLst/>
          </a:prstGeom>
        </p:spPr>
        <p:txBody>
          <a:bodyPr vert="horz" lIns="65306" tIns="32653" rIns="65306" bIns="32653" rtlCol="0" anchor="ctr"/>
          <a:lstStyle>
            <a:lvl1pPr algn="l" defTabSz="6530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B6F7C2-0641-4DCD-9011-E6B339D3DA0C}" type="datetimeFigureOut">
              <a:rPr lang="de-DE"/>
              <a:pPr>
                <a:defRPr/>
              </a:pPr>
              <a:t>25.08.2011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8725" y="3813175"/>
            <a:ext cx="2317750" cy="219075"/>
          </a:xfrm>
          <a:prstGeom prst="rect">
            <a:avLst/>
          </a:prstGeom>
        </p:spPr>
        <p:txBody>
          <a:bodyPr vert="horz" lIns="65306" tIns="32653" rIns="65306" bIns="32653" rtlCol="0" anchor="ctr"/>
          <a:lstStyle>
            <a:lvl1pPr algn="ctr" defTabSz="6530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1925" y="3813175"/>
            <a:ext cx="1708150" cy="219075"/>
          </a:xfrm>
          <a:prstGeom prst="rect">
            <a:avLst/>
          </a:prstGeom>
        </p:spPr>
        <p:txBody>
          <a:bodyPr vert="horz" lIns="65306" tIns="32653" rIns="65306" bIns="32653" rtlCol="0" anchor="ctr"/>
          <a:lstStyle>
            <a:lvl1pPr algn="r" defTabSz="6530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73B8B3-247B-45E9-B8A2-9D6A39559F4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2463" rtl="0" fontAlgn="base">
        <a:spcBef>
          <a:spcPct val="0"/>
        </a:spcBef>
        <a:spcAft>
          <a:spcPct val="0"/>
        </a:spcAft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2pPr>
      <a:lvl3pPr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3pPr>
      <a:lvl4pPr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4pPr>
      <a:lvl5pPr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5pPr>
      <a:lvl6pPr marL="457200"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6pPr>
      <a:lvl7pPr marL="914400"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7pPr>
      <a:lvl8pPr marL="1371600"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8pPr>
      <a:lvl9pPr marL="1828800" algn="ctr" defTabSz="652463" rtl="0" fontAlgn="base"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" pitchFamily="34" charset="0"/>
        </a:defRPr>
      </a:lvl9pPr>
    </p:titleStyle>
    <p:bodyStyle>
      <a:lvl1pPr marL="244475" indent="-244475" algn="l" defTabSz="65246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03200" algn="l" defTabSz="65246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5975" indent="-161925" algn="l" defTabSz="65246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41413" indent="-161925" algn="l" defTabSz="65246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8438" indent="-161925" algn="l" defTabSz="65246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5927" indent="-163266" algn="l" defTabSz="65306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2460" indent="-163266" algn="l" defTabSz="65306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48992" indent="-163266" algn="l" defTabSz="65306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5524" indent="-163266" algn="l" defTabSz="65306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6532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3064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9597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6129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32661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9193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26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12258" algn="l" defTabSz="65306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9208"/>
            <a:ext cx="73152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>
                      <a:lumMod val="50000"/>
                      <a:alpha val="43000"/>
                    </a:schemeClr>
                  </a:outerShdw>
                </a:effectLst>
              </a:rPr>
              <a:t>High-Performance Software</a:t>
            </a:r>
          </a:p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chemeClr val="bg1">
                      <a:lumMod val="50000"/>
                      <a:alpha val="43000"/>
                    </a:schemeClr>
                  </a:outerShdw>
                </a:effectLst>
              </a:rPr>
              <a:t>Rasterization on GPUs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53344"/>
            <a:ext cx="7315200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effectLst>
                  <a:outerShdw blurRad="38100" dist="38100" dir="2700000" algn="tl">
                    <a:schemeClr val="bg1">
                      <a:lumMod val="50000"/>
                      <a:alpha val="43000"/>
                    </a:schemeClr>
                  </a:outerShdw>
                </a:effectLst>
              </a:rPr>
              <a:t>Samuli Laine             Tero Karras</a:t>
            </a:r>
          </a:p>
          <a:p>
            <a:pPr algn="ctr"/>
            <a:endParaRPr lang="en-US" sz="1800" dirty="0" smtClean="0">
              <a:effectLst>
                <a:outerShdw blurRad="38100" dist="38100" dir="2700000" algn="tl">
                  <a:schemeClr val="bg1">
                    <a:lumMod val="50000"/>
                    <a:alpha val="43000"/>
                  </a:schemeClr>
                </a:outerShdw>
              </a:effectLst>
            </a:endParaRPr>
          </a:p>
          <a:p>
            <a:pPr algn="ctr"/>
            <a:r>
              <a:rPr lang="en-US" sz="1800" dirty="0" smtClean="0">
                <a:effectLst>
                  <a:outerShdw blurRad="38100" dist="38100" dir="2700000" algn="tl">
                    <a:schemeClr val="bg1">
                      <a:lumMod val="50000"/>
                      <a:alpha val="43000"/>
                    </a:schemeClr>
                  </a:outerShdw>
                </a:effectLst>
              </a:rPr>
              <a:t>NVIDIA Research</a:t>
            </a:r>
            <a:endParaRPr lang="en-US" sz="1800" dirty="0">
              <a:effectLst>
                <a:outerShdw blurRad="38100" dist="38100" dir="2700000" algn="tl">
                  <a:schemeClr val="bg1">
                    <a:lumMod val="50000"/>
                    <a:alpha val="43000"/>
                  </a:schemeClr>
                </a:outerShdw>
              </a:effectLst>
            </a:endParaRPr>
          </a:p>
        </p:txBody>
      </p:sp>
      <p:pic>
        <p:nvPicPr>
          <p:cNvPr id="4" name="Picture 4" descr="nvidia-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60" y="3281536"/>
            <a:ext cx="1025723" cy="82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Graphics pipeline (OpenGL/D3D)</a:t>
            </a:r>
          </a:p>
          <a:p>
            <a:pPr lvl="1"/>
            <a:r>
              <a:rPr lang="fi-FI" dirty="0" smtClean="0"/>
              <a:t>Driven by dedicated hardware</a:t>
            </a:r>
          </a:p>
          <a:p>
            <a:pPr lvl="1"/>
            <a:r>
              <a:rPr lang="fi-FI" dirty="0" smtClean="0"/>
              <a:t>Executes user code in shaders</a:t>
            </a:r>
          </a:p>
          <a:p>
            <a:r>
              <a:rPr lang="fi-FI" dirty="0" smtClean="0"/>
              <a:t>What’s next in programmability?</a:t>
            </a:r>
          </a:p>
          <a:p>
            <a:endParaRPr lang="fi-FI" dirty="0" smtClean="0"/>
          </a:p>
          <a:p>
            <a:pPr lvl="1">
              <a:buNone/>
            </a:pPr>
            <a:endParaRPr lang="fi-FI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Graphics and Programmability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But what does it mean?</a:t>
            </a:r>
          </a:p>
          <a:p>
            <a:pPr lvl="1"/>
            <a:r>
              <a:rPr lang="fi-FI" dirty="0" smtClean="0"/>
              <a:t>Another API?</a:t>
            </a:r>
          </a:p>
          <a:p>
            <a:pPr lvl="1"/>
            <a:r>
              <a:rPr lang="fi-FI" dirty="0" smtClean="0"/>
              <a:t>More programmable stages?</a:t>
            </a:r>
          </a:p>
          <a:p>
            <a:pPr lvl="1"/>
            <a:r>
              <a:rPr lang="fi-FI" dirty="0" smtClean="0"/>
              <a:t>Coupling between CUDA/OpenCL and OpenGL/D3D?</a:t>
            </a:r>
          </a:p>
          <a:p>
            <a:pPr lvl="1"/>
            <a:r>
              <a:rPr lang="fi-FI" dirty="0" smtClean="0"/>
              <a:t>Or ”it’s just a program”?</a:t>
            </a:r>
          </a:p>
          <a:p>
            <a:endParaRPr lang="fi-FI" dirty="0" smtClean="0"/>
          </a:p>
          <a:p>
            <a:pPr lvl="1">
              <a:buNone/>
            </a:pPr>
            <a:endParaRPr lang="fi-FI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Programmable Graphics Pipeline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216" y="833264"/>
            <a:ext cx="6748859" cy="2952328"/>
          </a:xfrm>
        </p:spPr>
        <p:txBody>
          <a:bodyPr/>
          <a:lstStyle/>
          <a:p>
            <a:r>
              <a:rPr lang="en-US" dirty="0" smtClean="0"/>
              <a:t>Try and implement a full pixel pipeline using CUDA</a:t>
            </a:r>
          </a:p>
          <a:p>
            <a:pPr lvl="1"/>
            <a:r>
              <a:rPr lang="en-US" dirty="0" smtClean="0"/>
              <a:t>From triangle setup to ROP</a:t>
            </a:r>
          </a:p>
          <a:p>
            <a:r>
              <a:rPr lang="en-US" dirty="0" smtClean="0"/>
              <a:t>Obey fundamental requirements of </a:t>
            </a:r>
            <a:r>
              <a:rPr lang="en-US" dirty="0" err="1" smtClean="0"/>
              <a:t>gfx</a:t>
            </a:r>
            <a:r>
              <a:rPr lang="en-US" dirty="0" smtClean="0"/>
              <a:t> pipe</a:t>
            </a:r>
          </a:p>
          <a:p>
            <a:pPr lvl="1"/>
            <a:r>
              <a:rPr lang="en-US" b="1" dirty="0" smtClean="0"/>
              <a:t>Maintain input order</a:t>
            </a:r>
          </a:p>
          <a:p>
            <a:pPr lvl="1"/>
            <a:r>
              <a:rPr lang="en-US" dirty="0" smtClean="0"/>
              <a:t>Hole-free rasterizer with correct rasterization rules</a:t>
            </a:r>
          </a:p>
          <a:p>
            <a:r>
              <a:rPr lang="en-US" dirty="0" smtClean="0"/>
              <a:t>Prefer speed over features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Establish a firm data point through careful experiment</a:t>
            </a:r>
            <a:endParaRPr lang="en-US" dirty="0" smtClean="0"/>
          </a:p>
          <a:p>
            <a:r>
              <a:rPr lang="en-US" dirty="0" smtClean="0"/>
              <a:t>Provide fully programmable platform for exploring algorithms that extend the hardware </a:t>
            </a:r>
            <a:r>
              <a:rPr lang="en-US" dirty="0" err="1" smtClean="0"/>
              <a:t>gfx</a:t>
            </a:r>
            <a:r>
              <a:rPr lang="en-US" dirty="0" smtClean="0"/>
              <a:t> pipe</a:t>
            </a:r>
          </a:p>
          <a:p>
            <a:endParaRPr lang="en-US" dirty="0" smtClean="0"/>
          </a:p>
          <a:p>
            <a:endParaRPr lang="en-US" sz="500" dirty="0" smtClean="0"/>
          </a:p>
          <a:p>
            <a:r>
              <a:rPr lang="en-US" dirty="0" smtClean="0"/>
              <a:t>Ideas for future hardware</a:t>
            </a:r>
          </a:p>
          <a:p>
            <a:pPr lvl="1"/>
            <a:r>
              <a:rPr lang="en-US" dirty="0" smtClean="0"/>
              <a:t>Ultimate goal = flexibility of software, performance of fixed-function hardware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Project Goals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1256" y="1985392"/>
            <a:ext cx="1928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Programmable ROP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Stochastic rasterization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Non-linear rasterization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Non-quad derivatives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5512" y="1985392"/>
            <a:ext cx="1843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Quad merging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Decoupled sampling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Compact after discard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  <a:tabLst>
                <a:tab pos="180000" algn="l"/>
              </a:tabLst>
            </a:pPr>
            <a:r>
              <a:rPr lang="en-US" sz="1200" dirty="0" smtClean="0"/>
              <a:t> 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216" y="833264"/>
            <a:ext cx="6748859" cy="3168352"/>
          </a:xfrm>
        </p:spPr>
        <p:txBody>
          <a:bodyPr/>
          <a:lstStyle/>
          <a:p>
            <a:r>
              <a:rPr lang="en-US" dirty="0" smtClean="0"/>
              <a:t>Very simple rasterization pipeline</a:t>
            </a:r>
          </a:p>
          <a:p>
            <a:pPr lvl="1"/>
            <a:r>
              <a:rPr lang="en-US" dirty="0" smtClean="0"/>
              <a:t>Each triangle processed by one thread</a:t>
            </a:r>
          </a:p>
          <a:p>
            <a:pPr lvl="1"/>
            <a:r>
              <a:rPr lang="en-US" dirty="0" err="1" smtClean="0"/>
              <a:t>Blit</a:t>
            </a:r>
            <a:r>
              <a:rPr lang="en-US" dirty="0" smtClean="0"/>
              <a:t> pixels directly to DRAM using atomics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Cannot retain inputs order</a:t>
            </a:r>
          </a:p>
          <a:p>
            <a:pPr lvl="1"/>
            <a:r>
              <a:rPr lang="en-US" dirty="0" smtClean="0"/>
              <a:t>Limited support for ROP operations (dictated by atomics)</a:t>
            </a:r>
          </a:p>
          <a:p>
            <a:pPr lvl="1"/>
            <a:r>
              <a:rPr lang="en-US" dirty="0" smtClean="0"/>
              <a:t>Large triangles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game over</a:t>
            </a:r>
          </a:p>
          <a:p>
            <a:r>
              <a:rPr lang="en-US" dirty="0" smtClean="0"/>
              <a:t>We are 15x faster on average</a:t>
            </a:r>
          </a:p>
          <a:p>
            <a:pPr lvl="1"/>
            <a:r>
              <a:rPr lang="fi-FI" dirty="0" smtClean="0"/>
              <a:t>Larger difference for high resolutions</a:t>
            </a:r>
            <a:endParaRPr 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Previous Work: </a:t>
            </a:r>
            <a:r>
              <a:rPr lang="en-US" dirty="0" err="1" smtClean="0"/>
              <a:t>FreePipe</a:t>
            </a:r>
            <a:r>
              <a:rPr lang="en-US" dirty="0" smtClean="0"/>
              <a:t> </a:t>
            </a:r>
            <a:r>
              <a:rPr lang="en-US" b="0" dirty="0" smtClean="0">
                <a:solidFill>
                  <a:srgbClr val="C00000"/>
                </a:solidFill>
              </a:rPr>
              <a:t>[Liu et al. 2010]</a:t>
            </a:r>
            <a:endParaRPr lang="en-US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everything in parallel</a:t>
            </a:r>
          </a:p>
          <a:p>
            <a:pPr lvl="1"/>
            <a:r>
              <a:rPr lang="fi-FI" dirty="0" smtClean="0"/>
              <a:t>We need a lot of threads to fill the machine</a:t>
            </a:r>
            <a:endParaRPr lang="en-US" dirty="0" smtClean="0"/>
          </a:p>
          <a:p>
            <a:r>
              <a:rPr lang="en-US" dirty="0" smtClean="0"/>
              <a:t>Minimize amount of synchronization</a:t>
            </a:r>
          </a:p>
          <a:p>
            <a:pPr lvl="1"/>
            <a:r>
              <a:rPr lang="fi-FI" dirty="0" smtClean="0"/>
              <a:t>Avoid excessive use of atomics</a:t>
            </a:r>
          </a:p>
          <a:p>
            <a:r>
              <a:rPr lang="fi-FI" dirty="0" smtClean="0"/>
              <a:t>Focus on load balancing</a:t>
            </a:r>
          </a:p>
          <a:p>
            <a:pPr lvl="1"/>
            <a:r>
              <a:rPr lang="fi-FI" dirty="0" smtClean="0"/>
              <a:t>Graphics workloads are wild</a:t>
            </a:r>
            <a:endParaRPr 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Chunker</a:t>
            </a:r>
            <a:r>
              <a:rPr lang="en-US" dirty="0" smtClean="0"/>
              <a:t>-style pipeline with four stages</a:t>
            </a:r>
          </a:p>
          <a:p>
            <a:pPr lvl="1">
              <a:buNone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Triangle setup</a:t>
            </a:r>
            <a:r>
              <a:rPr lang="en-US" sz="1800" dirty="0" smtClean="0"/>
              <a:t> </a:t>
            </a:r>
            <a:r>
              <a:rPr lang="en-US" sz="1800" dirty="0" smtClean="0">
                <a:sym typeface="Wingdings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Bin raster </a:t>
            </a:r>
            <a:r>
              <a:rPr lang="en-US" sz="1800" dirty="0" smtClean="0">
                <a:sym typeface="Wingdings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Coarse raster </a:t>
            </a:r>
            <a:r>
              <a:rPr lang="en-US" sz="1800" dirty="0" smtClean="0">
                <a:sym typeface="Wingdings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Fine raster</a:t>
            </a:r>
          </a:p>
          <a:p>
            <a:pPr lvl="1"/>
            <a:endParaRPr lang="en-US" sz="1000" dirty="0" smtClean="0"/>
          </a:p>
          <a:p>
            <a:r>
              <a:rPr lang="en-US" dirty="0" smtClean="0"/>
              <a:t>Run data in large batches</a:t>
            </a:r>
          </a:p>
          <a:p>
            <a:pPr lvl="1"/>
            <a:r>
              <a:rPr lang="en-US" dirty="0" smtClean="0"/>
              <a:t>Separate kernel launch for each stage</a:t>
            </a:r>
            <a:endParaRPr lang="fi-FI" dirty="0" smtClean="0"/>
          </a:p>
          <a:p>
            <a:r>
              <a:rPr lang="fi-FI" dirty="0" smtClean="0"/>
              <a:t>Keep data in input order all the time</a:t>
            </a:r>
            <a:endParaRPr 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Pipeline Structure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Chunking to Bins and Tiles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495528" y="866914"/>
            <a:ext cx="763648" cy="763648"/>
            <a:chOff x="1524000" y="1295400"/>
            <a:chExt cx="1219195" cy="1219195"/>
          </a:xfrm>
        </p:grpSpPr>
        <p:grpSp>
          <p:nvGrpSpPr>
            <p:cNvPr id="8" name="Group 110"/>
            <p:cNvGrpSpPr/>
            <p:nvPr/>
          </p:nvGrpSpPr>
          <p:grpSpPr>
            <a:xfrm rot="5400000">
              <a:off x="1828800" y="1295405"/>
              <a:ext cx="609600" cy="1219195"/>
              <a:chOff x="2667000" y="1295400"/>
              <a:chExt cx="609600" cy="121919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 flipH="1" flipV="1">
                <a:off x="2667002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 flipH="1" flipV="1">
                <a:off x="2362202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 flipH="1" flipV="1">
                <a:off x="2057403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109"/>
            <p:cNvGrpSpPr/>
            <p:nvPr/>
          </p:nvGrpSpPr>
          <p:grpSpPr>
            <a:xfrm>
              <a:off x="1828801" y="1295400"/>
              <a:ext cx="609600" cy="1219195"/>
              <a:chOff x="2667000" y="1295400"/>
              <a:chExt cx="609600" cy="121919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 flipH="1" flipV="1">
                <a:off x="2667002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 flipH="1" flipV="1">
                <a:off x="2362202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 flipH="1" flipV="1">
                <a:off x="2057403" y="1904997"/>
                <a:ext cx="1219195" cy="1"/>
              </a:xfrm>
              <a:prstGeom prst="line">
                <a:avLst/>
              </a:prstGeom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Rectangle 15"/>
          <p:cNvSpPr/>
          <p:nvPr/>
        </p:nvSpPr>
        <p:spPr>
          <a:xfrm>
            <a:off x="1495528" y="866914"/>
            <a:ext cx="3818256" cy="3054605"/>
          </a:xfrm>
          <a:prstGeom prst="rect">
            <a:avLst/>
          </a:prstGeom>
          <a:noFill/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7800" y="606534"/>
            <a:ext cx="38659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dirty="0" smtClean="0"/>
              <a:t>Frame buffer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458091" y="871270"/>
            <a:ext cx="8418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000" b="1" dirty="0" smtClean="0"/>
              <a:t>Bin</a:t>
            </a:r>
          </a:p>
          <a:p>
            <a:pPr algn="ctr"/>
            <a:r>
              <a:rPr lang="fi-FI" sz="300" dirty="0" smtClean="0"/>
              <a:t/>
            </a:r>
            <a:br>
              <a:rPr lang="fi-FI" sz="300" dirty="0" smtClean="0"/>
            </a:br>
            <a:r>
              <a:rPr lang="fi-FI" sz="1000" dirty="0" smtClean="0"/>
              <a:t>16x16 tiles</a:t>
            </a:r>
            <a:endParaRPr lang="en-US" sz="1000" dirty="0" smtClean="0"/>
          </a:p>
          <a:p>
            <a:pPr algn="ctr"/>
            <a:r>
              <a:rPr lang="fi-FI" sz="1000" dirty="0" smtClean="0"/>
              <a:t>128x128 px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33464" y="1193304"/>
            <a:ext cx="559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000" dirty="0" smtClean="0"/>
              <a:t>Tile</a:t>
            </a:r>
            <a:endParaRPr lang="en-US" sz="1000" dirty="0" smtClean="0"/>
          </a:p>
          <a:p>
            <a:pPr algn="ctr"/>
            <a:r>
              <a:rPr lang="fi-FI" sz="1000" dirty="0" smtClean="0"/>
              <a:t>8x8 px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2514418" y="1769772"/>
            <a:ext cx="4924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050" dirty="0" smtClean="0"/>
              <a:t>Pixel</a:t>
            </a:r>
            <a:endParaRPr lang="en-US" sz="1050" dirty="0" smtClean="0"/>
          </a:p>
        </p:txBody>
      </p:sp>
      <p:cxnSp>
        <p:nvCxnSpPr>
          <p:cNvPr id="23" name="Straight Arrow Connector 22"/>
          <p:cNvCxnSpPr/>
          <p:nvPr/>
        </p:nvCxnSpPr>
        <p:spPr>
          <a:xfrm rot="10800000">
            <a:off x="2259727" y="1638520"/>
            <a:ext cx="330123" cy="23665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1495528" y="866914"/>
            <a:ext cx="3818256" cy="3054605"/>
            <a:chOff x="1495528" y="866914"/>
            <a:chExt cx="3818256" cy="3054605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495528" y="2394216"/>
              <a:ext cx="3818256" cy="1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495528" y="3157867"/>
              <a:ext cx="3818256" cy="1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>
              <a:off x="2259179" y="866914"/>
              <a:ext cx="2290954" cy="3054605"/>
              <a:chOff x="2362199" y="1295400"/>
              <a:chExt cx="3657601" cy="3810001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16200000" flipH="1">
                <a:off x="457199" y="3200400"/>
                <a:ext cx="3810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1676400" y="3200401"/>
                <a:ext cx="3810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6200000" flipH="1">
                <a:off x="2895600" y="3200401"/>
                <a:ext cx="3810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6200000" flipH="1">
                <a:off x="4114800" y="3200401"/>
                <a:ext cx="3810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/>
            <p:nvPr/>
          </p:nvCxnSpPr>
          <p:spPr>
            <a:xfrm>
              <a:off x="1495528" y="1630565"/>
              <a:ext cx="3818256" cy="1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 rot="10800000" flipV="1">
            <a:off x="2289011" y="1326297"/>
            <a:ext cx="292334" cy="155116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2068266" y="1439652"/>
            <a:ext cx="190913" cy="192405"/>
            <a:chOff x="2068266" y="1439652"/>
            <a:chExt cx="190913" cy="192405"/>
          </a:xfrm>
        </p:grpSpPr>
        <p:sp>
          <p:nvSpPr>
            <p:cNvPr id="30" name="Rectangle 29"/>
            <p:cNvSpPr/>
            <p:nvPr/>
          </p:nvSpPr>
          <p:spPr>
            <a:xfrm>
              <a:off x="2068267" y="1439652"/>
              <a:ext cx="187482" cy="190913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>
              <a:stCxn id="30" idx="0"/>
              <a:endCxn id="30" idx="2"/>
            </p:cNvCxnSpPr>
            <p:nvPr/>
          </p:nvCxnSpPr>
          <p:spPr>
            <a:xfrm rot="16200000" flipH="1">
              <a:off x="2066552" y="1535109"/>
              <a:ext cx="190913" cy="0"/>
            </a:xfrm>
            <a:prstGeom prst="line">
              <a:avLst/>
            </a:prstGeom>
            <a:ln w="63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2113012" y="1535109"/>
              <a:ext cx="190913" cy="0"/>
            </a:xfrm>
            <a:prstGeom prst="line">
              <a:avLst/>
            </a:prstGeom>
            <a:ln w="63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6200000" flipH="1">
              <a:off x="2020538" y="1535109"/>
              <a:ext cx="190913" cy="0"/>
            </a:xfrm>
            <a:prstGeom prst="line">
              <a:avLst/>
            </a:prstGeom>
            <a:ln w="63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/>
            <p:cNvGrpSpPr/>
            <p:nvPr/>
          </p:nvGrpSpPr>
          <p:grpSpPr>
            <a:xfrm rot="16200000">
              <a:off x="2117486" y="1441144"/>
              <a:ext cx="92474" cy="190913"/>
              <a:chOff x="2286000" y="2362200"/>
              <a:chExt cx="147638" cy="304800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rot="16200000" flipH="1">
                <a:off x="2207063" y="2514600"/>
                <a:ext cx="304800" cy="0"/>
              </a:xfrm>
              <a:prstGeom prst="line">
                <a:avLst/>
              </a:prstGeom>
              <a:ln w="63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16200000" flipH="1">
                <a:off x="2281238" y="2514600"/>
                <a:ext cx="304800" cy="0"/>
              </a:xfrm>
              <a:prstGeom prst="line">
                <a:avLst/>
              </a:prstGeom>
              <a:ln w="63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6200000" flipH="1">
                <a:off x="2133600" y="2514600"/>
                <a:ext cx="304800" cy="0"/>
              </a:xfrm>
              <a:prstGeom prst="line">
                <a:avLst/>
              </a:prstGeom>
              <a:ln w="63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Rectangle 38"/>
            <p:cNvSpPr/>
            <p:nvPr/>
          </p:nvSpPr>
          <p:spPr>
            <a:xfrm>
              <a:off x="2208468" y="1582837"/>
              <a:ext cx="47280" cy="492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Quick look at each stage</a:t>
            </a:r>
          </a:p>
          <a:p>
            <a:r>
              <a:rPr lang="fi-FI" dirty="0" smtClean="0"/>
              <a:t>More details in the paper</a:t>
            </a:r>
            <a:endParaRPr 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Pipeline Stages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Triangle Setup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256839" y="956692"/>
            <a:ext cx="2895394" cy="2068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positions, attributes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256839" y="1525430"/>
            <a:ext cx="3877760" cy="206814"/>
          </a:xfrm>
          <a:prstGeom prst="rect">
            <a:avLst/>
          </a:prstGeom>
          <a:solidFill>
            <a:schemeClr val="accent5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256839" y="1557745"/>
            <a:ext cx="1654511" cy="148648"/>
            <a:chOff x="990600" y="2819400"/>
            <a:chExt cx="2438400" cy="304800"/>
          </a:xfrm>
        </p:grpSpPr>
        <p:sp>
          <p:nvSpPr>
            <p:cNvPr id="43" name="Isosceles Triangle 42"/>
            <p:cNvSpPr/>
            <p:nvPr/>
          </p:nvSpPr>
          <p:spPr>
            <a:xfrm>
              <a:off x="9906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Isosceles Triangle 43"/>
            <p:cNvSpPr/>
            <p:nvPr/>
          </p:nvSpPr>
          <p:spPr>
            <a:xfrm>
              <a:off x="12954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Isosceles Triangle 44"/>
            <p:cNvSpPr/>
            <p:nvPr/>
          </p:nvSpPr>
          <p:spPr>
            <a:xfrm>
              <a:off x="16002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Isosceles Triangle 45"/>
            <p:cNvSpPr/>
            <p:nvPr/>
          </p:nvSpPr>
          <p:spPr>
            <a:xfrm>
              <a:off x="19050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22098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Isosceles Triangle 47"/>
            <p:cNvSpPr/>
            <p:nvPr/>
          </p:nvSpPr>
          <p:spPr>
            <a:xfrm>
              <a:off x="25146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28194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Isosceles Triangle 49"/>
            <p:cNvSpPr/>
            <p:nvPr/>
          </p:nvSpPr>
          <p:spPr>
            <a:xfrm>
              <a:off x="3124200" y="2819400"/>
              <a:ext cx="304800" cy="304800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205136" y="706880"/>
            <a:ext cx="766376" cy="19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Vertex buffer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05136" y="1265312"/>
            <a:ext cx="722564" cy="19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Index buffer</a:t>
            </a:r>
          </a:p>
        </p:txBody>
      </p:sp>
      <p:sp>
        <p:nvSpPr>
          <p:cNvPr id="53" name="Isosceles Triangle 52"/>
          <p:cNvSpPr/>
          <p:nvPr/>
        </p:nvSpPr>
        <p:spPr>
          <a:xfrm>
            <a:off x="4714509" y="1557745"/>
            <a:ext cx="206814" cy="148648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>
            <a:off x="4921322" y="1557745"/>
            <a:ext cx="206814" cy="148648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41662" y="1462255"/>
            <a:ext cx="283013" cy="19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. . .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 rot="5400000" flipH="1" flipV="1">
            <a:off x="2210254" y="1354784"/>
            <a:ext cx="482351" cy="11422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 flipH="1" flipV="1">
            <a:off x="2378591" y="1181638"/>
            <a:ext cx="487161" cy="45571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6200000" flipV="1">
            <a:off x="2086012" y="1343155"/>
            <a:ext cx="482352" cy="13748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1281336" y="2300982"/>
            <a:ext cx="3888432" cy="827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Triangle Setup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256839" y="3748679"/>
            <a:ext cx="3877760" cy="206814"/>
          </a:xfrm>
          <a:prstGeom prst="rect">
            <a:avLst/>
          </a:prstGeom>
          <a:solidFill>
            <a:schemeClr val="accent5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05136" y="3490162"/>
            <a:ext cx="1103424" cy="19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Triangle data buffer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641662" y="3685504"/>
            <a:ext cx="283013" cy="198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. . .</a:t>
            </a:r>
            <a:endParaRPr lang="en-US" dirty="0"/>
          </a:p>
        </p:txBody>
      </p:sp>
      <p:sp>
        <p:nvSpPr>
          <p:cNvPr id="63" name="Down Arrow 62"/>
          <p:cNvSpPr/>
          <p:nvPr/>
        </p:nvSpPr>
        <p:spPr>
          <a:xfrm>
            <a:off x="2601130" y="1887355"/>
            <a:ext cx="1189180" cy="25851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Down Arrow 63"/>
          <p:cNvSpPr/>
          <p:nvPr/>
        </p:nvSpPr>
        <p:spPr>
          <a:xfrm>
            <a:off x="2601130" y="3283348"/>
            <a:ext cx="1189180" cy="25851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280886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487700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694514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901328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108142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314956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521769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728583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745018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951832" y="3781145"/>
            <a:ext cx="155110" cy="155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601816" y="2489448"/>
            <a:ext cx="1008112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fi-FI" dirty="0" smtClean="0"/>
              <a:t>edge eqs.</a:t>
            </a:r>
          </a:p>
          <a:p>
            <a:r>
              <a:rPr lang="fi-FI" dirty="0" smtClean="0"/>
              <a:t>u/v pleqs</a:t>
            </a:r>
          </a:p>
          <a:p>
            <a:r>
              <a:rPr lang="fi-FI" dirty="0" smtClean="0"/>
              <a:t>zmin</a:t>
            </a:r>
          </a:p>
          <a:p>
            <a:r>
              <a:rPr lang="fi-FI" dirty="0" smtClean="0"/>
              <a:t>etc.</a:t>
            </a:r>
          </a:p>
        </p:txBody>
      </p:sp>
      <p:cxnSp>
        <p:nvCxnSpPr>
          <p:cNvPr id="76" name="Straight Connector 75"/>
          <p:cNvCxnSpPr/>
          <p:nvPr/>
        </p:nvCxnSpPr>
        <p:spPr>
          <a:xfrm rot="5400000">
            <a:off x="4631957" y="2811133"/>
            <a:ext cx="1291542" cy="648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0800000" flipV="1">
            <a:off x="5108756" y="3425552"/>
            <a:ext cx="1501173" cy="510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Fetch vertex indices and positions</a:t>
            </a:r>
          </a:p>
          <a:p>
            <a:pPr lvl="1"/>
            <a:r>
              <a:rPr lang="en-US" dirty="0" smtClean="0"/>
              <a:t>Clip if necessary (has </a:t>
            </a:r>
            <a:r>
              <a:rPr lang="en-US" dirty="0" err="1" smtClean="0"/>
              <a:t>guardband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Frustum, </a:t>
            </a:r>
            <a:r>
              <a:rPr lang="en-US" dirty="0" err="1" smtClean="0"/>
              <a:t>backface</a:t>
            </a:r>
            <a:r>
              <a:rPr lang="en-US" dirty="0" smtClean="0"/>
              <a:t> and between-samples cull</a:t>
            </a:r>
          </a:p>
          <a:p>
            <a:pPr lvl="1"/>
            <a:r>
              <a:rPr lang="en-US" dirty="0" smtClean="0"/>
              <a:t>Setup screen-space </a:t>
            </a:r>
            <a:r>
              <a:rPr lang="en-US" dirty="0" err="1" smtClean="0"/>
              <a:t>pleqs</a:t>
            </a:r>
            <a:r>
              <a:rPr lang="en-US" dirty="0" smtClean="0"/>
              <a:t> for u/w, v/w, z/w, 1/w</a:t>
            </a:r>
          </a:p>
          <a:p>
            <a:pPr lvl="1"/>
            <a:r>
              <a:rPr lang="en-US" dirty="0" smtClean="0"/>
              <a:t>Compute </a:t>
            </a:r>
            <a:r>
              <a:rPr lang="en-US" dirty="0" err="1" smtClean="0"/>
              <a:t>zmin</a:t>
            </a:r>
            <a:r>
              <a:rPr lang="en-US" dirty="0" smtClean="0"/>
              <a:t> for early depth cull in fine raster</a:t>
            </a:r>
          </a:p>
          <a:p>
            <a:r>
              <a:rPr lang="en-US" dirty="0" smtClean="0"/>
              <a:t>One-to-one mapping between input and output</a:t>
            </a:r>
          </a:p>
          <a:p>
            <a:pPr lvl="1"/>
            <a:r>
              <a:rPr lang="en-US" dirty="0" smtClean="0"/>
              <a:t>Trivial to employ full chip while preserving ordering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Triangle Setup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3276599" y="3427014"/>
            <a:ext cx="180387" cy="1856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Bin Raster</a:t>
            </a:r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1058954" y="1666397"/>
            <a:ext cx="1252638" cy="648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Bin Raster</a:t>
            </a:r>
          </a:p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 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95000" y="917815"/>
            <a:ext cx="5210871" cy="199622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45096" y="668288"/>
            <a:ext cx="162621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Triangle data buffer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10073" y="856837"/>
            <a:ext cx="4171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. . .</a:t>
            </a:r>
            <a:endParaRPr lang="en-US" dirty="0"/>
          </a:p>
        </p:txBody>
      </p:sp>
      <p:sp>
        <p:nvSpPr>
          <p:cNvPr id="82" name="Down Arrow 81"/>
          <p:cNvSpPr/>
          <p:nvPr/>
        </p:nvSpPr>
        <p:spPr>
          <a:xfrm>
            <a:off x="1515767" y="1317059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Down Arrow 82"/>
          <p:cNvSpPr/>
          <p:nvPr/>
        </p:nvSpPr>
        <p:spPr>
          <a:xfrm>
            <a:off x="1515767" y="2464884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918212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117834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317456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517077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716699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1916321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115943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315564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710284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909906" y="949152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2647578" y="1666397"/>
            <a:ext cx="1252638" cy="648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Bin Raster</a:t>
            </a:r>
          </a:p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 1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097760" y="1666397"/>
            <a:ext cx="1252638" cy="648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Bin Raster</a:t>
            </a:r>
          </a:p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 14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305672" y="1816113"/>
            <a:ext cx="4171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. . .</a:t>
            </a:r>
            <a:endParaRPr lang="en-US" dirty="0"/>
          </a:p>
        </p:txBody>
      </p:sp>
      <p:sp>
        <p:nvSpPr>
          <p:cNvPr id="97" name="Down Arrow 96"/>
          <p:cNvSpPr/>
          <p:nvPr/>
        </p:nvSpPr>
        <p:spPr>
          <a:xfrm>
            <a:off x="3109035" y="1317059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Down Arrow 97"/>
          <p:cNvSpPr/>
          <p:nvPr/>
        </p:nvSpPr>
        <p:spPr>
          <a:xfrm>
            <a:off x="5564748" y="1317059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Down Arrow 98"/>
          <p:cNvSpPr/>
          <p:nvPr/>
        </p:nvSpPr>
        <p:spPr>
          <a:xfrm>
            <a:off x="3109035" y="2464884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Down Arrow 99"/>
          <p:cNvSpPr/>
          <p:nvPr/>
        </p:nvSpPr>
        <p:spPr>
          <a:xfrm>
            <a:off x="5564748" y="2464884"/>
            <a:ext cx="349338" cy="249527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1333552" y="2864127"/>
            <a:ext cx="710283" cy="748582"/>
            <a:chOff x="1550579" y="4648200"/>
            <a:chExt cx="1084522" cy="1143000"/>
          </a:xfrm>
        </p:grpSpPr>
        <p:sp>
          <p:nvSpPr>
            <p:cNvPr id="102" name="Rectangle 101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" name="Straight Connector 102"/>
            <p:cNvCxnSpPr>
              <a:stCxn id="102" idx="2"/>
              <a:endCxn id="102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02" idx="1"/>
              <a:endCxn id="102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2923260" y="2864127"/>
            <a:ext cx="710283" cy="748582"/>
            <a:chOff x="1550579" y="4648200"/>
            <a:chExt cx="1084522" cy="1143000"/>
          </a:xfrm>
        </p:grpSpPr>
        <p:sp>
          <p:nvSpPr>
            <p:cNvPr id="110" name="Rectangle 109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1" name="Straight Connector 110"/>
            <p:cNvCxnSpPr>
              <a:stCxn id="110" idx="2"/>
              <a:endCxn id="110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0" idx="1"/>
              <a:endCxn id="110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5383841" y="2864127"/>
            <a:ext cx="710283" cy="748582"/>
            <a:chOff x="1550579" y="4648200"/>
            <a:chExt cx="1084522" cy="1143000"/>
          </a:xfrm>
        </p:grpSpPr>
        <p:sp>
          <p:nvSpPr>
            <p:cNvPr id="118" name="Rectangle 117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9" name="Straight Connector 118"/>
            <p:cNvCxnSpPr>
              <a:stCxn id="118" idx="2"/>
              <a:endCxn id="118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18" idx="1"/>
              <a:endCxn id="118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Rectangle 124"/>
          <p:cNvSpPr/>
          <p:nvPr/>
        </p:nvSpPr>
        <p:spPr>
          <a:xfrm>
            <a:off x="3433775" y="3762425"/>
            <a:ext cx="2495272" cy="1996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IDs of triangles that overlap bin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6" name="Straight Connector 125"/>
          <p:cNvCxnSpPr/>
          <p:nvPr/>
        </p:nvCxnSpPr>
        <p:spPr>
          <a:xfrm rot="10800000">
            <a:off x="3454569" y="3425564"/>
            <a:ext cx="2474478" cy="336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rot="16200000" flipV="1">
            <a:off x="3180669" y="3707781"/>
            <a:ext cx="348178" cy="1580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Left Brace 127"/>
          <p:cNvSpPr/>
          <p:nvPr/>
        </p:nvSpPr>
        <p:spPr>
          <a:xfrm rot="16200000">
            <a:off x="1639891" y="443245"/>
            <a:ext cx="99812" cy="15480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Left Brace 128"/>
          <p:cNvSpPr/>
          <p:nvPr/>
        </p:nvSpPr>
        <p:spPr>
          <a:xfrm rot="16200000">
            <a:off x="3234363" y="444404"/>
            <a:ext cx="97967" cy="154384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511855" y="948544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711477" y="948544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2911099" y="948544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110720" y="948544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3305844" y="948261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3505466" y="948261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05088" y="948261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3904709" y="948261"/>
            <a:ext cx="149716" cy="1497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triangle batch (atomic, 16k </a:t>
            </a:r>
            <a:r>
              <a:rPr lang="en-US" dirty="0" err="1" smtClean="0"/>
              <a:t>tris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Read 512 set-up triangles</a:t>
            </a:r>
          </a:p>
          <a:p>
            <a:r>
              <a:rPr lang="en-US" dirty="0" smtClean="0"/>
              <a:t>Compact/expand according to culling/clipping results</a:t>
            </a:r>
          </a:p>
          <a:p>
            <a:pPr lvl="1"/>
            <a:r>
              <a:rPr lang="fi-FI" dirty="0" smtClean="0"/>
              <a:t>Efficient within thread block</a:t>
            </a:r>
            <a:endParaRPr lang="en-US" dirty="0" smtClean="0"/>
          </a:p>
          <a:p>
            <a:r>
              <a:rPr lang="en-US" dirty="0" smtClean="0"/>
              <a:t>Repeat until has enough triangles to utilize all threads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Bin Raster, First Phase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Rasterize</a:t>
            </a:r>
          </a:p>
          <a:p>
            <a:pPr lvl="1"/>
            <a:r>
              <a:rPr lang="en-US" dirty="0" smtClean="0"/>
              <a:t>Determine bin coverage for each triangle (1 thread per tri)</a:t>
            </a:r>
          </a:p>
          <a:p>
            <a:pPr lvl="1"/>
            <a:r>
              <a:rPr lang="en-US" dirty="0" smtClean="0"/>
              <a:t>Fast paths for 2x2 and smaller footprints</a:t>
            </a:r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Output to per-SM queue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no sync between SMs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Bin Raster, Second Phase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Coarse Raster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2952349" y="3292289"/>
            <a:ext cx="50772" cy="581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470057" y="820062"/>
            <a:ext cx="203089" cy="21359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984578" y="821813"/>
            <a:ext cx="203089" cy="21359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73568" y="820062"/>
            <a:ext cx="203089" cy="21359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Down Arrow 68"/>
          <p:cNvSpPr/>
          <p:nvPr/>
        </p:nvSpPr>
        <p:spPr>
          <a:xfrm>
            <a:off x="2698601" y="2778088"/>
            <a:ext cx="392172" cy="288032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0" name="Group 86"/>
          <p:cNvGrpSpPr/>
          <p:nvPr/>
        </p:nvGrpSpPr>
        <p:grpSpPr>
          <a:xfrm>
            <a:off x="1071490" y="820062"/>
            <a:ext cx="797373" cy="840368"/>
            <a:chOff x="1550579" y="4648200"/>
            <a:chExt cx="1084522" cy="1143000"/>
          </a:xfrm>
        </p:grpSpPr>
        <p:sp>
          <p:nvSpPr>
            <p:cNvPr id="71" name="Rectangle 70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2" name="Straight Connector 71"/>
            <p:cNvCxnSpPr>
              <a:stCxn id="71" idx="2"/>
              <a:endCxn id="71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71" idx="1"/>
              <a:endCxn id="71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87"/>
          <p:cNvGrpSpPr/>
          <p:nvPr/>
        </p:nvGrpSpPr>
        <p:grpSpPr>
          <a:xfrm>
            <a:off x="1982217" y="820062"/>
            <a:ext cx="797373" cy="840368"/>
            <a:chOff x="1550579" y="4648200"/>
            <a:chExt cx="1084522" cy="1143000"/>
          </a:xfrm>
        </p:grpSpPr>
        <p:sp>
          <p:nvSpPr>
            <p:cNvPr id="109" name="Rectangle 108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7" name="Straight Connector 116"/>
            <p:cNvCxnSpPr>
              <a:stCxn id="109" idx="2"/>
              <a:endCxn id="109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09" idx="1"/>
              <a:endCxn id="109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95"/>
          <p:cNvGrpSpPr/>
          <p:nvPr/>
        </p:nvGrpSpPr>
        <p:grpSpPr>
          <a:xfrm>
            <a:off x="4468306" y="820062"/>
            <a:ext cx="797373" cy="840368"/>
            <a:chOff x="1550579" y="4648200"/>
            <a:chExt cx="1084522" cy="1143000"/>
          </a:xfrm>
        </p:grpSpPr>
        <p:sp>
          <p:nvSpPr>
            <p:cNvPr id="144" name="Rectangle 143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5" name="Straight Connector 144"/>
            <p:cNvCxnSpPr>
              <a:stCxn id="144" idx="2"/>
              <a:endCxn id="144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44" idx="1"/>
              <a:endCxn id="144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1" name="Straight Arrow Connector 150"/>
          <p:cNvCxnSpPr/>
          <p:nvPr/>
        </p:nvCxnSpPr>
        <p:spPr>
          <a:xfrm>
            <a:off x="1174530" y="927442"/>
            <a:ext cx="1592031" cy="1069135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>
          <a:xfrm rot="16200000" flipH="1">
            <a:off x="1945802" y="1058167"/>
            <a:ext cx="1081275" cy="806754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 rot="10800000" flipV="1">
            <a:off x="2962647" y="927442"/>
            <a:ext cx="1606042" cy="105793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3438855" y="1108763"/>
            <a:ext cx="4171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. . .</a:t>
            </a:r>
            <a:endParaRPr lang="en-US" dirty="0"/>
          </a:p>
        </p:txBody>
      </p:sp>
      <p:grpSp>
        <p:nvGrpSpPr>
          <p:cNvPr id="155" name="Group 95"/>
          <p:cNvGrpSpPr/>
          <p:nvPr/>
        </p:nvGrpSpPr>
        <p:grpSpPr>
          <a:xfrm>
            <a:off x="2799682" y="3137520"/>
            <a:ext cx="797373" cy="840368"/>
            <a:chOff x="1550579" y="4648200"/>
            <a:chExt cx="1084522" cy="1143000"/>
          </a:xfrm>
        </p:grpSpPr>
        <p:sp>
          <p:nvSpPr>
            <p:cNvPr id="156" name="Rectangle 155"/>
            <p:cNvSpPr/>
            <p:nvPr/>
          </p:nvSpPr>
          <p:spPr>
            <a:xfrm>
              <a:off x="1552352" y="4648200"/>
              <a:ext cx="1077433" cy="1143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7" name="Straight Connector 156"/>
            <p:cNvCxnSpPr>
              <a:stCxn id="156" idx="2"/>
              <a:endCxn id="156" idx="0"/>
            </p:cNvCxnSpPr>
            <p:nvPr/>
          </p:nvCxnSpPr>
          <p:spPr>
            <a:xfrm rot="5400000" flipH="1">
              <a:off x="1519569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rot="5400000" flipH="1" flipV="1">
              <a:off x="17907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 rot="5400000" flipH="1" flipV="1">
              <a:off x="1257300" y="5219700"/>
              <a:ext cx="1143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>
              <a:stCxn id="156" idx="1"/>
              <a:endCxn id="156" idx="3"/>
            </p:cNvCxnSpPr>
            <p:nvPr/>
          </p:nvCxnSpPr>
          <p:spPr>
            <a:xfrm rot="10800000" flipH="1">
              <a:off x="1552351" y="5219700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rot="10800000" flipH="1">
              <a:off x="1557668" y="4937938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10800000" flipH="1">
              <a:off x="1550579" y="5505007"/>
              <a:ext cx="107743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2803533" y="3139970"/>
            <a:ext cx="201339" cy="210093"/>
            <a:chOff x="5033962" y="4188618"/>
            <a:chExt cx="276225" cy="283370"/>
          </a:xfrm>
        </p:grpSpPr>
        <p:grpSp>
          <p:nvGrpSpPr>
            <p:cNvPr id="164" name="Group 141"/>
            <p:cNvGrpSpPr/>
            <p:nvPr/>
          </p:nvGrpSpPr>
          <p:grpSpPr>
            <a:xfrm>
              <a:off x="5105400" y="4191000"/>
              <a:ext cx="138112" cy="280988"/>
              <a:chOff x="3600451" y="4562475"/>
              <a:chExt cx="138112" cy="280988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 rot="5400000">
                <a:off x="3598069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rot="5400000">
                <a:off x="3526632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rot="5400000">
                <a:off x="3459957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 142"/>
            <p:cNvGrpSpPr/>
            <p:nvPr/>
          </p:nvGrpSpPr>
          <p:grpSpPr>
            <a:xfrm rot="16200000">
              <a:off x="5103418" y="4189018"/>
              <a:ext cx="138112" cy="272256"/>
              <a:chOff x="3600451" y="4562475"/>
              <a:chExt cx="138112" cy="280988"/>
            </a:xfrm>
          </p:grpSpPr>
          <p:cxnSp>
            <p:nvCxnSpPr>
              <p:cNvPr id="167" name="Straight Connector 166"/>
              <p:cNvCxnSpPr/>
              <p:nvPr/>
            </p:nvCxnSpPr>
            <p:spPr>
              <a:xfrm rot="5400000">
                <a:off x="3598069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rot="5400000">
                <a:off x="3526632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 rot="5400000">
                <a:off x="3459957" y="4702969"/>
                <a:ext cx="2809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6" name="Rectangle 165"/>
            <p:cNvSpPr/>
            <p:nvPr/>
          </p:nvSpPr>
          <p:spPr>
            <a:xfrm>
              <a:off x="5033962" y="4188618"/>
              <a:ext cx="276225" cy="28098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3" name="Rectangle 172"/>
          <p:cNvSpPr/>
          <p:nvPr/>
        </p:nvSpPr>
        <p:spPr>
          <a:xfrm>
            <a:off x="3736693" y="3624469"/>
            <a:ext cx="2801227" cy="19654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IDs of triangles that overlap tile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4" name="Straight Connector 173"/>
          <p:cNvCxnSpPr/>
          <p:nvPr/>
        </p:nvCxnSpPr>
        <p:spPr>
          <a:xfrm rot="10800000">
            <a:off x="2999040" y="3293455"/>
            <a:ext cx="738359" cy="330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rot="10800000">
            <a:off x="2952349" y="3344810"/>
            <a:ext cx="784344" cy="474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3735786" y="2034540"/>
            <a:ext cx="186140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 smtClean="0"/>
              <a:t>One coarse raster SM has</a:t>
            </a:r>
            <a:br>
              <a:rPr lang="fi-FI" sz="1100" dirty="0" smtClean="0"/>
            </a:br>
            <a:r>
              <a:rPr lang="fi-FI" sz="1100" dirty="0" smtClean="0"/>
              <a:t>exclusive access to the bin</a:t>
            </a:r>
            <a:br>
              <a:rPr lang="fi-FI" sz="1100" dirty="0" smtClean="0"/>
            </a:br>
            <a:r>
              <a:rPr lang="fi-FI" sz="1100" dirty="0" smtClean="0"/>
              <a:t>it’s processing</a:t>
            </a:r>
            <a:endParaRPr lang="en-US" sz="1100" dirty="0"/>
          </a:p>
        </p:txBody>
      </p:sp>
      <p:sp>
        <p:nvSpPr>
          <p:cNvPr id="178" name="Rounded Rectangle 177"/>
          <p:cNvSpPr/>
          <p:nvPr/>
        </p:nvSpPr>
        <p:spPr>
          <a:xfrm>
            <a:off x="2151610" y="2020957"/>
            <a:ext cx="1512168" cy="648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Coarse Raster</a:t>
            </a:r>
          </a:p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 </a:t>
            </a:r>
            <a:r>
              <a:rPr lang="fi-FI" sz="1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Input Phase</a:t>
            </a:r>
            <a:endParaRPr lang="en-US" dirty="0" smtClean="0"/>
          </a:p>
          <a:p>
            <a:pPr lvl="1"/>
            <a:r>
              <a:rPr lang="en-US" dirty="0" smtClean="0"/>
              <a:t>Merge from 15 input queues (one per bin SM)</a:t>
            </a:r>
          </a:p>
          <a:p>
            <a:pPr lvl="1"/>
            <a:r>
              <a:rPr lang="fi-FI" dirty="0" smtClean="0"/>
              <a:t>Continue until enough triangles to utilize all threads</a:t>
            </a:r>
            <a:endParaRPr lang="en-US" dirty="0" smtClean="0"/>
          </a:p>
          <a:p>
            <a:r>
              <a:rPr lang="en-US" dirty="0" smtClean="0"/>
              <a:t>Rasterize</a:t>
            </a:r>
          </a:p>
          <a:p>
            <a:pPr lvl="1"/>
            <a:r>
              <a:rPr lang="en-US" dirty="0" smtClean="0"/>
              <a:t>Determine tile coverage for each triangle (1 thread per tri)</a:t>
            </a:r>
          </a:p>
          <a:p>
            <a:pPr lvl="1"/>
            <a:r>
              <a:rPr lang="en-US" dirty="0" smtClean="0"/>
              <a:t>Fast paths for small / largely overlapping triangles</a:t>
            </a:r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Highly varying number of output items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divide evenly to threads</a:t>
            </a:r>
          </a:p>
          <a:p>
            <a:pPr lvl="1"/>
            <a:r>
              <a:rPr lang="en-US" dirty="0" smtClean="0"/>
              <a:t>Only one SM outputs to tiles of any given bin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no sync needed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Coarse Raster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Fine Raster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1911886" y="774485"/>
            <a:ext cx="3103011" cy="2482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IDs of triangles that overlap tile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Down Arrow 60"/>
          <p:cNvSpPr/>
          <p:nvPr/>
        </p:nvSpPr>
        <p:spPr>
          <a:xfrm>
            <a:off x="3215150" y="1193304"/>
            <a:ext cx="434421" cy="576063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911886" y="3753375"/>
            <a:ext cx="3103011" cy="2482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Pixel data in FB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72760" y="1874520"/>
            <a:ext cx="18533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 smtClean="0"/>
              <a:t>One fine raster warp has</a:t>
            </a:r>
            <a:br>
              <a:rPr lang="fi-FI" sz="1100" dirty="0" smtClean="0"/>
            </a:br>
            <a:r>
              <a:rPr lang="fi-FI" sz="1100" dirty="0" smtClean="0"/>
              <a:t>exclusive access to the tile</a:t>
            </a:r>
            <a:br>
              <a:rPr lang="fi-FI" sz="1100" dirty="0" smtClean="0"/>
            </a:br>
            <a:r>
              <a:rPr lang="fi-FI" sz="1100" dirty="0" smtClean="0"/>
              <a:t>it’s processing</a:t>
            </a:r>
            <a:endParaRPr lang="en-US" sz="1100" dirty="0"/>
          </a:p>
        </p:txBody>
      </p:sp>
      <p:sp>
        <p:nvSpPr>
          <p:cNvPr id="68" name="TextBox 67"/>
          <p:cNvSpPr txBox="1"/>
          <p:nvPr/>
        </p:nvSpPr>
        <p:spPr>
          <a:xfrm>
            <a:off x="3945632" y="2946592"/>
            <a:ext cx="10775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 smtClean="0"/>
              <a:t>Write tile once</a:t>
            </a:r>
            <a:br>
              <a:rPr lang="fi-FI" sz="1100" dirty="0" smtClean="0"/>
            </a:br>
            <a:r>
              <a:rPr lang="fi-FI" sz="1100" dirty="0" smtClean="0"/>
              <a:t>to DRAM</a:t>
            </a:r>
            <a:endParaRPr lang="en-US" sz="1100" dirty="0"/>
          </a:p>
        </p:txBody>
      </p:sp>
      <p:sp>
        <p:nvSpPr>
          <p:cNvPr id="70" name="Down Arrow 69"/>
          <p:cNvSpPr/>
          <p:nvPr/>
        </p:nvSpPr>
        <p:spPr>
          <a:xfrm>
            <a:off x="3463391" y="2760412"/>
            <a:ext cx="418906" cy="744723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Down Arrow 77"/>
          <p:cNvSpPr/>
          <p:nvPr/>
        </p:nvSpPr>
        <p:spPr>
          <a:xfrm rot="10800000">
            <a:off x="2966910" y="2760412"/>
            <a:ext cx="418906" cy="744723"/>
          </a:xfrm>
          <a:prstGeom prst="downArrow">
            <a:avLst/>
          </a:prstGeom>
          <a:solidFill>
            <a:srgbClr val="7DC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69368" y="2946592"/>
            <a:ext cx="1406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 smtClean="0"/>
              <a:t>Read tile once from</a:t>
            </a:r>
            <a:br>
              <a:rPr lang="fi-FI" sz="1100" dirty="0" smtClean="0"/>
            </a:br>
            <a:r>
              <a:rPr lang="fi-FI" sz="1100" dirty="0" smtClean="0"/>
              <a:t>DRAM to shared</a:t>
            </a:r>
            <a:endParaRPr lang="en-US" sz="1100" dirty="0"/>
          </a:p>
        </p:txBody>
      </p:sp>
      <p:sp>
        <p:nvSpPr>
          <p:cNvPr id="90" name="Rounded Rectangle 89"/>
          <p:cNvSpPr/>
          <p:nvPr/>
        </p:nvSpPr>
        <p:spPr>
          <a:xfrm>
            <a:off x="2649488" y="1841376"/>
            <a:ext cx="1512168" cy="648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Fine Raster</a:t>
            </a:r>
          </a:p>
          <a:p>
            <a:pPr algn="ctr"/>
            <a:r>
              <a:rPr lang="fi-FI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warp </a:t>
            </a:r>
            <a:r>
              <a:rPr lang="fi-FI" sz="1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Pick tile, read FB tile, process, write FB tile</a:t>
            </a:r>
          </a:p>
          <a:p>
            <a:r>
              <a:rPr lang="fi-FI" dirty="0" smtClean="0"/>
              <a:t>Input</a:t>
            </a:r>
          </a:p>
          <a:p>
            <a:pPr lvl="1"/>
            <a:r>
              <a:rPr lang="fi-FI" dirty="0" smtClean="0"/>
              <a:t>Read 32 triangles in shared memory</a:t>
            </a:r>
          </a:p>
          <a:p>
            <a:pPr lvl="1"/>
            <a:r>
              <a:rPr lang="fi-FI" dirty="0" smtClean="0"/>
              <a:t>Early z kill based on triangle zmin and tile zmax</a:t>
            </a:r>
          </a:p>
          <a:p>
            <a:pPr lvl="1"/>
            <a:r>
              <a:rPr lang="fi-FI" dirty="0" smtClean="0"/>
              <a:t>Calculate pixel coverage using LUTs (153 instr. for 8x8 stamp)</a:t>
            </a:r>
          </a:p>
          <a:p>
            <a:pPr lvl="1"/>
            <a:r>
              <a:rPr lang="fi-FI" dirty="0" smtClean="0"/>
              <a:t>Repeat until has at least 32 fragments</a:t>
            </a:r>
          </a:p>
          <a:p>
            <a:r>
              <a:rPr lang="fi-FI" dirty="0" smtClean="0"/>
              <a:t>Raster</a:t>
            </a:r>
          </a:p>
          <a:p>
            <a:pPr lvl="1"/>
            <a:r>
              <a:rPr lang="fi-FI" dirty="0" smtClean="0"/>
              <a:t>Process one fragment per thread, full utilization</a:t>
            </a:r>
          </a:p>
          <a:p>
            <a:pPr lvl="1"/>
            <a:r>
              <a:rPr lang="fi-FI" dirty="0" smtClean="0"/>
              <a:t>Shade and ROP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Fine Raster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Tidbit 1: Coverage Calculation</a:t>
            </a:r>
            <a:endParaRPr lang="en-US" dirty="0"/>
          </a:p>
        </p:txBody>
      </p:sp>
      <p:pic>
        <p:nvPicPr>
          <p:cNvPr id="7" name="Picture 6" descr="temp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1296" y="755073"/>
            <a:ext cx="5400600" cy="1806383"/>
          </a:xfrm>
          <a:prstGeom prst="rect">
            <a:avLst/>
          </a:prstGeom>
        </p:spPr>
      </p:pic>
      <p:sp>
        <p:nvSpPr>
          <p:cNvPr id="8" name="Content Placeholder 4"/>
          <p:cNvSpPr>
            <a:spLocks noGrp="1"/>
          </p:cNvSpPr>
          <p:nvPr>
            <p:ph idx="1"/>
          </p:nvPr>
        </p:nvSpPr>
        <p:spPr>
          <a:xfrm>
            <a:off x="201216" y="2705472"/>
            <a:ext cx="6748859" cy="111360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Step along edge (</a:t>
            </a:r>
            <a:r>
              <a:rPr lang="en-US" dirty="0" err="1" smtClean="0"/>
              <a:t>Bresenham</a:t>
            </a:r>
            <a:r>
              <a:rPr lang="en-US" dirty="0" smtClean="0"/>
              <a:t>-like)</a:t>
            </a:r>
          </a:p>
          <a:p>
            <a:pPr>
              <a:spcBef>
                <a:spcPts val="600"/>
              </a:spcBef>
            </a:pPr>
            <a:r>
              <a:rPr lang="fi-FI" dirty="0" smtClean="0"/>
              <a:t>Use look-up tables to generate coverage masks</a:t>
            </a:r>
          </a:p>
          <a:p>
            <a:pPr>
              <a:spcBef>
                <a:spcPts val="600"/>
              </a:spcBef>
            </a:pPr>
            <a:r>
              <a:rPr lang="fi-FI" dirty="0" smtClean="0"/>
              <a:t>~50 instructions for 8x8 stamp, one edge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Tidbit 2: Fragment Distribution</a:t>
            </a:r>
            <a:endParaRPr lang="en-US" dirty="0"/>
          </a:p>
        </p:txBody>
      </p:sp>
      <p:pic>
        <p:nvPicPr>
          <p:cNvPr id="5" name="Picture 4" descr="temp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9328" y="689248"/>
            <a:ext cx="4752528" cy="1794821"/>
          </a:xfrm>
          <a:prstGeom prst="rect">
            <a:avLst/>
          </a:prstGeom>
        </p:spPr>
      </p:pic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201216" y="2849488"/>
            <a:ext cx="6748859" cy="111360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i-FI" dirty="0" smtClean="0"/>
              <a:t>In input phase, calculate coverage and store in list</a:t>
            </a:r>
          </a:p>
          <a:p>
            <a:pPr>
              <a:spcBef>
                <a:spcPts val="600"/>
              </a:spcBef>
            </a:pPr>
            <a:r>
              <a:rPr lang="fi-FI" dirty="0" smtClean="0"/>
              <a:t>In shading phase, detect triangle changes and calculate triangle index and fragment in triangle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713384" y="2489448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b="1" dirty="0" smtClean="0"/>
              <a:t>Input Phase</a:t>
            </a:r>
            <a:endParaRPr lang="en-US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88028" y="2489448"/>
            <a:ext cx="1197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b="1" dirty="0" smtClean="0"/>
              <a:t>Shading Phase</a:t>
            </a:r>
            <a:endParaRPr lang="en-US" sz="11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Test Scenes</a:t>
            </a:r>
            <a:endParaRPr lang="en-US" dirty="0"/>
          </a:p>
        </p:txBody>
      </p:sp>
      <p:pic>
        <p:nvPicPr>
          <p:cNvPr id="8" name="Picture 7" descr="temp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828" y="934743"/>
            <a:ext cx="7041976" cy="25628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200" y="3735070"/>
            <a:ext cx="33505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2">
                    <a:lumMod val="25000"/>
                  </a:schemeClr>
                </a:solidFill>
              </a:rPr>
              <a:t>Call of Juarez</a:t>
            </a:r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</a:rPr>
              <a:t> scene courtesy of </a:t>
            </a:r>
            <a:r>
              <a:rPr lang="en-US" sz="800" b="1" dirty="0" err="1" smtClean="0">
                <a:solidFill>
                  <a:schemeClr val="bg2">
                    <a:lumMod val="25000"/>
                  </a:schemeClr>
                </a:solidFill>
              </a:rPr>
              <a:t>Techland</a:t>
            </a:r>
            <a:endParaRPr lang="en-US" sz="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800" b="1" dirty="0" smtClean="0">
                <a:solidFill>
                  <a:schemeClr val="bg2">
                    <a:lumMod val="25000"/>
                  </a:schemeClr>
                </a:solidFill>
              </a:rPr>
              <a:t>S.T.A.L.K.E.R.: Call of </a:t>
            </a:r>
            <a:r>
              <a:rPr lang="en-US" sz="800" b="1" dirty="0" err="1" smtClean="0">
                <a:solidFill>
                  <a:schemeClr val="bg2">
                    <a:lumMod val="25000"/>
                  </a:schemeClr>
                </a:solidFill>
              </a:rPr>
              <a:t>Pripyat</a:t>
            </a:r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</a:rPr>
              <a:t> scene courtesy of </a:t>
            </a:r>
            <a:r>
              <a:rPr lang="en-US" sz="800" b="1" dirty="0" smtClean="0">
                <a:solidFill>
                  <a:schemeClr val="bg2">
                    <a:lumMod val="25000"/>
                  </a:schemeClr>
                </a:solidFill>
              </a:rPr>
              <a:t>GSC Game World</a:t>
            </a:r>
            <a:endParaRPr lang="en-US" sz="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12517" y="1085183"/>
            <a:ext cx="4475934" cy="2696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12517" y="686689"/>
            <a:ext cx="4475934" cy="3629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Results: Performance</a:t>
            </a:r>
            <a:endParaRPr lang="en-US" dirty="0"/>
          </a:p>
        </p:txBody>
      </p:sp>
      <p:pic>
        <p:nvPicPr>
          <p:cNvPr id="4" name="Picture 3" descr="temp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3824" y="647720"/>
            <a:ext cx="4536504" cy="31741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3785592"/>
            <a:ext cx="7315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100" dirty="0" smtClean="0"/>
              <a:t>Frame rendering time in ms (depth test + color, no MSAA, no blending)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3226594" y="1088231"/>
            <a:ext cx="405606" cy="2697957"/>
          </a:xfrm>
          <a:prstGeom prst="rect">
            <a:avLst/>
          </a:prstGeom>
          <a:solidFill>
            <a:srgbClr val="7DCCEF">
              <a:alpha val="20000"/>
            </a:srgb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00450" y="1087635"/>
            <a:ext cx="476250" cy="2697957"/>
          </a:xfrm>
          <a:prstGeom prst="rect">
            <a:avLst/>
          </a:prstGeom>
          <a:solidFill>
            <a:srgbClr val="7DCCEF">
              <a:alpha val="20000"/>
            </a:srgb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44950" y="1087635"/>
            <a:ext cx="641350" cy="2697957"/>
          </a:xfrm>
          <a:prstGeom prst="rect">
            <a:avLst/>
          </a:prstGeom>
          <a:solidFill>
            <a:srgbClr val="7DCCEF">
              <a:alpha val="20000"/>
            </a:srgb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24400" y="1087635"/>
            <a:ext cx="584200" cy="2697957"/>
          </a:xfrm>
          <a:prstGeom prst="rect">
            <a:avLst/>
          </a:prstGeom>
          <a:solidFill>
            <a:srgbClr val="7DCCEF">
              <a:alpha val="20000"/>
            </a:srgb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Results: Memory Usage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61254" y="1049288"/>
          <a:ext cx="6120681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66"/>
                <a:gridCol w="874383"/>
                <a:gridCol w="874383"/>
                <a:gridCol w="874383"/>
                <a:gridCol w="874383"/>
                <a:gridCol w="874383"/>
              </a:tblGrid>
              <a:tr h="370840"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San Miguel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Juarez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Stalker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City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Buddha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i-FI" sz="1400" b="0" dirty="0" smtClean="0">
                          <a:latin typeface="Arial" pitchFamily="34" charset="0"/>
                          <a:cs typeface="Arial" pitchFamily="34" charset="0"/>
                        </a:rPr>
                        <a:t>Scene data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189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i-FI" sz="1400" b="0" dirty="0" smtClean="0">
                          <a:latin typeface="Arial" pitchFamily="34" charset="0"/>
                          <a:cs typeface="Arial" pitchFamily="34" charset="0"/>
                        </a:rPr>
                        <a:t>Tr</a:t>
                      </a:r>
                      <a:r>
                        <a:rPr lang="fi-FI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iangle setup data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420.0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42.2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26.9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67.9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84.0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i-FI" sz="1400" b="0" dirty="0" smtClean="0">
                          <a:latin typeface="Arial" pitchFamily="34" charset="0"/>
                          <a:cs typeface="Arial" pitchFamily="34" charset="0"/>
                        </a:rPr>
                        <a:t>Bin queues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4.0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0.9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i-FI" sz="1400" b="0" dirty="0" smtClean="0">
                          <a:latin typeface="Arial" pitchFamily="34" charset="0"/>
                          <a:cs typeface="Arial" pitchFamily="34" charset="0"/>
                        </a:rPr>
                        <a:t>Tile queues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4.4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2.9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2.2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2.2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 smtClean="0"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0" y="3065512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 smtClean="0"/>
              <a:t>Memory usage in MB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Comparison to Hardware (1/3)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–</a:t>
            </a:r>
            <a:r>
              <a:rPr lang="en-US" dirty="0" smtClean="0"/>
              <a:t>	Resolution</a:t>
            </a:r>
          </a:p>
          <a:p>
            <a:pPr lvl="1"/>
            <a:r>
              <a:rPr lang="en-US" dirty="0" smtClean="0"/>
              <a:t>Cannot match hardware in raster, z kill + compact</a:t>
            </a:r>
          </a:p>
          <a:p>
            <a:pPr lvl="1"/>
            <a:r>
              <a:rPr lang="en-US" dirty="0" smtClean="0"/>
              <a:t>Currently support max 2K x 2K frame buffer, 4 </a:t>
            </a:r>
            <a:r>
              <a:rPr lang="en-US" dirty="0" err="1" smtClean="0"/>
              <a:t>subpixel</a:t>
            </a:r>
            <a:r>
              <a:rPr lang="en-US" dirty="0" smtClean="0"/>
              <a:t> bits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–</a:t>
            </a:r>
            <a:r>
              <a:rPr lang="en-US" dirty="0" smtClean="0"/>
              <a:t>	Attributes</a:t>
            </a:r>
          </a:p>
          <a:p>
            <a:pPr lvl="1"/>
            <a:r>
              <a:rPr lang="en-US" dirty="0" smtClean="0"/>
              <a:t>Fetched when used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bad latency hiding</a:t>
            </a:r>
          </a:p>
          <a:p>
            <a:pPr lvl="1"/>
            <a:r>
              <a:rPr lang="en-US" dirty="0" smtClean="0"/>
              <a:t>Expensive interpolation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–</a:t>
            </a:r>
            <a:r>
              <a:rPr lang="en-US" dirty="0" smtClean="0"/>
              <a:t>	Antialiasing</a:t>
            </a:r>
          </a:p>
          <a:p>
            <a:pPr lvl="1"/>
            <a:r>
              <a:rPr lang="en-US" dirty="0" smtClean="0"/>
              <a:t>Hardware nearly oblivious to MSAA, we much less so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Comparison to Hardware (2/3)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–</a:t>
            </a:r>
            <a:r>
              <a:rPr lang="en-US" dirty="0" smtClean="0"/>
              <a:t>	Memory usage, buffering through DRAM</a:t>
            </a:r>
          </a:p>
          <a:p>
            <a:pPr lvl="1"/>
            <a:r>
              <a:rPr lang="en-US" dirty="0" smtClean="0"/>
              <a:t>Performance implications of reduced buffering unknown</a:t>
            </a:r>
          </a:p>
          <a:p>
            <a:pPr lvl="1"/>
            <a:r>
              <a:rPr lang="fi-FI" dirty="0" smtClean="0"/>
              <a:t>Streaming through on-chip memory would be much better</a:t>
            </a: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009644"/>
                </a:solidFill>
              </a:rPr>
              <a:t>+</a:t>
            </a:r>
            <a:r>
              <a:rPr lang="en-US" dirty="0" smtClean="0"/>
              <a:t>	Shader complexity</a:t>
            </a:r>
          </a:p>
          <a:p>
            <a:pPr lvl="1"/>
            <a:r>
              <a:rPr lang="en-US" dirty="0" smtClean="0"/>
              <a:t>Shader performance theoretically the same as in graphics pipe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+ 	</a:t>
            </a:r>
            <a:r>
              <a:rPr lang="en-US" dirty="0" smtClean="0"/>
              <a:t>Frame buffer bandwidth</a:t>
            </a:r>
          </a:p>
          <a:p>
            <a:pPr lvl="1"/>
            <a:r>
              <a:rPr lang="en-US" dirty="0" smtClean="0"/>
              <a:t>Each pixel touched only once in DRAM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Comparison to Hardware (3/3)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+</a:t>
            </a:r>
            <a:r>
              <a:rPr lang="en-US" dirty="0" smtClean="0"/>
              <a:t>	</a:t>
            </a:r>
            <a:r>
              <a:rPr lang="en-US" b="1" dirty="0" smtClean="0"/>
              <a:t>Extensibility</a:t>
            </a:r>
          </a:p>
          <a:p>
            <a:pPr lvl="1"/>
            <a:r>
              <a:rPr lang="en-US" dirty="0" smtClean="0"/>
              <a:t>Need one stage to do something extra?</a:t>
            </a:r>
          </a:p>
          <a:p>
            <a:pPr lvl="1"/>
            <a:r>
              <a:rPr lang="fi-FI" dirty="0" smtClean="0"/>
              <a:t>Need a new stage altogether?</a:t>
            </a:r>
          </a:p>
          <a:p>
            <a:pPr lvl="1"/>
            <a:r>
              <a:rPr lang="fi-FI" i="1" dirty="0" smtClean="0"/>
              <a:t>You can actually implement it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+</a:t>
            </a:r>
            <a:r>
              <a:rPr lang="en-US" dirty="0" smtClean="0"/>
              <a:t>	</a:t>
            </a:r>
            <a:r>
              <a:rPr lang="en-US" b="1" dirty="0" smtClean="0"/>
              <a:t>Specialization to individual applications</a:t>
            </a:r>
          </a:p>
          <a:p>
            <a:pPr lvl="1"/>
            <a:r>
              <a:rPr lang="en-US" dirty="0" smtClean="0"/>
              <a:t>Rip out what you don’t need, hard-code what you can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Shader performance boosters</a:t>
            </a:r>
          </a:p>
          <a:p>
            <a:pPr lvl="1"/>
            <a:r>
              <a:rPr lang="en-US" dirty="0" smtClean="0"/>
              <a:t>Compact after discard, quad merging, decoupled sampling, …</a:t>
            </a:r>
          </a:p>
          <a:p>
            <a:r>
              <a:rPr lang="en-US" dirty="0" smtClean="0"/>
              <a:t>Things to do with programmable ROP</a:t>
            </a:r>
          </a:p>
          <a:p>
            <a:pPr lvl="1"/>
            <a:r>
              <a:rPr lang="en-US" dirty="0" smtClean="0"/>
              <a:t>A-buffering, order-independent transparency, …</a:t>
            </a:r>
          </a:p>
          <a:p>
            <a:r>
              <a:rPr lang="en-US" dirty="0" smtClean="0"/>
              <a:t>Stochastic rasterization</a:t>
            </a:r>
          </a:p>
          <a:p>
            <a:r>
              <a:rPr lang="en-US" dirty="0" smtClean="0"/>
              <a:t>Non-linear rasterization</a:t>
            </a:r>
          </a:p>
          <a:p>
            <a:r>
              <a:rPr lang="fi-FI" dirty="0" smtClean="0"/>
              <a:t>(Your idea here)</a:t>
            </a:r>
            <a:endParaRPr 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en-US" dirty="0" smtClean="0"/>
              <a:t>Exploration Potential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fi-FI" dirty="0" smtClean="0"/>
              <a:t>The Code is Out There</a:t>
            </a:r>
            <a:endParaRPr lang="en-US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7360" y="1337320"/>
            <a:ext cx="4176464" cy="259575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4"/>
          <p:cNvSpPr txBox="1">
            <a:spLocks/>
          </p:cNvSpPr>
          <p:nvPr/>
        </p:nvSpPr>
        <p:spPr bwMode="auto">
          <a:xfrm>
            <a:off x="777280" y="1769368"/>
            <a:ext cx="5731024" cy="360040"/>
          </a:xfrm>
          <a:prstGeom prst="rect">
            <a:avLst/>
          </a:prstGeom>
          <a:solidFill>
            <a:srgbClr val="EFE6B3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65306" tIns="32653" rIns="65306" bIns="32653" numCol="1" anchor="t" anchorCtr="0" compatLnSpc="1">
            <a:prstTxWarp prst="textNoShape">
              <a:avLst/>
            </a:prstTxWarp>
          </a:bodyPr>
          <a:lstStyle/>
          <a:p>
            <a:pPr marL="244475" lvl="0" indent="-244475" algn="ctr">
              <a:spcBef>
                <a:spcPts val="1800"/>
              </a:spcBef>
              <a:buClr>
                <a:schemeClr val="accent1"/>
              </a:buClr>
            </a:pPr>
            <a:r>
              <a:rPr lang="fi-FI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bg1">
                      <a:lumMod val="50000"/>
                      <a:alpha val="43000"/>
                    </a:schemeClr>
                  </a:outerShdw>
                </a:effectLst>
              </a:rPr>
              <a:t>http://code.google.com/p/cudaraster/</a:t>
            </a:r>
            <a:endParaRPr kumimoji="0" lang="fi-FI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chemeClr val="bg1">
                    <a:lumMod val="50000"/>
                    <a:alpha val="43000"/>
                  </a:scheme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216" y="833265"/>
            <a:ext cx="6748859" cy="576063"/>
          </a:xfrm>
        </p:spPr>
        <p:txBody>
          <a:bodyPr/>
          <a:lstStyle/>
          <a:p>
            <a:r>
              <a:rPr lang="fi-FI" dirty="0" smtClean="0"/>
              <a:t>The entire codebase is open-sourced and released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01216" y="69226"/>
            <a:ext cx="6878067" cy="504056"/>
          </a:xfrm>
        </p:spPr>
        <p:txBody>
          <a:bodyPr/>
          <a:lstStyle/>
          <a:p>
            <a:r>
              <a:rPr lang="fi-FI" dirty="0" smtClean="0"/>
              <a:t>Thank You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216" y="833265"/>
            <a:ext cx="6748859" cy="576063"/>
          </a:xfrm>
        </p:spPr>
        <p:txBody>
          <a:bodyPr/>
          <a:lstStyle/>
          <a:p>
            <a:r>
              <a:rPr lang="fi-FI" dirty="0" smtClean="0"/>
              <a:t>Questions</a:t>
            </a:r>
          </a:p>
        </p:txBody>
      </p:sp>
      <p:pic>
        <p:nvPicPr>
          <p:cNvPr id="7" name="Picture 4" descr="logo.png"/>
          <p:cNvPicPr>
            <a:picLocks noChangeAspect="1"/>
          </p:cNvPicPr>
          <p:nvPr/>
        </p:nvPicPr>
        <p:blipFill>
          <a:blip r:embed="rId3" cstate="print">
            <a:lum bright="16000" contrast="8000"/>
          </a:blip>
          <a:srcRect/>
          <a:stretch>
            <a:fillRect/>
          </a:stretch>
        </p:blipFill>
        <p:spPr bwMode="auto">
          <a:xfrm>
            <a:off x="85725" y="3665538"/>
            <a:ext cx="50641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pg_new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2525" y="3843338"/>
            <a:ext cx="2352675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nvidia-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880" y="689248"/>
            <a:ext cx="1025723" cy="82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927</Words>
  <Application>Microsoft Office PowerPoint</Application>
  <PresentationFormat>Custom</PresentationFormat>
  <Paragraphs>263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Graphics and Programmability</vt:lpstr>
      <vt:lpstr>Programmable Graphics Pipeline</vt:lpstr>
      <vt:lpstr>Our Approach</vt:lpstr>
      <vt:lpstr>Project Goals</vt:lpstr>
      <vt:lpstr>Previous Work: FreePipe [Liu et al. 2010]</vt:lpstr>
      <vt:lpstr>Design Considerations</vt:lpstr>
      <vt:lpstr>Pipeline Structure</vt:lpstr>
      <vt:lpstr>Chunking to Bins and Tiles</vt:lpstr>
      <vt:lpstr>Pipeline Stages</vt:lpstr>
      <vt:lpstr>Triangle Setup</vt:lpstr>
      <vt:lpstr>Triangle Setup</vt:lpstr>
      <vt:lpstr>Bin Raster</vt:lpstr>
      <vt:lpstr>Bin Raster, First Phase</vt:lpstr>
      <vt:lpstr>Bin Raster, Second Phase</vt:lpstr>
      <vt:lpstr>Coarse Raster</vt:lpstr>
      <vt:lpstr>Coarse Raster</vt:lpstr>
      <vt:lpstr>Fine Raster</vt:lpstr>
      <vt:lpstr>Fine Raster</vt:lpstr>
      <vt:lpstr>Tidbit 1: Coverage Calculation</vt:lpstr>
      <vt:lpstr>Tidbit 2: Fragment Distribution</vt:lpstr>
      <vt:lpstr>Test Scenes</vt:lpstr>
      <vt:lpstr>Results: Performance</vt:lpstr>
      <vt:lpstr>Results: Memory Usage</vt:lpstr>
      <vt:lpstr>Comparison to Hardware (1/3)</vt:lpstr>
      <vt:lpstr>Comparison to Hardware (2/3)</vt:lpstr>
      <vt:lpstr>Comparison to Hardware (3/3)</vt:lpstr>
      <vt:lpstr>Exploration Potential</vt:lpstr>
      <vt:lpstr>The Code is Out There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2011-08-25T09:40:51Z</dcterms:created>
  <dcterms:modified xsi:type="dcterms:W3CDTF">2011-08-25T09:41:05Z</dcterms:modified>
</cp:coreProperties>
</file>